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" TargetMode="External"/><Relationship Id="rId2" Type="http://schemas.openxmlformats.org/officeDocument/2006/relationships/hyperlink" Target="https://cran.r-project.org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www.medsci.ox.ac.uk/study/skillstraining/calendar/data-analysis-visualisation-in-r-for-biologists-online-1" TargetMode="External"/><Relationship Id="rId5" Type="http://schemas.openxmlformats.org/officeDocument/2006/relationships/hyperlink" Target="https://www.r-graph-gallery.com/" TargetMode="External"/><Relationship Id="rId4" Type="http://schemas.openxmlformats.org/officeDocument/2006/relationships/hyperlink" Target="https://www.tidyvers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2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Trinity 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2022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2"/>
          <p:cNvSpPr/>
          <p:nvPr/>
        </p:nvSpPr>
        <p:spPr>
          <a:xfrm>
            <a:off x="912960" y="2222640"/>
            <a:ext cx="3518280" cy="24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7" name="Graphic 5_0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000" cy="274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9" name="Picture 3_3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270" name="Picture 2_2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27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269280" y="728640"/>
            <a:ext cx="84790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Center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(), IQR()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Visualising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57200" y="2034720"/>
            <a:ext cx="5365080" cy="41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Great for initial exploration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Quick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Simple syntax – many things can be plotted with just 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plot()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Not easy to modify colours, aesthetics, etc.</a:t>
            </a:r>
            <a:endParaRPr lang="en-GB" sz="177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Modular – graphs can be built element-by-element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 to remember a few different functions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Possible to produce publication quality figures with relative ease</a:t>
            </a: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  <p:pic>
        <p:nvPicPr>
          <p:cNvPr id="278" name="Picture 3_2"/>
          <p:cNvPicPr/>
          <p:nvPr/>
        </p:nvPicPr>
        <p:blipFill>
          <a:blip r:embed="rId2"/>
          <a:stretch/>
        </p:blipFill>
        <p:spPr>
          <a:xfrm>
            <a:off x="5823720" y="1589040"/>
            <a:ext cx="3318840" cy="2407680"/>
          </a:xfrm>
          <a:prstGeom prst="rect">
            <a:avLst/>
          </a:prstGeom>
          <a:ln>
            <a:noFill/>
          </a:ln>
        </p:spPr>
      </p:pic>
      <p:pic>
        <p:nvPicPr>
          <p:cNvPr id="279" name="Picture 6_2"/>
          <p:cNvPicPr/>
          <p:nvPr/>
        </p:nvPicPr>
        <p:blipFill>
          <a:blip r:embed="rId3"/>
          <a:stretch/>
        </p:blipFill>
        <p:spPr>
          <a:xfrm>
            <a:off x="5823720" y="4331520"/>
            <a:ext cx="3152160" cy="228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2"/>
          <p:cNvSpPr/>
          <p:nvPr/>
        </p:nvSpPr>
        <p:spPr>
          <a:xfrm>
            <a:off x="820440" y="851400"/>
            <a:ext cx="3927240" cy="29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60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3" name="Graphic 5_2" descr="Cmd Terminal outline"/>
          <p:cNvPicPr/>
          <p:nvPr/>
        </p:nvPicPr>
        <p:blipFill>
          <a:blip r:embed="rId2"/>
          <a:stretch/>
        </p:blipFill>
        <p:spPr>
          <a:xfrm>
            <a:off x="5648760" y="2531520"/>
            <a:ext cx="2411640" cy="24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Packages/libraries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091520" y="1956600"/>
            <a:ext cx="692460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a collection of R functions, data and compiled code. The location where the packages are stored is called the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 library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Package extends basic R functionality and standardizes the distribution of code. For example, a package can contain a set of functions relating to a specific topic or tasks.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38120" y="51336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Where to get the libraries/packages?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979560" y="1715760"/>
            <a:ext cx="7016760" cy="447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CRAN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https://cran.r-project.org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Install: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install.packages("dplyr")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Activate: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Library("dplyr")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Bioconductor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https://bioconductor.org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if (!requireNamespace("BiocManager", quietly = TRUE))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    install.packages("BiocManager”)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BiocManager::install("limma")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Github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https://github.com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install.packages("devtools")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library(devtools)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install_github("hadley/dplyr”)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952560" y="2413440"/>
            <a:ext cx="696456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Functions are created using the function() directive and are stored as R objects just like anything else. In particular, they are R objects of class “function”.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 &lt;- function(&lt;arguments&gt;)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## Do something interesting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754200" y="5575680"/>
            <a:ext cx="7934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Note: majority of the functions you would try to create already exist in the libraries!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57200" y="1759320"/>
            <a:ext cx="8227440" cy="17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000"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lang="en-GB" sz="218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43360" y="3721320"/>
            <a:ext cx="844128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80240" y="1371600"/>
            <a:ext cx="3612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969080" y="1371600"/>
            <a:ext cx="3657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Conditional execution (if-else)</a:t>
            </a: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Performing repetitive tasks (loops)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plots to visualize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Installing and loading packages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Resources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00320" y="187848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Programming for Data Science (Roger Peng)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Swirl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4"/>
              </a:rPr>
              <a:t>https://www.tidyverse.org/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5"/>
              </a:rPr>
              <a:t>https://www.r-graph-gallery.com/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1" strike="noStrike" spc="-1" dirty="0">
                <a:solidFill>
                  <a:srgbClr val="000000"/>
                </a:solidFill>
                <a:latin typeface="Calibri"/>
                <a:ea typeface="DejaVu Sans"/>
                <a:hlinkClick r:id="rId6"/>
              </a:rPr>
              <a:t>Advanced R course for data analysis and visualisation</a:t>
            </a:r>
            <a:r>
              <a:rPr lang="en-GB" sz="2180" b="1" spc="-1" dirty="0">
                <a:solidFill>
                  <a:srgbClr val="000000"/>
                </a:solidFill>
                <a:latin typeface="Calibri"/>
                <a:ea typeface="DejaVu Sans"/>
                <a:hlinkClick r:id="rId6"/>
              </a:rPr>
              <a:t> </a:t>
            </a:r>
            <a:r>
              <a:rPr lang="en-GB" sz="2180" b="1" spc="-1" dirty="0">
                <a:solidFill>
                  <a:srgbClr val="000000"/>
                </a:solidFill>
                <a:latin typeface="Calibri"/>
                <a:ea typeface="DejaVu Sans"/>
              </a:rPr>
              <a:t>(registration open now, starts 18</a:t>
            </a:r>
            <a:r>
              <a:rPr lang="en-GB" sz="2180" b="1" spc="-1" baseline="30000" dirty="0">
                <a:solidFill>
                  <a:srgbClr val="000000"/>
                </a:solidFill>
                <a:latin typeface="Calibri"/>
                <a:ea typeface="DejaVu Sans"/>
              </a:rPr>
              <a:t>th</a:t>
            </a:r>
            <a:r>
              <a:rPr lang="en-GB" sz="2180" b="1" spc="-1" dirty="0">
                <a:solidFill>
                  <a:srgbClr val="000000"/>
                </a:solidFill>
                <a:latin typeface="Calibri"/>
                <a:ea typeface="DejaVu Sans"/>
              </a:rPr>
              <a:t> May)</a:t>
            </a:r>
            <a:endParaRPr lang="en-GB" sz="218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Math operations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Add, subtract, divide, multiply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- / *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Modulo (remainder of division)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%%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Exponent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^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Rounding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round()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floor()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ceiling()</a:t>
            </a:r>
            <a:endParaRPr lang="en-GB" sz="202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359440"/>
            <a:ext cx="3403080" cy="14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lang="en-GB" sz="21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	Do something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 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48640" y="3901320"/>
            <a:ext cx="274176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if(x &gt; 0) </a:t>
            </a:r>
            <a:r>
              <a:rPr lang="en-US" sz="20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print("Positive number")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x &lt;- -4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236" name="Picture 9_1" descr="flowchart_if_only.png"/>
          <p:cNvPicPr/>
          <p:nvPr/>
        </p:nvPicPr>
        <p:blipFill>
          <a:blip r:embed="rId2"/>
          <a:stretch/>
        </p:blipFill>
        <p:spPr>
          <a:xfrm>
            <a:off x="5422680" y="2268720"/>
            <a:ext cx="2151360" cy="3265560"/>
          </a:xfrm>
          <a:prstGeom prst="rect">
            <a:avLst/>
          </a:prstGeom>
          <a:ln>
            <a:noFill/>
          </a:ln>
        </p:spPr>
      </p:pic>
      <p:sp>
        <p:nvSpPr>
          <p:cNvPr id="237" name="CustomShape 3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else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57200" y="2359440"/>
            <a:ext cx="3689280" cy="170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1500" lnSpcReduction="20000"/>
          </a:bodyPr>
          <a:lstStyle/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lang="en-GB" sz="25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	Do something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GB" sz="25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 </a:t>
            </a:r>
            <a:r>
              <a:rPr lang="en-GB" sz="25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	Do some other thing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GB" sz="25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548640" y="4318200"/>
            <a:ext cx="466956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79646"/>
                </a:solidFill>
                <a:latin typeface="Courier New"/>
                <a:ea typeface="DejaVu Sans"/>
              </a:rPr>
              <a:t>if(x &gt; 0) </a:t>
            </a:r>
            <a:r>
              <a:rPr lang="en-US" sz="2000" b="1" strike="noStrike" spc="-1">
                <a:solidFill>
                  <a:srgbClr val="F79646"/>
                </a:solidFill>
                <a:latin typeface="Courier New"/>
                <a:ea typeface="DejaVu Sans"/>
              </a:rPr>
              <a:t>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79646"/>
                </a:solidFill>
                <a:latin typeface="Courier New"/>
                <a:ea typeface="DejaVu Sans"/>
              </a:rPr>
              <a:t>print("Positive number")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79646"/>
                </a:solidFill>
                <a:latin typeface="Courier New"/>
                <a:ea typeface="DejaVu Sans"/>
              </a:rPr>
              <a:t>} </a:t>
            </a:r>
            <a:r>
              <a:rPr lang="en-US" sz="20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</a:t>
            </a:r>
            <a:r>
              <a:rPr lang="en-US" sz="20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 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print(”Not positive number")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8000"/>
                </a:solidFill>
                <a:latin typeface="Courier New"/>
                <a:ea typeface="Calibri"/>
              </a:rPr>
              <a:t>}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x &lt;- -4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241" name="Picture 6_1" descr="flowchart_if_else.png"/>
          <p:cNvPicPr/>
          <p:nvPr/>
        </p:nvPicPr>
        <p:blipFill>
          <a:blip r:embed="rId2"/>
          <a:stretch/>
        </p:blipFill>
        <p:spPr>
          <a:xfrm>
            <a:off x="4736880" y="2349000"/>
            <a:ext cx="2684520" cy="3122640"/>
          </a:xfrm>
          <a:prstGeom prst="rect">
            <a:avLst/>
          </a:prstGeom>
          <a:ln>
            <a:noFill/>
          </a:ln>
        </p:spPr>
      </p:pic>
      <p:sp>
        <p:nvSpPr>
          <p:cNvPr id="242" name="CustomShape 4"/>
          <p:cNvSpPr/>
          <p:nvPr/>
        </p:nvSpPr>
        <p:spPr>
          <a:xfrm>
            <a:off x="4527360" y="4214160"/>
            <a:ext cx="1143720" cy="363960"/>
          </a:xfrm>
          <a:prstGeom prst="rect">
            <a:avLst/>
          </a:prstGeom>
          <a:ln>
            <a:solidFill>
              <a:srgbClr val="008000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GB" sz="1800" b="0" strike="noStrike" spc="-1">
                <a:solidFill>
                  <a:srgbClr val="008000"/>
                </a:solidFill>
                <a:latin typeface="Calibri"/>
                <a:ea typeface="DejaVu Sans"/>
              </a:rPr>
              <a:t>else block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6567840" y="4214160"/>
            <a:ext cx="895320" cy="3639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GB" sz="1800" b="0" strike="noStrike" spc="-1">
                <a:solidFill>
                  <a:srgbClr val="FF6600"/>
                </a:solidFill>
                <a:latin typeface="Calibri"/>
                <a:ea typeface="DejaVu Sans"/>
              </a:rPr>
              <a:t>If block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Chained 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else if … </a:t>
            </a:r>
            <a:r>
              <a:rPr lang="en-US" sz="4400" b="1" strike="noStrike" spc="-1">
                <a:solidFill>
                  <a:srgbClr val="0000FF"/>
                </a:solidFill>
                <a:latin typeface="Calibri"/>
                <a:ea typeface="DejaVu Sans"/>
              </a:rPr>
              <a:t>else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45" name="Picture 9_0" descr="flowchart_chained_conditional.png"/>
          <p:cNvPicPr/>
          <p:nvPr/>
        </p:nvPicPr>
        <p:blipFill>
          <a:blip r:embed="rId2"/>
          <a:stretch/>
        </p:blipFill>
        <p:spPr>
          <a:xfrm>
            <a:off x="4608000" y="2274120"/>
            <a:ext cx="3294360" cy="3237120"/>
          </a:xfrm>
          <a:prstGeom prst="rect">
            <a:avLst/>
          </a:prstGeom>
          <a:ln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381600" y="2139480"/>
            <a:ext cx="286020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 (x &lt; y) </a:t>
            </a: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   STATEMENTS_A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</a:t>
            </a: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lse if (x &gt; y) </a:t>
            </a:r>
            <a:r>
              <a:rPr lang="tr-TR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   STATEMENTS_B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lang="tr-TR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lang="tr-TR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    STATEMENTS_C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41280" y="4271040"/>
            <a:ext cx="4570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&lt;- 0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 (x &lt; 0) </a:t>
            </a:r>
            <a:r>
              <a:rPr lang="en-GB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print("Negative number")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 if (x &gt; 0) </a:t>
            </a: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print("Positive number")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lang="en-US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print("Zero")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pic>
        <p:nvPicPr>
          <p:cNvPr id="250" name="Picture 2_1" descr="r-for-loop.jpg"/>
          <p:cNvPicPr/>
          <p:nvPr/>
        </p:nvPicPr>
        <p:blipFill>
          <a:blip r:embed="rId2"/>
          <a:srcRect b="7884"/>
          <a:stretch/>
        </p:blipFill>
        <p:spPr>
          <a:xfrm>
            <a:off x="5714280" y="1470600"/>
            <a:ext cx="2779920" cy="4490640"/>
          </a:xfrm>
          <a:prstGeom prst="rect">
            <a:avLst/>
          </a:prstGeom>
          <a:ln>
            <a:noFill/>
          </a:ln>
        </p:spPr>
      </p:pic>
      <p:sp>
        <p:nvSpPr>
          <p:cNvPr id="251" name="CustomShape 3"/>
          <p:cNvSpPr/>
          <p:nvPr/>
        </p:nvSpPr>
        <p:spPr>
          <a:xfrm>
            <a:off x="539640" y="2174040"/>
            <a:ext cx="457056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for (val in sequence)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519840" y="4317120"/>
            <a:ext cx="511524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for (year in c(2011,2012,2013,2014,2015</a:t>
            </a:r>
            <a:r>
              <a:rPr lang="ru-RU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,2016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)) 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	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print(paste("The year is", year))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	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while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539640" y="2174040"/>
            <a:ext cx="457056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6" name="Picture 3_1" descr="r-while-loop.jpg"/>
          <p:cNvPicPr/>
          <p:nvPr/>
        </p:nvPicPr>
        <p:blipFill>
          <a:blip r:embed="rId2"/>
          <a:srcRect b="6319"/>
          <a:stretch/>
        </p:blipFill>
        <p:spPr>
          <a:xfrm>
            <a:off x="5796000" y="1566720"/>
            <a:ext cx="2830680" cy="4424400"/>
          </a:xfrm>
          <a:prstGeom prst="rect">
            <a:avLst/>
          </a:prstGeom>
          <a:ln>
            <a:noFill/>
          </a:ln>
        </p:spPr>
      </p:pic>
      <p:sp>
        <p:nvSpPr>
          <p:cNvPr id="257" name="CustomShape 4"/>
          <p:cNvSpPr/>
          <p:nvPr/>
        </p:nvSpPr>
        <p:spPr>
          <a:xfrm>
            <a:off x="678600" y="2174040"/>
            <a:ext cx="457056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(test_expression)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678600" y="4257720"/>
            <a:ext cx="457056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&lt;- 1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(i &lt; 6)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print(i)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= i+1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53244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Infinite loops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0" name="Picture 6_0" descr="arguing-with-yourself-at-are-you-stuck-in-an-infinite-49873894.png"/>
          <p:cNvPicPr/>
          <p:nvPr/>
        </p:nvPicPr>
        <p:blipFill>
          <a:blip r:embed="rId2"/>
          <a:stretch/>
        </p:blipFill>
        <p:spPr>
          <a:xfrm>
            <a:off x="4680720" y="1600200"/>
            <a:ext cx="4164480" cy="503964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678600" y="2723760"/>
            <a:ext cx="383148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(x=1)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Print(“Let’s move on!”)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771120" y="4796280"/>
            <a:ext cx="30380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DejaVu Sans"/>
              </a:rPr>
              <a:t>Something to keep in mind!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349920" y="5914800"/>
            <a:ext cx="42847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*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statements might help –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advanced level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</TotalTime>
  <Words>1038</Words>
  <Application>Microsoft Office PowerPoint</Application>
  <PresentationFormat>On-screen Show (4:3)</PresentationFormat>
  <Paragraphs>183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 Rao</cp:lastModifiedBy>
  <cp:revision>21</cp:revision>
  <dcterms:created xsi:type="dcterms:W3CDTF">2021-01-19T14:20:30Z</dcterms:created>
  <dcterms:modified xsi:type="dcterms:W3CDTF">2022-04-26T08:11:20Z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