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334" r:id="rId5"/>
    <p:sldId id="335" r:id="rId6"/>
    <p:sldId id="318" r:id="rId7"/>
    <p:sldId id="333" r:id="rId8"/>
    <p:sldId id="325" r:id="rId9"/>
    <p:sldId id="324" r:id="rId10"/>
    <p:sldId id="326" r:id="rId11"/>
    <p:sldId id="332" r:id="rId12"/>
    <p:sldId id="319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30177-CF3A-FD5A-9BB9-39EF8AADB61C}" v="791" dt="2021-02-03T09:14:20.509"/>
    <p1510:client id="{D5B6F0D6-D610-418D-AD88-DA3D3956665F}" v="5" dt="2021-02-03T00:30:5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5A830177-CF3A-FD5A-9BB9-39EF8AADB61C}"/>
    <pc:docChg chg="addSld modSld">
      <pc:chgData name="Irina Chelysheva" userId="S::paed0719@ox.ac.uk::70f20620-b1f4-4d22-9961-a1a562e80ae7" providerId="AD" clId="Web-{5A830177-CF3A-FD5A-9BB9-39EF8AADB61C}" dt="2021-02-03T09:14:19.540" v="405" actId="20577"/>
      <pc:docMkLst>
        <pc:docMk/>
      </pc:docMkLst>
      <pc:sldChg chg="modSp">
        <pc:chgData name="Irina Chelysheva" userId="S::paed0719@ox.ac.uk::70f20620-b1f4-4d22-9961-a1a562e80ae7" providerId="AD" clId="Web-{5A830177-CF3A-FD5A-9BB9-39EF8AADB61C}" dt="2021-02-03T08:59:45.016" v="221" actId="14100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5A830177-CF3A-FD5A-9BB9-39EF8AADB61C}" dt="2021-02-03T08:54:48.555" v="161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5A830177-CF3A-FD5A-9BB9-39EF8AADB61C}" dt="2021-02-03T08:59:45.016" v="221" actId="14100"/>
          <ac:spMkLst>
            <pc:docMk/>
            <pc:sldMk cId="2145461008" sldId="286"/>
            <ac:spMk id="6" creationId="{B2492802-8B0C-4827-9851-9AFF7EA821E8}"/>
          </ac:spMkLst>
        </pc:spChg>
      </pc:sldChg>
      <pc:sldChg chg="modSp new">
        <pc:chgData name="Irina Chelysheva" userId="S::paed0719@ox.ac.uk::70f20620-b1f4-4d22-9961-a1a562e80ae7" providerId="AD" clId="Web-{5A830177-CF3A-FD5A-9BB9-39EF8AADB61C}" dt="2021-02-03T09:11:19.160" v="343" actId="20577"/>
        <pc:sldMkLst>
          <pc:docMk/>
          <pc:sldMk cId="3593492743" sldId="334"/>
        </pc:sldMkLst>
        <pc:spChg chg="mod">
          <ac:chgData name="Irina Chelysheva" userId="S::paed0719@ox.ac.uk::70f20620-b1f4-4d22-9961-a1a562e80ae7" providerId="AD" clId="Web-{5A830177-CF3A-FD5A-9BB9-39EF8AADB61C}" dt="2021-02-03T09:01:04.502" v="229" actId="20577"/>
          <ac:spMkLst>
            <pc:docMk/>
            <pc:sldMk cId="3593492743" sldId="334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1:19.160" v="343" actId="20577"/>
          <ac:spMkLst>
            <pc:docMk/>
            <pc:sldMk cId="3593492743" sldId="334"/>
            <ac:spMk id="3" creationId="{85C459ED-18CE-422D-A430-EC7E76532863}"/>
          </ac:spMkLst>
        </pc:spChg>
      </pc:sldChg>
      <pc:sldChg chg="modSp add replId">
        <pc:chgData name="Irina Chelysheva" userId="S::paed0719@ox.ac.uk::70f20620-b1f4-4d22-9961-a1a562e80ae7" providerId="AD" clId="Web-{5A830177-CF3A-FD5A-9BB9-39EF8AADB61C}" dt="2021-02-03T09:14:19.540" v="405" actId="20577"/>
        <pc:sldMkLst>
          <pc:docMk/>
          <pc:sldMk cId="642583988" sldId="335"/>
        </pc:sldMkLst>
        <pc:spChg chg="mod">
          <ac:chgData name="Irina Chelysheva" userId="S::paed0719@ox.ac.uk::70f20620-b1f4-4d22-9961-a1a562e80ae7" providerId="AD" clId="Web-{5A830177-CF3A-FD5A-9BB9-39EF8AADB61C}" dt="2021-02-03T09:13:47.305" v="393" actId="20577"/>
          <ac:spMkLst>
            <pc:docMk/>
            <pc:sldMk cId="642583988" sldId="335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4:19.540" v="405" actId="20577"/>
          <ac:spMkLst>
            <pc:docMk/>
            <pc:sldMk cId="642583988" sldId="335"/>
            <ac:spMk id="3" creationId="{85C459ED-18CE-422D-A430-EC7E76532863}"/>
          </ac:spMkLst>
        </pc:spChg>
      </pc:sldChg>
    </pc:docChg>
  </pc:docChgLst>
  <pc:docChgLst>
    <pc:chgData name="Srinivasa Rao" userId="a6b54366-f13d-4292-8bb4-f06c50909b1e" providerId="ADAL" clId="{D5B6F0D6-D610-418D-AD88-DA3D3956665F}"/>
    <pc:docChg chg="undo custSel addSld delSld modSld sldOrd">
      <pc:chgData name="Srinivasa Rao" userId="a6b54366-f13d-4292-8bb4-f06c50909b1e" providerId="ADAL" clId="{D5B6F0D6-D610-418D-AD88-DA3D3956665F}" dt="2021-02-03T00:31:18.348" v="467" actId="20577"/>
      <pc:docMkLst>
        <pc:docMk/>
      </pc:docMkLst>
      <pc:sldChg chg="modSp mod">
        <pc:chgData name="Srinivasa Rao" userId="a6b54366-f13d-4292-8bb4-f06c50909b1e" providerId="ADAL" clId="{D5B6F0D6-D610-418D-AD88-DA3D3956665F}" dt="2021-02-02T17:54:22.153" v="278" actId="20577"/>
        <pc:sldMkLst>
          <pc:docMk/>
          <pc:sldMk cId="2766746266" sldId="256"/>
        </pc:sldMkLst>
        <pc:spChg chg="mod">
          <ac:chgData name="Srinivasa Rao" userId="a6b54366-f13d-4292-8bb4-f06c50909b1e" providerId="ADAL" clId="{D5B6F0D6-D610-418D-AD88-DA3D3956665F}" dt="2021-02-02T17:54:22.153" v="278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D5B6F0D6-D610-418D-AD88-DA3D3956665F}" dt="2021-02-02T17:54:16.558" v="276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D5B6F0D6-D610-418D-AD88-DA3D3956665F}" dt="2021-02-02T17:54:01.941" v="274" actId="6549"/>
        <pc:sldMkLst>
          <pc:docMk/>
          <pc:sldMk cId="0" sldId="257"/>
        </pc:sldMkLst>
        <pc:spChg chg="mod">
          <ac:chgData name="Srinivasa Rao" userId="a6b54366-f13d-4292-8bb4-f06c50909b1e" providerId="ADAL" clId="{D5B6F0D6-D610-418D-AD88-DA3D3956665F}" dt="2021-02-02T17:54:01.941" v="274" actId="6549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D5B6F0D6-D610-418D-AD88-DA3D3956665F}" dt="2021-02-02T17:46:59.589" v="2" actId="47"/>
        <pc:sldMkLst>
          <pc:docMk/>
          <pc:sldMk cId="3750145448" sldId="284"/>
        </pc:sldMkLst>
      </pc:sldChg>
      <pc:sldChg chg="modSp mod ord">
        <pc:chgData name="Srinivasa Rao" userId="a6b54366-f13d-4292-8bb4-f06c50909b1e" providerId="ADAL" clId="{D5B6F0D6-D610-418D-AD88-DA3D3956665F}" dt="2021-02-02T17:52:31.028" v="149" actId="20577"/>
        <pc:sldMkLst>
          <pc:docMk/>
          <pc:sldMk cId="2145461008" sldId="286"/>
        </pc:sldMkLst>
        <pc:spChg chg="mod">
          <ac:chgData name="Srinivasa Rao" userId="a6b54366-f13d-4292-8bb4-f06c50909b1e" providerId="ADAL" clId="{D5B6F0D6-D610-418D-AD88-DA3D3956665F}" dt="2021-02-02T17:52:31.028" v="149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2:17.895" v="144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del">
        <pc:chgData name="Srinivasa Rao" userId="a6b54366-f13d-4292-8bb4-f06c50909b1e" providerId="ADAL" clId="{D5B6F0D6-D610-418D-AD88-DA3D3956665F}" dt="2021-02-02T17:47:13.104" v="7" actId="47"/>
        <pc:sldMkLst>
          <pc:docMk/>
          <pc:sldMk cId="1619654325" sldId="318"/>
        </pc:sldMkLst>
      </pc:sldChg>
      <pc:sldChg chg="modSp mod">
        <pc:chgData name="Srinivasa Rao" userId="a6b54366-f13d-4292-8bb4-f06c50909b1e" providerId="ADAL" clId="{D5B6F0D6-D610-418D-AD88-DA3D3956665F}" dt="2021-02-03T00:31:18.348" v="467" actId="20577"/>
        <pc:sldMkLst>
          <pc:docMk/>
          <pc:sldMk cId="746994708" sldId="320"/>
        </pc:sldMkLst>
        <pc:spChg chg="mod">
          <ac:chgData name="Srinivasa Rao" userId="a6b54366-f13d-4292-8bb4-f06c50909b1e" providerId="ADAL" clId="{D5B6F0D6-D610-418D-AD88-DA3D3956665F}" dt="2021-02-03T00:31:18.348" v="467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D5B6F0D6-D610-418D-AD88-DA3D3956665F}" dt="2021-02-02T17:47:28.532" v="13" actId="47"/>
        <pc:sldMkLst>
          <pc:docMk/>
          <pc:sldMk cId="3185184452" sldId="321"/>
        </pc:sldMkLst>
      </pc:sldChg>
      <pc:sldChg chg="del">
        <pc:chgData name="Srinivasa Rao" userId="a6b54366-f13d-4292-8bb4-f06c50909b1e" providerId="ADAL" clId="{D5B6F0D6-D610-418D-AD88-DA3D3956665F}" dt="2021-02-02T17:46:58.393" v="0" actId="47"/>
        <pc:sldMkLst>
          <pc:docMk/>
          <pc:sldMk cId="3309408402" sldId="322"/>
        </pc:sldMkLst>
      </pc:sldChg>
      <pc:sldChg chg="del">
        <pc:chgData name="Srinivasa Rao" userId="a6b54366-f13d-4292-8bb4-f06c50909b1e" providerId="ADAL" clId="{D5B6F0D6-D610-418D-AD88-DA3D3956665F}" dt="2021-02-02T17:46:59.017" v="1" actId="47"/>
        <pc:sldMkLst>
          <pc:docMk/>
          <pc:sldMk cId="2227857100" sldId="323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3291020174" sldId="324"/>
        </pc:sldMkLst>
      </pc:sldChg>
      <pc:sldChg chg="del">
        <pc:chgData name="Srinivasa Rao" userId="a6b54366-f13d-4292-8bb4-f06c50909b1e" providerId="ADAL" clId="{D5B6F0D6-D610-418D-AD88-DA3D3956665F}" dt="2021-02-02T17:47:01.391" v="4" actId="47"/>
        <pc:sldMkLst>
          <pc:docMk/>
          <pc:sldMk cId="1001481338" sldId="325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162857619" sldId="325"/>
        </pc:sldMkLst>
      </pc:sldChg>
      <pc:sldChg chg="modSp add mod">
        <pc:chgData name="Srinivasa Rao" userId="a6b54366-f13d-4292-8bb4-f06c50909b1e" providerId="ADAL" clId="{D5B6F0D6-D610-418D-AD88-DA3D3956665F}" dt="2021-02-03T00:24:51.868" v="281" actId="20577"/>
        <pc:sldMkLst>
          <pc:docMk/>
          <pc:sldMk cId="1353103760" sldId="326"/>
        </pc:sldMkLst>
        <pc:spChg chg="mod">
          <ac:chgData name="Srinivasa Rao" userId="a6b54366-f13d-4292-8bb4-f06c50909b1e" providerId="ADAL" clId="{D5B6F0D6-D610-418D-AD88-DA3D3956665F}" dt="2021-02-03T00:24:51.868" v="281" actId="20577"/>
          <ac:spMkLst>
            <pc:docMk/>
            <pc:sldMk cId="1353103760" sldId="326"/>
            <ac:spMk id="9" creationId="{2D4E0B56-A755-4465-A291-CEF09A3C302A}"/>
          </ac:spMkLst>
        </pc:spChg>
      </pc:sldChg>
      <pc:sldChg chg="del">
        <pc:chgData name="Srinivasa Rao" userId="a6b54366-f13d-4292-8bb4-f06c50909b1e" providerId="ADAL" clId="{D5B6F0D6-D610-418D-AD88-DA3D3956665F}" dt="2021-02-02T17:47:00.251" v="3" actId="47"/>
        <pc:sldMkLst>
          <pc:docMk/>
          <pc:sldMk cId="4241723738" sldId="326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167471675" sldId="327"/>
        </pc:sldMkLst>
        <pc:spChg chg="mod">
          <ac:chgData name="Srinivasa Rao" userId="a6b54366-f13d-4292-8bb4-f06c50909b1e" providerId="ADAL" clId="{D5B6F0D6-D610-418D-AD88-DA3D3956665F}" dt="2021-02-02T17:48:44.602" v="46" actId="20577"/>
          <ac:spMkLst>
            <pc:docMk/>
            <pc:sldMk cId="2167471675" sldId="327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1:06.692" v="106" actId="13926"/>
          <ac:spMkLst>
            <pc:docMk/>
            <pc:sldMk cId="2167471675" sldId="327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50:06.959" v="79" actId="20577"/>
          <ac:spMkLst>
            <pc:docMk/>
            <pc:sldMk cId="2167471675" sldId="327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49.473" v="75" actId="478"/>
          <ac:spMkLst>
            <pc:docMk/>
            <pc:sldMk cId="2167471675" sldId="327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52:00.296" v="140" actId="20577"/>
          <ac:spMkLst>
            <pc:docMk/>
            <pc:sldMk cId="2167471675" sldId="327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22.033" v="10" actId="47"/>
        <pc:sldMkLst>
          <pc:docMk/>
          <pc:sldMk cId="3482759336" sldId="328"/>
        </pc:sldMkLst>
      </pc:sldChg>
      <pc:sldChg chg="del">
        <pc:chgData name="Srinivasa Rao" userId="a6b54366-f13d-4292-8bb4-f06c50909b1e" providerId="ADAL" clId="{D5B6F0D6-D610-418D-AD88-DA3D3956665F}" dt="2021-02-02T17:47:24.918" v="11" actId="47"/>
        <pc:sldMkLst>
          <pc:docMk/>
          <pc:sldMk cId="4139986983" sldId="329"/>
        </pc:sldMkLst>
      </pc:sldChg>
      <pc:sldChg chg="del">
        <pc:chgData name="Srinivasa Rao" userId="a6b54366-f13d-4292-8bb4-f06c50909b1e" providerId="ADAL" clId="{D5B6F0D6-D610-418D-AD88-DA3D3956665F}" dt="2021-02-02T17:47:34.460" v="16" actId="47"/>
        <pc:sldMkLst>
          <pc:docMk/>
          <pc:sldMk cId="555669817" sldId="330"/>
        </pc:sldMkLst>
      </pc:sldChg>
      <pc:sldChg chg="del">
        <pc:chgData name="Srinivasa Rao" userId="a6b54366-f13d-4292-8bb4-f06c50909b1e" providerId="ADAL" clId="{D5B6F0D6-D610-418D-AD88-DA3D3956665F}" dt="2021-02-02T17:47:32.170" v="15" actId="47"/>
        <pc:sldMkLst>
          <pc:docMk/>
          <pc:sldMk cId="3184325209" sldId="331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302700400" sldId="333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525988094" sldId="333"/>
        </pc:sldMkLst>
        <pc:spChg chg="mod">
          <ac:chgData name="Srinivasa Rao" userId="a6b54366-f13d-4292-8bb4-f06c50909b1e" providerId="ADAL" clId="{D5B6F0D6-D610-418D-AD88-DA3D3956665F}" dt="2021-02-02T17:48:30.733" v="29" actId="20577"/>
          <ac:spMkLst>
            <pc:docMk/>
            <pc:sldMk cId="2525988094" sldId="333"/>
            <ac:spMk id="2" creationId="{EC84C91D-5C9A-4516-BC67-968A5870A641}"/>
          </ac:spMkLst>
        </pc:spChg>
        <pc:spChg chg="del">
          <ac:chgData name="Srinivasa Rao" userId="a6b54366-f13d-4292-8bb4-f06c50909b1e" providerId="ADAL" clId="{D5B6F0D6-D610-418D-AD88-DA3D3956665F}" dt="2021-02-02T17:49:13.890" v="51" actId="478"/>
          <ac:spMkLst>
            <pc:docMk/>
            <pc:sldMk cId="2525988094" sldId="333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49:40.229" v="74" actId="20577"/>
          <ac:spMkLst>
            <pc:docMk/>
            <pc:sldMk cId="2525988094" sldId="333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09.316" v="50" actId="478"/>
          <ac:spMkLst>
            <pc:docMk/>
            <pc:sldMk cId="2525988094" sldId="333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48:58.945" v="48" actId="478"/>
          <ac:spMkLst>
            <pc:docMk/>
            <pc:sldMk cId="2525988094" sldId="333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48:54.532" v="47" actId="478"/>
          <ac:spMkLst>
            <pc:docMk/>
            <pc:sldMk cId="2525988094" sldId="333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49:25.871" v="59" actId="20577"/>
          <ac:spMkLst>
            <pc:docMk/>
            <pc:sldMk cId="2525988094" sldId="333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30.646" v="14" actId="47"/>
        <pc:sldMkLst>
          <pc:docMk/>
          <pc:sldMk cId="2852608138" sldId="333"/>
        </pc:sldMkLst>
      </pc:sldChg>
      <pc:sldChg chg="del">
        <pc:chgData name="Srinivasa Rao" userId="a6b54366-f13d-4292-8bb4-f06c50909b1e" providerId="ADAL" clId="{D5B6F0D6-D610-418D-AD88-DA3D3956665F}" dt="2021-02-02T17:47:26.944" v="12" actId="47"/>
        <pc:sldMkLst>
          <pc:docMk/>
          <pc:sldMk cId="4204053926" sldId="334"/>
        </pc:sldMkLst>
      </pc:sldChg>
      <pc:sldChg chg="del">
        <pc:chgData name="Srinivasa Rao" userId="a6b54366-f13d-4292-8bb4-f06c50909b1e" providerId="ADAL" clId="{D5B6F0D6-D610-418D-AD88-DA3D3956665F}" dt="2021-02-02T17:47:20.206" v="9" actId="47"/>
        <pc:sldMkLst>
          <pc:docMk/>
          <pc:sldMk cId="3466693493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21/07/21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hyperlink" Target="https://github.com/jokergoo/ComplexHeatma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4" Type="http://schemas.openxmlformats.org/officeDocument/2006/relationships/hyperlink" Target="https://jokergoo.github.io/ComplexHeatmap-reference/book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EmilHvitfeldt/r-color-palett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github.com/EmilHvitfeldt/r-color-palett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Intro to R for Biologists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Session 5</a:t>
            </a:r>
            <a:br>
              <a:rPr lang="en-US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Data </a:t>
            </a:r>
            <a:r>
              <a:rPr lang="en-US" b="1" dirty="0" err="1">
                <a:ea typeface="+mj-lt"/>
                <a:cs typeface="+mj-lt"/>
              </a:rPr>
              <a:t>Visualisation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smtClean="0">
                <a:cs typeface="Calibri"/>
              </a:rPr>
              <a:t>21</a:t>
            </a:r>
            <a:r>
              <a:rPr lang="en-US" dirty="0" smtClean="0">
                <a:cs typeface="Calibri"/>
              </a:rPr>
              <a:t>/07/</a:t>
            </a:r>
            <a:r>
              <a:rPr lang="en-US" dirty="0">
                <a:cs typeface="Calibri"/>
              </a:rPr>
              <a:t>2021</a:t>
            </a:r>
            <a:endParaRPr lang="en-US" dirty="0"/>
          </a:p>
          <a:p>
            <a:r>
              <a:rPr lang="en-US" dirty="0">
                <a:cs typeface="Calibri"/>
              </a:rPr>
              <a:t>Trinity 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A lot of information can be conveyed!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017004-EE89-4B37-BC4C-80B74116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762"/>
            <a:ext cx="6698202" cy="5581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4E0B56-A755-4465-A291-CEF09A3C302A}"/>
              </a:ext>
            </a:extLst>
          </p:cNvPr>
          <p:cNvSpPr txBox="1"/>
          <p:nvPr/>
        </p:nvSpPr>
        <p:spPr>
          <a:xfrm>
            <a:off x="6214341" y="6488265"/>
            <a:ext cx="2929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https://github.com/jokergoo/ComplexHeatmap</a:t>
            </a:r>
            <a:r>
              <a:rPr lang="en-GB" sz="1100" dirty="0"/>
              <a:t>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89439666-2118-4485-BDB4-6DE846F6287F}"/>
              </a:ext>
            </a:extLst>
          </p:cNvPr>
          <p:cNvSpPr txBox="1">
            <a:spLocks/>
          </p:cNvSpPr>
          <p:nvPr/>
        </p:nvSpPr>
        <p:spPr>
          <a:xfrm>
            <a:off x="6698202" y="1091900"/>
            <a:ext cx="1922015" cy="3906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A more complicated example with the Complex Heatmap package</a:t>
            </a:r>
            <a:endParaRPr lang="en-GB" sz="1700" dirty="0">
              <a:cs typeface="Calibri"/>
            </a:endParaRP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1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80" dirty="0">
                <a:cs typeface="Calibri"/>
                <a:hlinkClick r:id="rId2"/>
              </a:rPr>
              <a:t>https://github.com/EmilHvitfeldt/r-color-palettes</a:t>
            </a:r>
            <a:r>
              <a:rPr lang="en-GB" sz="2180" dirty="0">
                <a:cs typeface="Calibri"/>
              </a:rPr>
              <a:t> - a huge list of R palettes</a:t>
            </a:r>
          </a:p>
          <a:p>
            <a:r>
              <a:rPr lang="en-GB" sz="2180" dirty="0">
                <a:cs typeface="Calibri"/>
                <a:hlinkClick r:id="rId3"/>
              </a:rPr>
              <a:t>https://colorbrewer2.org/</a:t>
            </a:r>
            <a:r>
              <a:rPr lang="en-GB" sz="2180" dirty="0">
                <a:cs typeface="Calibri"/>
              </a:rPr>
              <a:t> - </a:t>
            </a:r>
            <a:r>
              <a:rPr lang="en-GB" sz="2180" dirty="0" err="1">
                <a:cs typeface="Calibri"/>
              </a:rPr>
              <a:t>RColorBrewer</a:t>
            </a:r>
            <a:r>
              <a:rPr lang="en-GB" sz="2180" dirty="0">
                <a:cs typeface="Calibri"/>
              </a:rPr>
              <a:t> package based on this tool by Cynthia Brewer</a:t>
            </a:r>
          </a:p>
          <a:p>
            <a:r>
              <a:rPr lang="en-GB" sz="2180" dirty="0">
                <a:cs typeface="Calibri"/>
                <a:hlinkClick r:id="rId4"/>
              </a:rPr>
              <a:t>https://jokergoo.github.io/ComplexHeatmap-reference/book/</a:t>
            </a:r>
            <a:r>
              <a:rPr lang="en-GB" sz="2180" dirty="0">
                <a:cs typeface="Calibri"/>
              </a:rPr>
              <a:t> - R package</a:t>
            </a:r>
            <a:r>
              <a:rPr lang="en-GB" sz="2180">
                <a:cs typeface="Calibri"/>
              </a:rPr>
              <a:t> to </a:t>
            </a:r>
            <a:r>
              <a:rPr lang="en-GB" sz="2180" dirty="0">
                <a:cs typeface="Calibri"/>
              </a:rPr>
              <a:t>produce Complex Heatmaps</a:t>
            </a:r>
            <a:endParaRPr lang="en-GB" sz="218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 dirty="0">
                <a:latin typeface="Calibri"/>
                <a:cs typeface="Calibri"/>
              </a:rPr>
              <a:t>Plotting c</a:t>
            </a:r>
            <a:r>
              <a:rPr kumimoji="0" lang="en-US" sz="1600" spc="-1" dirty="0">
                <a:latin typeface="Calibri"/>
                <a:ea typeface="+mn-ea"/>
                <a:cs typeface="Calibri"/>
              </a:rPr>
              <a:t>ontinued from Session 4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 dirty="0">
                <a:latin typeface="Calibri"/>
                <a:ea typeface="+mn-ea"/>
                <a:cs typeface="Calibri"/>
              </a:rPr>
              <a:t>Statistics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</a:rPr>
              <a:t>Problem set from Session 4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Heatmaps</a:t>
            </a:r>
            <a:endParaRPr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 err="1">
                <a:latin typeface="Calibri"/>
                <a:cs typeface="Calibri"/>
              </a:rPr>
              <a:t>Colours</a:t>
            </a:r>
            <a:endParaRPr lang="en-US" sz="1600" spc="-1" dirty="0"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  <a:cs typeface="Calibri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Basic statistics</a:t>
            </a:r>
            <a:endParaRPr lang="en-GB" b="1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00194"/>
            <a:ext cx="8228763" cy="48651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000">
                <a:ea typeface="+mn-lt"/>
                <a:cs typeface="+mn-lt"/>
              </a:rPr>
              <a:t>Correlations – </a:t>
            </a:r>
            <a:r>
              <a:rPr lang="en-GB" sz="2000">
                <a:latin typeface="Courier New"/>
                <a:ea typeface="+mn-lt"/>
                <a:cs typeface="+mn-lt"/>
              </a:rPr>
              <a:t>cor(), cor.test()</a:t>
            </a:r>
          </a:p>
          <a:p>
            <a:r>
              <a:rPr lang="en-GB" sz="2000">
                <a:cs typeface="Calibri"/>
              </a:rPr>
              <a:t>T-test (parametric):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 Unpaired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t.test(y~x) </a:t>
            </a:r>
            <a:r>
              <a:rPr lang="en-GB" sz="2000">
                <a:ea typeface="+mn-lt"/>
                <a:cs typeface="+mn-lt"/>
              </a:rPr>
              <a:t># where y is numeric and x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t.test(y1,y2)</a:t>
            </a:r>
            <a:r>
              <a:rPr lang="en-GB" sz="2000">
                <a:ea typeface="+mn-lt"/>
                <a:cs typeface="+mn-lt"/>
              </a:rPr>
              <a:t> # where y1 and y2 are numeric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t.test(y1,y2, paired=TRUE)</a:t>
            </a:r>
            <a:r>
              <a:rPr lang="en-GB" sz="2000">
                <a:ea typeface="+mn-lt"/>
                <a:cs typeface="+mn-lt"/>
              </a:rPr>
              <a:t> # where y1 &amp; y2 are numeric</a:t>
            </a:r>
            <a:endParaRPr lang="en-GB" sz="2000">
              <a:cs typeface="Calibri"/>
            </a:endParaRPr>
          </a:p>
          <a:p>
            <a:r>
              <a:rPr lang="en-GB" sz="2000">
                <a:cs typeface="Calibri"/>
              </a:rPr>
              <a:t>Non-parametric tests: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Unpaired 2-group Mann-Whitney U Test 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wilcox.test(y~A) </a:t>
            </a:r>
            <a:r>
              <a:rPr lang="en-GB" sz="2000">
                <a:ea typeface="+mn-lt"/>
                <a:cs typeface="+mn-lt"/>
              </a:rPr>
              <a:t># where y is numeric and A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wilcox.test(y,x)</a:t>
            </a:r>
            <a:r>
              <a:rPr lang="en-GB" sz="2000">
                <a:ea typeface="+mn-lt"/>
                <a:cs typeface="+mn-lt"/>
              </a:rPr>
              <a:t> # where y and x are numeric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Paired </a:t>
            </a:r>
            <a:r>
              <a:rPr lang="en-GB" sz="2000">
                <a:ea typeface="+mn-lt"/>
                <a:cs typeface="+mn-lt"/>
              </a:rPr>
              <a:t>2-group Wilcoxon Signed Rank 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wilcox.test(y1,y2, paired=TRUE) </a:t>
            </a:r>
            <a:r>
              <a:rPr lang="en-GB" sz="2000">
                <a:ea typeface="+mn-lt"/>
                <a:cs typeface="+mn-lt"/>
              </a:rPr>
              <a:t># where y1 and y2 are numeric</a:t>
            </a:r>
          </a:p>
          <a:p>
            <a:r>
              <a:rPr lang="en-GB" sz="2000">
                <a:ea typeface="+mn-lt"/>
                <a:cs typeface="+mn-lt"/>
              </a:rPr>
              <a:t>More than 2 groups - analysis of variance (ANOVA, parametric)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aov(), anova()</a:t>
            </a:r>
            <a:endParaRPr lang="en-GB" sz="2000" dirty="0">
              <a:latin typeface="Courier New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Adding statistics to the plots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ggpubr)</a:t>
            </a:r>
          </a:p>
          <a:p>
            <a:r>
              <a:rPr lang="en-GB" sz="2400">
                <a:ea typeface="+mn-lt"/>
                <a:cs typeface="+mn-lt"/>
              </a:rPr>
              <a:t>Perform the test</a:t>
            </a:r>
            <a:endParaRPr lang="en-GB" sz="2400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compare_means</a:t>
            </a:r>
            <a:r>
              <a:rPr lang="en-GB" sz="2400" dirty="0">
                <a:latin typeface="Courier New"/>
                <a:ea typeface="+mn-lt"/>
                <a:cs typeface="+mn-lt"/>
              </a:rPr>
              <a:t>(formula, data, method = "wilcox.test", paired = FALSE, group.by = NULL, ref.group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 sz="2400">
              <a:latin typeface="Courier New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*method = "t.test", "anova"</a:t>
            </a:r>
            <a:endParaRPr lang="en-GB" sz="2800">
              <a:cs typeface="Calibri"/>
            </a:endParaRPr>
          </a:p>
          <a:p>
            <a:r>
              <a:rPr lang="en-GB" sz="2400">
                <a:latin typeface="Calibri"/>
                <a:ea typeface="+mn-lt"/>
                <a:cs typeface="+mn-lt"/>
              </a:rPr>
              <a:t>Or just add the significance levels to the plot</a:t>
            </a:r>
            <a:endParaRPr lang="en-GB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>
                <a:latin typeface="Courier New"/>
                <a:ea typeface="+mn-lt"/>
                <a:cs typeface="+mn-lt"/>
              </a:rPr>
              <a:t>stat_compare_means</a:t>
            </a:r>
            <a:r>
              <a:rPr lang="en-GB" sz="2400">
                <a:latin typeface="Courier New"/>
                <a:ea typeface="+mn-lt"/>
                <a:cs typeface="+mn-lt"/>
              </a:rPr>
              <a:t>(mapping = NULL, comparisons = NULL, hide.ns = FALSE, label = NULL, label.x = NULL, label.y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Adding statistics to the plots - </a:t>
            </a:r>
            <a:r>
              <a:rPr lang="en-GB">
                <a:cs typeface="Calibri"/>
              </a:rPr>
              <a:t>alternatively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ggsignif)</a:t>
            </a:r>
            <a:endParaRPr lang="en-GB"/>
          </a:p>
          <a:p>
            <a:pPr marL="0" indent="0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stat_signif</a:t>
            </a:r>
            <a:r>
              <a:rPr lang="en-GB" sz="2400" dirty="0">
                <a:latin typeface="Courier New"/>
                <a:ea typeface="+mn-lt"/>
                <a:cs typeface="+mn-lt"/>
              </a:rPr>
              <a:t>(mapping = NULL, data = NULL, position = "identity", na.rm = FALSE, show.legend = NA, inherit.aes = TRUE, comparisons = NULL, test = "wilcox.test", </a:t>
            </a:r>
            <a:r>
              <a:rPr lang="en-GB" sz="2400">
                <a:latin typeface="Courier New"/>
                <a:ea typeface="+mn-lt"/>
                <a:cs typeface="+mn-lt"/>
              </a:rPr>
              <a:t>test.args = NULL, annotations = NULL, map_signif_level = FALSE ...)</a:t>
            </a:r>
            <a:r>
              <a:rPr lang="en-GB" sz="2400" dirty="0">
                <a:latin typeface="Courier New"/>
                <a:ea typeface="+mn-lt"/>
                <a:cs typeface="+mn-lt"/>
              </a:rPr>
              <a:t>
</a:t>
            </a:r>
            <a:br>
              <a:rPr lang="en-GB" sz="2400" dirty="0">
                <a:latin typeface="Courier New"/>
                <a:ea typeface="+mn-lt"/>
                <a:cs typeface="+mn-lt"/>
              </a:rPr>
            </a:br>
            <a:r>
              <a:rPr lang="en-GB" sz="2400" dirty="0">
                <a:latin typeface="Courier New"/>
                <a:ea typeface="+mn-lt"/>
                <a:cs typeface="+mn-lt"/>
              </a:rPr>
              <a:t>map_signif_level = c("***"=0.001, "**"=0.01, "*"=0.05)</a:t>
            </a: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5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30"/>
            <a:ext cx="8163045" cy="712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 dirty="0">
                <a:cs typeface="Calibri"/>
              </a:rPr>
              <a:t>Represented as named colours (e.g. “red”, “</a:t>
            </a:r>
            <a:r>
              <a:rPr lang="en-GB" sz="2150" dirty="0" err="1">
                <a:cs typeface="Calibri"/>
              </a:rPr>
              <a:t>mediumspringgreen</a:t>
            </a:r>
            <a:r>
              <a:rPr lang="en-GB" sz="2150" dirty="0">
                <a:cs typeface="Calibri"/>
              </a:rPr>
              <a:t>”) or hexadecimal code (e.g. “#FF0000FF”, “#00FA9AFF”)</a:t>
            </a:r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986577A-C26F-435B-8E72-EF20458C7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" t="2884" r="3107" b="2792"/>
          <a:stretch/>
        </p:blipFill>
        <p:spPr>
          <a:xfrm>
            <a:off x="-447" y="1972979"/>
            <a:ext cx="9144000" cy="48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A887B2-D4DB-4A92-8C55-35B75FAA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11004" r="6079" b="12622"/>
          <a:stretch/>
        </p:blipFill>
        <p:spPr>
          <a:xfrm>
            <a:off x="128726" y="1613879"/>
            <a:ext cx="7395099" cy="524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364" y="951200"/>
            <a:ext cx="3116062" cy="32847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150" dirty="0">
                <a:cs typeface="Calibri"/>
              </a:rPr>
              <a:t>Palettes – a set of colours that can be used together</a:t>
            </a:r>
          </a:p>
          <a:p>
            <a:r>
              <a:rPr lang="en-GB" sz="2150" dirty="0" err="1">
                <a:cs typeface="Calibri"/>
              </a:rPr>
              <a:t>RColorBrewer</a:t>
            </a:r>
            <a:r>
              <a:rPr lang="en-GB" sz="2150" dirty="0">
                <a:cs typeface="Calibri"/>
              </a:rPr>
              <a:t> package</a:t>
            </a:r>
          </a:p>
          <a:p>
            <a:pPr lvl="1"/>
            <a:r>
              <a:rPr lang="en-GB" sz="2000" dirty="0">
                <a:cs typeface="Calibri"/>
              </a:rPr>
              <a:t>Sequential</a:t>
            </a:r>
          </a:p>
          <a:p>
            <a:pPr lvl="1"/>
            <a:r>
              <a:rPr lang="en-GB" sz="2000" dirty="0">
                <a:cs typeface="Calibri"/>
              </a:rPr>
              <a:t>Qualitative</a:t>
            </a:r>
          </a:p>
          <a:p>
            <a:pPr lvl="1"/>
            <a:r>
              <a:rPr lang="en-GB" sz="2000" dirty="0">
                <a:cs typeface="Calibri"/>
              </a:rPr>
              <a:t>Diverging</a:t>
            </a:r>
          </a:p>
          <a:p>
            <a:r>
              <a:rPr lang="en-GB" sz="2150" dirty="0">
                <a:cs typeface="Calibri"/>
                <a:hlinkClick r:id="rId3"/>
              </a:rPr>
              <a:t>https://github.com/EmilHvitfeldt/r-color-palettes</a:t>
            </a:r>
            <a:r>
              <a:rPr lang="en-GB" sz="2150" dirty="0">
                <a:cs typeface="Calibri"/>
              </a:rPr>
              <a:t> for a huge list of palettes and the packages they come in</a:t>
            </a:r>
          </a:p>
        </p:txBody>
      </p:sp>
    </p:spTree>
    <p:extLst>
      <p:ext uri="{BB962C8B-B14F-4D97-AF65-F5344CB8AC3E}">
        <p14:creationId xmlns:p14="http://schemas.microsoft.com/office/powerpoint/2010/main" val="11628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Heatmaps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9B20BC00-0035-4264-86D5-2883AA26DB5D}"/>
              </a:ext>
            </a:extLst>
          </p:cNvPr>
          <p:cNvSpPr txBox="1">
            <a:spLocks/>
          </p:cNvSpPr>
          <p:nvPr/>
        </p:nvSpPr>
        <p:spPr>
          <a:xfrm>
            <a:off x="457172" y="1091901"/>
            <a:ext cx="8163045" cy="100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Useful for displaying multidimensional data</a:t>
            </a:r>
          </a:p>
          <a:p>
            <a:pPr lvl="1"/>
            <a:r>
              <a:rPr lang="en-GB" sz="1700" dirty="0">
                <a:cs typeface="Calibri"/>
              </a:rPr>
              <a:t>A number of parameters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heatmap.2()</a:t>
            </a:r>
            <a:r>
              <a:rPr lang="en-GB" sz="1700" dirty="0">
                <a:cs typeface="Courier New" panose="02070309020205020404" pitchFamily="49" charset="0"/>
              </a:rPr>
              <a:t> </a:t>
            </a:r>
            <a:r>
              <a:rPr lang="en-GB" sz="1700" dirty="0">
                <a:cs typeface="Calibri"/>
              </a:rPr>
              <a:t>function from the </a:t>
            </a:r>
            <a:r>
              <a:rPr lang="en-GB" sz="1700" dirty="0" err="1">
                <a:cs typeface="Calibri"/>
              </a:rPr>
              <a:t>gplots</a:t>
            </a:r>
            <a:r>
              <a:rPr lang="en-GB" sz="1700" dirty="0">
                <a:cs typeface="Calibri"/>
              </a:rPr>
              <a:t> package</a:t>
            </a: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78FE05-9D5A-41BF-86FC-40FFBC86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47" y="2148396"/>
            <a:ext cx="4008296" cy="4363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F6C8C1-FB1F-4C24-8302-A7F511C91223}"/>
              </a:ext>
            </a:extLst>
          </p:cNvPr>
          <p:cNvSpPr/>
          <p:nvPr/>
        </p:nvSpPr>
        <p:spPr>
          <a:xfrm>
            <a:off x="4314548" y="3302492"/>
            <a:ext cx="3417902" cy="213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E0B818C-20A6-4088-802A-22E616E6ED73}"/>
              </a:ext>
            </a:extLst>
          </p:cNvPr>
          <p:cNvSpPr/>
          <p:nvPr/>
        </p:nvSpPr>
        <p:spPr>
          <a:xfrm>
            <a:off x="4314548" y="2148395"/>
            <a:ext cx="3417902" cy="11540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A1D6BC2-EC7B-4B05-8118-A7F36D698CA7}"/>
              </a:ext>
            </a:extLst>
          </p:cNvPr>
          <p:cNvSpPr/>
          <p:nvPr/>
        </p:nvSpPr>
        <p:spPr>
          <a:xfrm>
            <a:off x="4314548" y="6298607"/>
            <a:ext cx="3417902" cy="213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780F95B-0A0D-43FF-AB37-C0B049BA8F75}"/>
              </a:ext>
            </a:extLst>
          </p:cNvPr>
          <p:cNvSpPr/>
          <p:nvPr/>
        </p:nvSpPr>
        <p:spPr>
          <a:xfrm>
            <a:off x="7732450" y="3515555"/>
            <a:ext cx="590394" cy="27830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89578B9-CFB2-4327-9655-05CE0639EDD3}"/>
              </a:ext>
            </a:extLst>
          </p:cNvPr>
          <p:cNvSpPr/>
          <p:nvPr/>
        </p:nvSpPr>
        <p:spPr>
          <a:xfrm>
            <a:off x="7290742" y="2148397"/>
            <a:ext cx="1032102" cy="887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965227-96A1-478A-99B4-E017E7B7D228}"/>
              </a:ext>
            </a:extLst>
          </p:cNvPr>
          <p:cNvSpPr txBox="1"/>
          <p:nvPr/>
        </p:nvSpPr>
        <p:spPr>
          <a:xfrm>
            <a:off x="457172" y="3026312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Additional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EAB3431-750E-4C20-AEBE-392942ACAA55}"/>
              </a:ext>
            </a:extLst>
          </p:cNvPr>
          <p:cNvSpPr txBox="1"/>
          <p:nvPr/>
        </p:nvSpPr>
        <p:spPr>
          <a:xfrm>
            <a:off x="1402672" y="6142339"/>
            <a:ext cx="19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Column annotation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7C5546-D51C-4235-BD62-CAE5E715A20C}"/>
              </a:ext>
            </a:extLst>
          </p:cNvPr>
          <p:cNvSpPr txBox="1"/>
          <p:nvPr/>
        </p:nvSpPr>
        <p:spPr>
          <a:xfrm>
            <a:off x="3288729" y="4537748"/>
            <a:ext cx="9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Colours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A4F583-AC59-4262-AC95-7C0F8FF75A73}"/>
              </a:ext>
            </a:extLst>
          </p:cNvPr>
          <p:cNvSpPr txBox="1"/>
          <p:nvPr/>
        </p:nvSpPr>
        <p:spPr>
          <a:xfrm>
            <a:off x="555941" y="2310355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Hierarchical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A008953-014F-4585-B0E7-277CFB908D94}"/>
              </a:ext>
            </a:extLst>
          </p:cNvPr>
          <p:cNvSpPr txBox="1"/>
          <p:nvPr/>
        </p:nvSpPr>
        <p:spPr>
          <a:xfrm>
            <a:off x="7466118" y="1484337"/>
            <a:ext cx="115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815A05F-D86D-4FB5-85A3-B55DD2B46F41}"/>
              </a:ext>
            </a:extLst>
          </p:cNvPr>
          <p:cNvSpPr txBox="1"/>
          <p:nvPr/>
        </p:nvSpPr>
        <p:spPr>
          <a:xfrm>
            <a:off x="1402672" y="5412704"/>
            <a:ext cx="18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 annotation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82F169C-CF3B-4511-AA65-0C8912B18E4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795350" y="3210978"/>
            <a:ext cx="1519198" cy="19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CD9651C-D980-4679-9E26-8083B4AF91C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4208014" y="4722414"/>
            <a:ext cx="1233998" cy="13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62157B4-B2B6-4734-B813-E42C98148BA0}"/>
              </a:ext>
            </a:extLst>
          </p:cNvPr>
          <p:cNvCxnSpPr>
            <a:cxnSpLocks/>
            <a:stCxn id="24" idx="1"/>
            <a:endCxn id="34" idx="3"/>
          </p:cNvCxnSpPr>
          <p:nvPr/>
        </p:nvCxnSpPr>
        <p:spPr>
          <a:xfrm flipH="1" flipV="1">
            <a:off x="2894119" y="2495021"/>
            <a:ext cx="1420429" cy="23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FC0D7D3-68FA-4B1F-AEA7-976EA7DC9F61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7806793" y="1853669"/>
            <a:ext cx="236375" cy="29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A6EC157-D2EF-406F-BE28-F016F520E358}"/>
              </a:ext>
            </a:extLst>
          </p:cNvPr>
          <p:cNvCxnSpPr>
            <a:cxnSpLocks/>
            <a:stCxn id="28" idx="1"/>
            <a:endCxn id="37" idx="3"/>
          </p:cNvCxnSpPr>
          <p:nvPr/>
        </p:nvCxnSpPr>
        <p:spPr>
          <a:xfrm flipH="1">
            <a:off x="3288729" y="4907081"/>
            <a:ext cx="4443721" cy="690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B7EF2A5-CCDD-4C5C-B20B-C575D762A193}"/>
              </a:ext>
            </a:extLst>
          </p:cNvPr>
          <p:cNvCxnSpPr>
            <a:cxnSpLocks/>
            <a:stCxn id="27" idx="1"/>
            <a:endCxn id="32" idx="3"/>
          </p:cNvCxnSpPr>
          <p:nvPr/>
        </p:nvCxnSpPr>
        <p:spPr>
          <a:xfrm flipH="1" flipV="1">
            <a:off x="3386803" y="6327005"/>
            <a:ext cx="927745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383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Intro to R for Biologists Session 5 Data Visualisation</vt:lpstr>
      <vt:lpstr>PowerPoint Presentation</vt:lpstr>
      <vt:lpstr>Basic statistics</vt:lpstr>
      <vt:lpstr>Adding statistics to the plots</vt:lpstr>
      <vt:lpstr>Adding statistics to the plots - alternatively</vt:lpstr>
      <vt:lpstr>PowerPoint Presentation</vt:lpstr>
      <vt:lpstr>Colours in R</vt:lpstr>
      <vt:lpstr>Colours in R</vt:lpstr>
      <vt:lpstr>Heatmaps</vt:lpstr>
      <vt:lpstr>A lot of information can be conveyed!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Irina</cp:lastModifiedBy>
  <cp:revision>108</cp:revision>
  <dcterms:created xsi:type="dcterms:W3CDTF">2021-01-19T14:20:30Z</dcterms:created>
  <dcterms:modified xsi:type="dcterms:W3CDTF">2021-07-21T08:29:06Z</dcterms:modified>
</cp:coreProperties>
</file>