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76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7D4108-D40D-A74D-804B-296130AF4168}" v="1" dt="2023-10-10T07:57:21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CF7D4108-D40D-A74D-804B-296130AF4168}"/>
    <pc:docChg chg="custSel addSld modSld sldOrd">
      <pc:chgData name="Srinivasa Rao" userId="a6b54366-f13d-4292-8bb4-f06c50909b1e" providerId="ADAL" clId="{CF7D4108-D40D-A74D-804B-296130AF4168}" dt="2023-10-10T07:57:48.161" v="68" actId="20577"/>
      <pc:docMkLst>
        <pc:docMk/>
      </pc:docMkLst>
      <pc:sldChg chg="modSp mod">
        <pc:chgData name="Srinivasa Rao" userId="a6b54366-f13d-4292-8bb4-f06c50909b1e" providerId="ADAL" clId="{CF7D4108-D40D-A74D-804B-296130AF4168}" dt="2023-10-10T07:57:21.749" v="3" actId="27636"/>
        <pc:sldMkLst>
          <pc:docMk/>
          <pc:sldMk cId="0" sldId="256"/>
        </pc:sldMkLst>
        <pc:spChg chg="mod">
          <ac:chgData name="Srinivasa Rao" userId="a6b54366-f13d-4292-8bb4-f06c50909b1e" providerId="ADAL" clId="{CF7D4108-D40D-A74D-804B-296130AF4168}" dt="2023-10-10T07:57:21.749" v="3" actId="27636"/>
          <ac:spMkLst>
            <pc:docMk/>
            <pc:sldMk cId="0" sldId="256"/>
            <ac:spMk id="228" creationId="{00000000-0000-0000-0000-000000000000}"/>
          </ac:spMkLst>
        </pc:spChg>
        <pc:spChg chg="mod">
          <ac:chgData name="Srinivasa Rao" userId="a6b54366-f13d-4292-8bb4-f06c50909b1e" providerId="ADAL" clId="{CF7D4108-D40D-A74D-804B-296130AF4168}" dt="2023-10-10T07:57:07.155" v="0"/>
          <ac:spMkLst>
            <pc:docMk/>
            <pc:sldMk cId="0" sldId="256"/>
            <ac:spMk id="229" creationId="{00000000-0000-0000-0000-000000000000}"/>
          </ac:spMkLst>
        </pc:spChg>
      </pc:sldChg>
      <pc:sldChg chg="modSp mod">
        <pc:chgData name="Srinivasa Rao" userId="a6b54366-f13d-4292-8bb4-f06c50909b1e" providerId="ADAL" clId="{CF7D4108-D40D-A74D-804B-296130AF4168}" dt="2023-10-10T07:57:21.726" v="2" actId="27636"/>
        <pc:sldMkLst>
          <pc:docMk/>
          <pc:sldMk cId="0" sldId="260"/>
        </pc:sldMkLst>
        <pc:spChg chg="mod">
          <ac:chgData name="Srinivasa Rao" userId="a6b54366-f13d-4292-8bb4-f06c50909b1e" providerId="ADAL" clId="{CF7D4108-D40D-A74D-804B-296130AF4168}" dt="2023-10-10T07:57:21.726" v="2" actId="27636"/>
          <ac:spMkLst>
            <pc:docMk/>
            <pc:sldMk cId="0" sldId="260"/>
            <ac:spMk id="239" creationId="{00000000-0000-0000-0000-000000000000}"/>
          </ac:spMkLst>
        </pc:spChg>
      </pc:sldChg>
      <pc:sldChg chg="modSp add mod ord">
        <pc:chgData name="Srinivasa Rao" userId="a6b54366-f13d-4292-8bb4-f06c50909b1e" providerId="ADAL" clId="{CF7D4108-D40D-A74D-804B-296130AF4168}" dt="2023-10-10T07:57:48.161" v="68" actId="20577"/>
        <pc:sldMkLst>
          <pc:docMk/>
          <pc:sldMk cId="0" sldId="276"/>
        </pc:sldMkLst>
        <pc:spChg chg="mod">
          <ac:chgData name="Srinivasa Rao" userId="a6b54366-f13d-4292-8bb4-f06c50909b1e" providerId="ADAL" clId="{CF7D4108-D40D-A74D-804B-296130AF4168}" dt="2023-10-10T07:57:48.161" v="68" actId="20577"/>
          <ac:spMkLst>
            <pc:docMk/>
            <pc:sldMk cId="0" sldId="276"/>
            <ac:spMk id="22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" TargetMode="External"/><Relationship Id="rId2" Type="http://schemas.openxmlformats.org/officeDocument/2006/relationships/hyperlink" Target="https://cran.r-project.org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r-graph-gallery.com/" TargetMode="External"/><Relationship Id="rId4" Type="http://schemas.openxmlformats.org/officeDocument/2006/relationships/hyperlink" Target="https://www.tidyvers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10:00am, please ask if you have any questions </a:t>
            </a:r>
            <a:r>
              <a:rPr lang="en-GB"/>
              <a:t>about what we learnt so far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53244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Infinite loops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0" name="Picture 6_0" descr="arguing-with-yourself-at-are-you-stuck-in-an-infinite-49873894.png"/>
          <p:cNvPicPr/>
          <p:nvPr/>
        </p:nvPicPr>
        <p:blipFill>
          <a:blip r:embed="rId2"/>
          <a:stretch/>
        </p:blipFill>
        <p:spPr>
          <a:xfrm>
            <a:off x="4680720" y="1600200"/>
            <a:ext cx="4164480" cy="503964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678600" y="2723760"/>
            <a:ext cx="383148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(x=1)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Print(“Let’s move on!”)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71120" y="4796280"/>
            <a:ext cx="303804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DejaVu Sans"/>
              </a:rPr>
              <a:t>Something to keep in mind!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349920" y="5914800"/>
            <a:ext cx="42847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break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statements might help –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advanced level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5" name="CustomShape 2"/>
          <p:cNvSpPr/>
          <p:nvPr/>
        </p:nvSpPr>
        <p:spPr>
          <a:xfrm>
            <a:off x="912960" y="2222640"/>
            <a:ext cx="3518280" cy="24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7" name="Graphic 5_0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000" cy="274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69" name="Picture 3_3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270" name="Picture 2_2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27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cor(), cor.test()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t.test(y~x)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t.test(y1,y2, paired=TRUE)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wilcox.test(y~A)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wilcox.test(y,x)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wilcox.test(y1,y2, paired=TRUE)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aov(), anova()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Center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(), IQR()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Visualising data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2034720"/>
            <a:ext cx="5365080" cy="41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plotting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Great for initial exploration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Quick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syntax – many things can be plotted with just </a:t>
            </a:r>
            <a:r>
              <a:rPr lang="en-GB" sz="177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plot()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easy to modify colours, aesthetics, etc.</a:t>
            </a:r>
            <a:endParaRPr lang="en-GB" sz="177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Modular – graphs can be built element-by-element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Need to remember a few different functions</a:t>
            </a:r>
            <a:endParaRPr lang="en-GB" sz="1779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Possible to produce publication quality figures with relative ease</a:t>
            </a: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  <p:pic>
        <p:nvPicPr>
          <p:cNvPr id="278" name="Picture 3_2"/>
          <p:cNvPicPr/>
          <p:nvPr/>
        </p:nvPicPr>
        <p:blipFill>
          <a:blip r:embed="rId2"/>
          <a:stretch/>
        </p:blipFill>
        <p:spPr>
          <a:xfrm>
            <a:off x="5823720" y="1589040"/>
            <a:ext cx="3318840" cy="2407680"/>
          </a:xfrm>
          <a:prstGeom prst="rect">
            <a:avLst/>
          </a:prstGeom>
          <a:ln>
            <a:noFill/>
          </a:ln>
        </p:spPr>
      </p:pic>
      <p:pic>
        <p:nvPicPr>
          <p:cNvPr id="279" name="Picture 6_2"/>
          <p:cNvPicPr/>
          <p:nvPr/>
        </p:nvPicPr>
        <p:blipFill>
          <a:blip r:embed="rId3"/>
          <a:stretch/>
        </p:blipFill>
        <p:spPr>
          <a:xfrm>
            <a:off x="5823720" y="4331520"/>
            <a:ext cx="3152160" cy="228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CustomShape 2"/>
          <p:cNvSpPr/>
          <p:nvPr/>
        </p:nvSpPr>
        <p:spPr>
          <a:xfrm>
            <a:off x="820440" y="851400"/>
            <a:ext cx="3927240" cy="298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60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132800" y="851400"/>
            <a:ext cx="4637160" cy="515340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3" name="Graphic 5_2" descr="Cmd Terminal outline"/>
          <p:cNvPicPr/>
          <p:nvPr/>
        </p:nvPicPr>
        <p:blipFill>
          <a:blip r:embed="rId2"/>
          <a:stretch/>
        </p:blipFill>
        <p:spPr>
          <a:xfrm>
            <a:off x="5648760" y="2531520"/>
            <a:ext cx="2411640" cy="24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Packages/libraries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1091520" y="1956600"/>
            <a:ext cx="692460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package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 collection of R functions, data and compiled code. The location where the packages are stored is called the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library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Package extends basic R functionality and standardizes the distribution of code. For example, a package can contain a set of functions relating to a specific topic or tasks.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38120" y="51336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Where to get the libraries/packages?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79560" y="1715760"/>
            <a:ext cx="7016760" cy="44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CRAN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https://cran.r-project.org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Install: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install.packages("dplyr")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Activate: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Library("dplyr")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Bioconductor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https://bioconductor.org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if (!requireNamespace("BiocManager", quietly = TRUE))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    install.packages("BiocManager”)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BiocManager::install("limma")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Github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https://github.com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install.packages("devtools")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library(devtools)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install_github("hadley/dplyr”)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52560" y="2413440"/>
            <a:ext cx="696456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Functions are created using the function() directive and are stored as R objects just like anything else. In particular, they are R objects of class “function”.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 &lt;- function(&lt;arguments&gt;)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## Do something interesting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754200" y="5575680"/>
            <a:ext cx="7934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Note: majority of the functions you would try to create already exist in the libraries!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2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1759320"/>
            <a:ext cx="8227440" cy="176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164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43360" y="3721320"/>
            <a:ext cx="844128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Resources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00320" y="187848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4"/>
              </a:rPr>
              <a:t>https://www.tidyverse.org/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https://www.r-graph-gallery.com/</a:t>
            </a: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r>
              <a:rPr lang="en-GB" sz="218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Advanced R course for data analysis and visualisation – on MSD skills training every term</a:t>
            </a:r>
            <a:endParaRPr lang="en-GB" sz="218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80240" y="1371600"/>
            <a:ext cx="3612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969080" y="1371600"/>
            <a:ext cx="3657600" cy="345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Conditional execution (if-else)</a:t>
            </a: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spc="-1" dirty="0">
                <a:solidFill>
                  <a:srgbClr val="000000"/>
                </a:solidFill>
                <a:latin typeface="Calibri"/>
              </a:rPr>
              <a:t>Performing repetitive tasks (loops)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plots to visualize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Installing and loading packages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</a:pP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Math operations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Add, subtract, divide, multiply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+ - / *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Modulo (remainder of division)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%%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Exponent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^</a:t>
            </a:r>
            <a:endParaRPr lang="en-GB" sz="2029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Rounding</a:t>
            </a:r>
            <a:endParaRPr lang="en-GB" sz="218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round()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floor()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ceiling()</a:t>
            </a:r>
            <a:endParaRPr lang="en-GB" sz="202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359440"/>
            <a:ext cx="3403080" cy="14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0" algn="l"/>
              </a:tabLst>
            </a:pPr>
            <a:r>
              <a:rPr lang="en-GB" sz="21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 </a:t>
            </a:r>
            <a:endParaRPr lang="en-GB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48640" y="3901320"/>
            <a:ext cx="27417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36" name="Picture 9_1" descr="flowchart_if_only.png"/>
          <p:cNvPicPr/>
          <p:nvPr/>
        </p:nvPicPr>
        <p:blipFill>
          <a:blip r:embed="rId2"/>
          <a:stretch/>
        </p:blipFill>
        <p:spPr>
          <a:xfrm>
            <a:off x="5422680" y="2268720"/>
            <a:ext cx="2151360" cy="3265560"/>
          </a:xfrm>
          <a:prstGeom prst="rect">
            <a:avLst/>
          </a:prstGeom>
          <a:ln>
            <a:noFill/>
          </a:ln>
        </p:spPr>
      </p:pic>
      <p:sp>
        <p:nvSpPr>
          <p:cNvPr id="237" name="CustomShape 3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statement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2359440"/>
            <a:ext cx="3689280" cy="170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1500" lnSpcReduction="20000"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if(TRUE or FALSE) </a:t>
            </a: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	Do something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GB" sz="25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</a:t>
            </a: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	Do some other thing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GB" sz="25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endParaRPr lang="en-GB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GB" sz="25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548640" y="4318200"/>
            <a:ext cx="4669560" cy="22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&lt;- 4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if(x &gt; 0) </a:t>
            </a: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79646"/>
                </a:solidFill>
                <a:latin typeface="Courier New"/>
                <a:ea typeface="DejaVu Sans"/>
              </a:rPr>
              <a:t>print("Positive number") 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79646"/>
                </a:solidFill>
                <a:latin typeface="Courier New"/>
                <a:ea typeface="DejaVu Sans"/>
              </a:rPr>
              <a:t>} </a:t>
            </a: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</a:t>
            </a: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 {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print(”Not positive number")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8000"/>
                </a:solidFill>
                <a:latin typeface="Courier New"/>
                <a:ea typeface="Calibri"/>
              </a:rPr>
              <a:t>}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alibri"/>
              </a:rPr>
              <a:t>x &lt;- -4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241" name="Picture 6_1" descr="flowchart_if_else.png"/>
          <p:cNvPicPr/>
          <p:nvPr/>
        </p:nvPicPr>
        <p:blipFill>
          <a:blip r:embed="rId2"/>
          <a:stretch/>
        </p:blipFill>
        <p:spPr>
          <a:xfrm>
            <a:off x="4736880" y="2349000"/>
            <a:ext cx="2684520" cy="312264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4527360" y="4214160"/>
            <a:ext cx="1143720" cy="363960"/>
          </a:xfrm>
          <a:prstGeom prst="rect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008000"/>
                </a:solidFill>
                <a:latin typeface="Calibri"/>
                <a:ea typeface="DejaVu Sans"/>
              </a:rPr>
              <a:t>else block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567840" y="4214160"/>
            <a:ext cx="895320" cy="3639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GB" sz="1800" b="0" strike="noStrike" spc="-1">
                <a:solidFill>
                  <a:srgbClr val="FF6600"/>
                </a:solidFill>
                <a:latin typeface="Calibri"/>
                <a:ea typeface="DejaVu Sans"/>
              </a:rPr>
              <a:t>If block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24280" y="247680"/>
            <a:ext cx="5079240" cy="183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Chained conditionals</a:t>
            </a:r>
            <a:br/>
            <a:r>
              <a:rPr lang="en-US" sz="4400" b="1" strike="noStrike" spc="-1">
                <a:solidFill>
                  <a:srgbClr val="FF6600"/>
                </a:solidFill>
                <a:latin typeface="Calibri"/>
                <a:ea typeface="DejaVu Sans"/>
              </a:rPr>
              <a:t>if … </a:t>
            </a:r>
            <a:r>
              <a:rPr lang="en-US" sz="4400" b="1" strike="noStrike" spc="-1">
                <a:solidFill>
                  <a:srgbClr val="008000"/>
                </a:solidFill>
                <a:latin typeface="Calibri"/>
                <a:ea typeface="DejaVu Sans"/>
              </a:rPr>
              <a:t>else if … </a:t>
            </a:r>
            <a:r>
              <a:rPr lang="en-US" sz="4400" b="1" strike="noStrike" spc="-1">
                <a:solidFill>
                  <a:srgbClr val="0000FF"/>
                </a:solidFill>
                <a:latin typeface="Calibri"/>
                <a:ea typeface="DejaVu Sans"/>
              </a:rPr>
              <a:t>else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45" name="Picture 9_0" descr="flowchart_chained_conditional.png"/>
          <p:cNvPicPr/>
          <p:nvPr/>
        </p:nvPicPr>
        <p:blipFill>
          <a:blip r:embed="rId2"/>
          <a:stretch/>
        </p:blipFill>
        <p:spPr>
          <a:xfrm>
            <a:off x="4608000" y="2274120"/>
            <a:ext cx="3294360" cy="323712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381600" y="2139480"/>
            <a:ext cx="2860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y) </a:t>
            </a: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   STATEMENTS_A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lse if (x &gt; y) </a:t>
            </a: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   STATEMENTS_B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tr-TR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    STATEMENTS_C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tr-TR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41280" y="4271040"/>
            <a:ext cx="4570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&lt;- 0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if (x &lt; 0) </a:t>
            </a:r>
            <a:r>
              <a:rPr lang="en-GB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print("Negative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66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FF66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else if (x &gt; 0) 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print("Positive number")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8000"/>
                </a:solidFill>
                <a:latin typeface="Courier New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else </a:t>
            </a: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print("Zero")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FF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pic>
        <p:nvPicPr>
          <p:cNvPr id="250" name="Picture 2_1" descr="r-for-loop.jpg"/>
          <p:cNvPicPr/>
          <p:nvPr/>
        </p:nvPicPr>
        <p:blipFill>
          <a:blip r:embed="rId2"/>
          <a:srcRect b="7884"/>
          <a:stretch/>
        </p:blipFill>
        <p:spPr>
          <a:xfrm>
            <a:off x="5714280" y="1470600"/>
            <a:ext cx="2779920" cy="4490640"/>
          </a:xfrm>
          <a:prstGeom prst="rect">
            <a:avLst/>
          </a:prstGeom>
          <a:ln>
            <a:noFill/>
          </a:ln>
        </p:spPr>
      </p:pic>
      <p:sp>
        <p:nvSpPr>
          <p:cNvPr id="251" name="CustomShape 3"/>
          <p:cNvSpPr/>
          <p:nvPr/>
        </p:nvSpPr>
        <p:spPr>
          <a:xfrm>
            <a:off x="53964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(val in sequence)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519840" y="4317120"/>
            <a:ext cx="511524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for (year in c(2011,2012,2013,2014,2015</a:t>
            </a:r>
            <a:r>
              <a:rPr lang="ru-RU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,2016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)) 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	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print(paste("The year is", year))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	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684000"/>
            <a:ext cx="82274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Loops</a:t>
            </a:r>
            <a:br/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while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57200" y="2359440"/>
            <a:ext cx="8227440" cy="312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434"/>
              </a:spcBef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39640" y="2174040"/>
            <a:ext cx="457056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56" name="Picture 3_1" descr="r-while-loop.jpg"/>
          <p:cNvPicPr/>
          <p:nvPr/>
        </p:nvPicPr>
        <p:blipFill>
          <a:blip r:embed="rId2"/>
          <a:srcRect b="6319"/>
          <a:stretch/>
        </p:blipFill>
        <p:spPr>
          <a:xfrm>
            <a:off x="5796000" y="1566720"/>
            <a:ext cx="2830680" cy="4424400"/>
          </a:xfrm>
          <a:prstGeom prst="rect">
            <a:avLst/>
          </a:prstGeom>
          <a:ln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678600" y="2174040"/>
            <a:ext cx="457056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(test_expression)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statement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678600" y="4257720"/>
            <a:ext cx="457056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&lt;- 1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(i &lt; 6) 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print(i)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 = i+1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</TotalTime>
  <Words>1067</Words>
  <Application>Microsoft Macintosh PowerPoint</Application>
  <PresentationFormat>On-screen Show (4:3)</PresentationFormat>
  <Paragraphs>187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23</cp:revision>
  <dcterms:created xsi:type="dcterms:W3CDTF">2021-01-19T14:20:30Z</dcterms:created>
  <dcterms:modified xsi:type="dcterms:W3CDTF">2023-10-10T07:57:49Z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