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d6b783e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d6b783e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d6cdd630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d6cdd630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c3e63b2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c3e63b2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6cdd630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d6cdd630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d6cdd630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d6cdd630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c3e63b2a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c3e63b2a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c3e63b2a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c3e63b2a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c3e63b2a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c3e63b2a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d6cdd630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d6cdd63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c3e63b2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c3e63b2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c3e63b2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c3e63b2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changed xlsx to csv and saved it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d6cdd630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d6cdd630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d84ba7d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d84ba7d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d84ba7d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d84ba7d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d84ba7d5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d84ba7d5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d84ba7d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d84ba7d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d84ba7d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d84ba7d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d84ba7d5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d84ba7d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d6cdd630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d6cdd630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d6cdd630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d6cdd630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c3e63b2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c3e63b2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d6cdd630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d6cdd630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d6b783e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d6b783e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c3e63b2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c3e63b2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d6b783e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d6b783e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c3e63b2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c3e63b2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d6b783e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d6b783e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1008" y="213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UFO scrubbed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1125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Charlie-Jade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 Maryam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975"/>
            <a:ext cx="8839202" cy="3624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-10963" l="3883" r="0" t="0"/>
          <a:stretch/>
        </p:blipFill>
        <p:spPr>
          <a:xfrm>
            <a:off x="244375" y="3555200"/>
            <a:ext cx="8495299" cy="8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analysis of the data via R packages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many circle </a:t>
            </a:r>
            <a:r>
              <a:rPr b="1" lang="en"/>
              <a:t>UFOs</a:t>
            </a:r>
            <a:r>
              <a:rPr b="1" lang="en"/>
              <a:t> </a:t>
            </a:r>
            <a:r>
              <a:rPr b="1" lang="en"/>
              <a:t>were</a:t>
            </a:r>
            <a:r>
              <a:rPr b="1" lang="en"/>
              <a:t> spotted in gb via </a:t>
            </a:r>
            <a:r>
              <a:rPr b="1" lang="en">
                <a:solidFill>
                  <a:srgbClr val="FF0000"/>
                </a:solidFill>
              </a:rPr>
              <a:t>filtering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50" y="1640378"/>
            <a:ext cx="7648575" cy="316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432700" y="2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1379"/>
            <a:ext cx="9143999" cy="319859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5771700" y="1378975"/>
            <a:ext cx="884400" cy="308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6842575" y="1378975"/>
            <a:ext cx="884400" cy="308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760975" y="32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many?</a:t>
            </a:r>
            <a:endParaRPr b="1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00" y="1302875"/>
            <a:ext cx="6308725" cy="29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625" y="2334087"/>
            <a:ext cx="2477846" cy="6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209775" y="3226025"/>
            <a:ext cx="6055200" cy="40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719925" y="30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Analysing the different shapes via</a:t>
            </a:r>
            <a:r>
              <a:rPr b="1" lang="en">
                <a:solidFill>
                  <a:srgbClr val="FF0000"/>
                </a:solidFill>
              </a:rPr>
              <a:t> group_by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8" y="1700801"/>
            <a:ext cx="8721724" cy="2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2965075" y="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bar graph </a:t>
            </a:r>
            <a:endParaRPr b="1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5" y="762600"/>
            <a:ext cx="820102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804950" y="15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Using piping then group data and plot</a:t>
            </a:r>
            <a:endParaRPr b="1" sz="2720"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35875" y="114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174"/>
              <a:buFont typeface="Arial"/>
              <a:buNone/>
            </a:pPr>
            <a:r>
              <a:rPr lang="en" sz="2192">
                <a:solidFill>
                  <a:schemeClr val="dk1"/>
                </a:solidFill>
              </a:rPr>
              <a:t>Cleaned_UFO &lt;- read.csv("../datasets/UFO_sightings_scrubbed.csv")</a:t>
            </a:r>
            <a:endParaRPr sz="219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174"/>
              <a:buFont typeface="Arial"/>
              <a:buNone/>
            </a:pPr>
            <a:r>
              <a:rPr lang="en" sz="2192">
                <a:solidFill>
                  <a:schemeClr val="dk1"/>
                </a:solidFill>
              </a:rPr>
              <a:t>View(Cleaned_UFO)</a:t>
            </a:r>
            <a:endParaRPr sz="219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174"/>
              <a:buFont typeface="Arial"/>
              <a:buNone/>
            </a:pPr>
            <a:r>
              <a:rPr lang="en" sz="2192">
                <a:solidFill>
                  <a:schemeClr val="dk1"/>
                </a:solidFill>
              </a:rPr>
              <a:t>library(tidyverse)</a:t>
            </a:r>
            <a:endParaRPr sz="219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174"/>
              <a:buFont typeface="Arial"/>
              <a:buNone/>
            </a:pPr>
            <a:r>
              <a:rPr lang="en" sz="2192">
                <a:solidFill>
                  <a:schemeClr val="dk1"/>
                </a:solidFill>
              </a:rPr>
              <a:t>Cleaned_UFO%&gt;%</a:t>
            </a:r>
            <a:endParaRPr sz="219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174"/>
              <a:buFont typeface="Arial"/>
              <a:buNone/>
            </a:pPr>
            <a:r>
              <a:rPr lang="en" sz="2192">
                <a:solidFill>
                  <a:srgbClr val="FF0000"/>
                </a:solidFill>
              </a:rPr>
              <a:t> # filter(country=="gb") %&gt;%</a:t>
            </a:r>
            <a:endParaRPr sz="2192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174"/>
              <a:buFont typeface="Arial"/>
              <a:buNone/>
            </a:pPr>
            <a:r>
              <a:rPr lang="en" sz="2192">
                <a:solidFill>
                  <a:schemeClr val="dk1"/>
                </a:solidFill>
              </a:rPr>
              <a:t>  group_by(country,shape)%&gt;%</a:t>
            </a:r>
            <a:endParaRPr sz="219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174"/>
              <a:buFont typeface="Arial"/>
              <a:buNone/>
            </a:pPr>
            <a:r>
              <a:rPr lang="en" sz="2192">
                <a:solidFill>
                  <a:schemeClr val="dk1"/>
                </a:solidFill>
              </a:rPr>
              <a:t>  summarise(count=n())%&gt;%</a:t>
            </a:r>
            <a:endParaRPr sz="219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174"/>
              <a:buFont typeface="Arial"/>
              <a:buNone/>
            </a:pPr>
            <a:r>
              <a:rPr lang="en" sz="2192">
                <a:solidFill>
                  <a:schemeClr val="dk1"/>
                </a:solidFill>
              </a:rPr>
              <a:t>  ggplot()+</a:t>
            </a:r>
            <a:endParaRPr sz="219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174"/>
              <a:buFont typeface="Arial"/>
              <a:buNone/>
            </a:pPr>
            <a:r>
              <a:rPr lang="en" sz="2192">
                <a:solidFill>
                  <a:schemeClr val="dk1"/>
                </a:solidFill>
              </a:rPr>
              <a:t>  geom_bar(stat="identity",aes(shape,count,fill=country))+</a:t>
            </a:r>
            <a:endParaRPr sz="219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174"/>
              <a:buFont typeface="Arial"/>
              <a:buNone/>
            </a:pPr>
            <a:r>
              <a:rPr lang="en" sz="2192">
                <a:solidFill>
                  <a:schemeClr val="dk1"/>
                </a:solidFill>
              </a:rPr>
              <a:t>  theme(axis.text.x=element_text(angle =90,vjust = 0.5,hjust=1))</a:t>
            </a:r>
            <a:endParaRPr sz="219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25" y="1157988"/>
            <a:ext cx="83820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1910525" y="27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Saving image manually</a:t>
            </a:r>
            <a:endParaRPr b="1"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36286" l="9665" r="27771" t="7209"/>
          <a:stretch/>
        </p:blipFill>
        <p:spPr>
          <a:xfrm>
            <a:off x="873125" y="1236000"/>
            <a:ext cx="6454525" cy="30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29821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Ggplot2 graph</a:t>
            </a:r>
            <a:endParaRPr b="1" sz="2720"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63" y="593725"/>
            <a:ext cx="820102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8988" y="28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Loading datasets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200">
                <a:solidFill>
                  <a:schemeClr val="dk1"/>
                </a:solidFill>
              </a:rPr>
              <a:t>Change xlsx to csv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200">
                <a:solidFill>
                  <a:schemeClr val="dk1"/>
                </a:solidFill>
              </a:rPr>
              <a:t>Name changed from cleaned 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to scrubbed 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200">
                <a:solidFill>
                  <a:schemeClr val="dk1"/>
                </a:solidFill>
              </a:rPr>
              <a:t>Use working directory 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Absolute</a:t>
            </a:r>
            <a:r>
              <a:rPr lang="en" sz="2200">
                <a:solidFill>
                  <a:schemeClr val="dk1"/>
                </a:solidFill>
              </a:rPr>
              <a:t> vs. </a:t>
            </a:r>
            <a:r>
              <a:rPr lang="en" sz="2200">
                <a:solidFill>
                  <a:srgbClr val="6AA84F"/>
                </a:solidFill>
                <a:highlight>
                  <a:schemeClr val="lt1"/>
                </a:highlight>
              </a:rPr>
              <a:t>relative pathway</a:t>
            </a:r>
            <a:endParaRPr sz="2200">
              <a:solidFill>
                <a:srgbClr val="6AA84F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r</a:t>
            </a:r>
            <a:r>
              <a:rPr lang="en" sz="2200">
                <a:solidFill>
                  <a:schemeClr val="dk1"/>
                </a:solidFill>
              </a:rPr>
              <a:t>ead.csv()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View()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425" y="752813"/>
            <a:ext cx="4215725" cy="42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594625"/>
            <a:ext cx="80581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4294967295" type="title"/>
          </p:nvPr>
        </p:nvSpPr>
        <p:spPr>
          <a:xfrm>
            <a:off x="2249550" y="172325"/>
            <a:ext cx="4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Handling qualitative data </a:t>
            </a:r>
            <a:endParaRPr b="1" sz="2720"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375" y="745025"/>
            <a:ext cx="4342055" cy="40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25" y="439475"/>
            <a:ext cx="65436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125" y="1171450"/>
            <a:ext cx="3922756" cy="3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00" y="1091875"/>
            <a:ext cx="86296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2972400" y="87000"/>
            <a:ext cx="61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Text corpus - large collection of textual data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12" name="Google Shape;212;p35"/>
          <p:cNvCxnSpPr/>
          <p:nvPr/>
        </p:nvCxnSpPr>
        <p:spPr>
          <a:xfrm flipH="1">
            <a:off x="2679250" y="452325"/>
            <a:ext cx="534900" cy="63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5"/>
          <p:cNvSpPr txBox="1"/>
          <p:nvPr/>
        </p:nvSpPr>
        <p:spPr>
          <a:xfrm>
            <a:off x="348500" y="4184050"/>
            <a:ext cx="63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Using the ‘tm’ package, for text mining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/>
        </p:nvSpPr>
        <p:spPr>
          <a:xfrm>
            <a:off x="304800" y="361000"/>
            <a:ext cx="61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Removing specific words with a custom vector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00" y="1009150"/>
            <a:ext cx="8839200" cy="113547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 txBox="1"/>
          <p:nvPr/>
        </p:nvSpPr>
        <p:spPr>
          <a:xfrm>
            <a:off x="405000" y="2571750"/>
            <a:ext cx="61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More efficient way to do this?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49571" l="0" r="0" t="0"/>
          <a:stretch/>
        </p:blipFill>
        <p:spPr>
          <a:xfrm>
            <a:off x="516025" y="957050"/>
            <a:ext cx="7380149" cy="13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/>
        </p:nvSpPr>
        <p:spPr>
          <a:xfrm>
            <a:off x="383100" y="347950"/>
            <a:ext cx="61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Generating the wordcloud</a:t>
            </a:r>
            <a:endParaRPr sz="1800" u="sng">
              <a:solidFill>
                <a:schemeClr val="dk2"/>
              </a:solidFill>
            </a:endParaRPr>
          </a:p>
        </p:txBody>
      </p:sp>
      <p:grpSp>
        <p:nvGrpSpPr>
          <p:cNvPr id="227" name="Google Shape;227;p37"/>
          <p:cNvGrpSpPr/>
          <p:nvPr/>
        </p:nvGrpSpPr>
        <p:grpSpPr>
          <a:xfrm>
            <a:off x="4036200" y="1274350"/>
            <a:ext cx="5768100" cy="431100"/>
            <a:chOff x="4036200" y="1274350"/>
            <a:chExt cx="5768100" cy="431100"/>
          </a:xfrm>
        </p:grpSpPr>
        <p:sp>
          <p:nvSpPr>
            <p:cNvPr id="228" name="Google Shape;228;p37"/>
            <p:cNvSpPr txBox="1"/>
            <p:nvPr/>
          </p:nvSpPr>
          <p:spPr>
            <a:xfrm>
              <a:off x="4572000" y="1274350"/>
              <a:ext cx="5232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</a:rPr>
                <a:t>Has highest frequency words appear at the top</a:t>
              </a:r>
              <a:endParaRPr sz="1600">
                <a:solidFill>
                  <a:schemeClr val="dk2"/>
                </a:solidFill>
              </a:endParaRPr>
            </a:p>
          </p:txBody>
        </p:sp>
        <p:cxnSp>
          <p:nvCxnSpPr>
            <p:cNvPr id="229" name="Google Shape;229;p37"/>
            <p:cNvCxnSpPr>
              <a:stCxn id="228" idx="1"/>
            </p:cNvCxnSpPr>
            <p:nvPr/>
          </p:nvCxnSpPr>
          <p:spPr>
            <a:xfrm flipH="1">
              <a:off x="4036200" y="1489900"/>
              <a:ext cx="535800" cy="110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30" name="Google Shape;230;p37"/>
          <p:cNvGrpSpPr/>
          <p:nvPr/>
        </p:nvGrpSpPr>
        <p:grpSpPr>
          <a:xfrm>
            <a:off x="1609225" y="2026550"/>
            <a:ext cx="5495100" cy="431100"/>
            <a:chOff x="1609225" y="2026550"/>
            <a:chExt cx="5495100" cy="431100"/>
          </a:xfrm>
        </p:grpSpPr>
        <p:sp>
          <p:nvSpPr>
            <p:cNvPr id="231" name="Google Shape;231;p37"/>
            <p:cNvSpPr txBox="1"/>
            <p:nvPr/>
          </p:nvSpPr>
          <p:spPr>
            <a:xfrm>
              <a:off x="1872025" y="2026550"/>
              <a:ext cx="5232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</a:rPr>
                <a:t>Easily see which words are the most frequent</a:t>
              </a:r>
              <a:endParaRPr sz="1600">
                <a:solidFill>
                  <a:schemeClr val="dk2"/>
                </a:solidFill>
              </a:endParaRPr>
            </a:p>
          </p:txBody>
        </p:sp>
        <p:cxnSp>
          <p:nvCxnSpPr>
            <p:cNvPr id="232" name="Google Shape;232;p37"/>
            <p:cNvCxnSpPr>
              <a:stCxn id="231" idx="1"/>
            </p:cNvCxnSpPr>
            <p:nvPr/>
          </p:nvCxnSpPr>
          <p:spPr>
            <a:xfrm rot="10800000">
              <a:off x="1609225" y="2044100"/>
              <a:ext cx="262800" cy="198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3" name="Google Shape;233;p37"/>
          <p:cNvSpPr txBox="1"/>
          <p:nvPr/>
        </p:nvSpPr>
        <p:spPr>
          <a:xfrm>
            <a:off x="383100" y="3705150"/>
            <a:ext cx="630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 dev.off() after the </a:t>
            </a:r>
            <a:r>
              <a:rPr lang="en" sz="1800">
                <a:solidFill>
                  <a:schemeClr val="dk2"/>
                </a:solidFill>
              </a:rPr>
              <a:t>graph I plotted earlier, also stopped the word cloud being cut off.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25" y="2415950"/>
            <a:ext cx="6617130" cy="11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8"/>
          <p:cNvPicPr preferRelativeResize="0"/>
          <p:nvPr/>
        </p:nvPicPr>
        <p:blipFill rotWithShape="1">
          <a:blip r:embed="rId3">
            <a:alphaModFix/>
          </a:blip>
          <a:srcRect b="7071" l="0" r="1999" t="0"/>
          <a:stretch/>
        </p:blipFill>
        <p:spPr>
          <a:xfrm>
            <a:off x="-434000" y="-146575"/>
            <a:ext cx="6388225" cy="54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 rotWithShape="1">
          <a:blip r:embed="rId4">
            <a:alphaModFix/>
          </a:blip>
          <a:srcRect b="10458" l="11991" r="10241" t="13036"/>
          <a:stretch/>
        </p:blipFill>
        <p:spPr>
          <a:xfrm>
            <a:off x="5562800" y="504525"/>
            <a:ext cx="3118450" cy="2753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/>
        </p:nvSpPr>
        <p:spPr>
          <a:xfrm>
            <a:off x="5717100" y="2795925"/>
            <a:ext cx="342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change “Dark2” to “PuRd”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69600" y="308800"/>
            <a:ext cx="63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Voila!!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2658925" y="17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</a:t>
            </a:r>
            <a:r>
              <a:rPr b="1" lang="en"/>
              <a:t>takeaways</a:t>
            </a:r>
            <a:endParaRPr b="1"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Makes data visualisation and </a:t>
            </a:r>
            <a:r>
              <a:rPr lang="en">
                <a:solidFill>
                  <a:schemeClr val="dk1"/>
                </a:solidFill>
              </a:rPr>
              <a:t>analysis</a:t>
            </a:r>
            <a:r>
              <a:rPr lang="en">
                <a:solidFill>
                  <a:schemeClr val="dk1"/>
                </a:solidFill>
              </a:rPr>
              <a:t> much easier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Most importantly - trial and error get you a long away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12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Relative vs. absolute path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28600" y="955275"/>
            <a:ext cx="46437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Cleaned_UFO &lt;- </a:t>
            </a:r>
            <a:r>
              <a:rPr lang="en" sz="1600">
                <a:solidFill>
                  <a:srgbClr val="0000FF"/>
                </a:solidFill>
              </a:rPr>
              <a:t>read.csv</a:t>
            </a:r>
            <a:r>
              <a:rPr lang="en" sz="1600">
                <a:solidFill>
                  <a:schemeClr val="dk1"/>
                </a:solidFill>
              </a:rPr>
              <a:t>("../datasets/UFO_sightings_scrubbed.csv")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</a:rPr>
              <a:t>View</a:t>
            </a:r>
            <a:r>
              <a:rPr lang="en" sz="1600">
                <a:solidFill>
                  <a:schemeClr val="dk1"/>
                </a:solidFill>
              </a:rPr>
              <a:t>(Cleaned_UFO)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</a:rPr>
              <a:t>summary</a:t>
            </a:r>
            <a:r>
              <a:rPr lang="en" sz="1600">
                <a:solidFill>
                  <a:schemeClr val="dk1"/>
                </a:solidFill>
              </a:rPr>
              <a:t>(Cleaned_UFO)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72900"/>
            <a:ext cx="4172401" cy="402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03500" y="626350"/>
            <a:ext cx="443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Relative</a:t>
            </a:r>
            <a:endParaRPr sz="1800" u="sng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2868925"/>
            <a:ext cx="443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Absolute</a:t>
            </a:r>
            <a:endParaRPr sz="1800" u="sng">
              <a:solidFill>
                <a:schemeClr val="dk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4820" r="3013" t="17945"/>
          <a:stretch/>
        </p:blipFill>
        <p:spPr>
          <a:xfrm>
            <a:off x="76200" y="4219275"/>
            <a:ext cx="6177574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8247" r="7853" t="0"/>
          <a:stretch/>
        </p:blipFill>
        <p:spPr>
          <a:xfrm>
            <a:off x="103500" y="3289225"/>
            <a:ext cx="4468501" cy="89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base 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dataset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85206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Returns the unique values in the ‘country’ column.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9844" t="9272"/>
          <a:stretch/>
        </p:blipFill>
        <p:spPr>
          <a:xfrm>
            <a:off x="311700" y="1121800"/>
            <a:ext cx="4036100" cy="760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7"/>
          <p:cNvGrpSpPr/>
          <p:nvPr/>
        </p:nvGrpSpPr>
        <p:grpSpPr>
          <a:xfrm>
            <a:off x="2288175" y="2419500"/>
            <a:ext cx="4567650" cy="2512400"/>
            <a:chOff x="1579300" y="2477900"/>
            <a:chExt cx="4567650" cy="2512400"/>
          </a:xfrm>
        </p:grpSpPr>
        <p:pic>
          <p:nvPicPr>
            <p:cNvPr id="87" name="Google Shape;87;p17"/>
            <p:cNvPicPr preferRelativeResize="0"/>
            <p:nvPr/>
          </p:nvPicPr>
          <p:blipFill rotWithShape="1">
            <a:blip r:embed="rId4">
              <a:alphaModFix/>
            </a:blip>
            <a:srcRect b="19930" l="8090" r="-8090" t="-19930"/>
            <a:stretch/>
          </p:blipFill>
          <p:spPr>
            <a:xfrm>
              <a:off x="1579300" y="2746100"/>
              <a:ext cx="3989702" cy="224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7"/>
            <p:cNvSpPr txBox="1"/>
            <p:nvPr/>
          </p:nvSpPr>
          <p:spPr>
            <a:xfrm>
              <a:off x="2514850" y="2477900"/>
              <a:ext cx="3632100" cy="11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</a:rPr>
                <a:t>?????????</a:t>
              </a:r>
              <a:endParaRPr b="1" sz="21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25" y="359566"/>
            <a:ext cx="9143999" cy="131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35362" t="0"/>
          <a:stretch/>
        </p:blipFill>
        <p:spPr>
          <a:xfrm>
            <a:off x="299525" y="1861925"/>
            <a:ext cx="4640824" cy="303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700" y="1670975"/>
            <a:ext cx="4066301" cy="27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6">
            <a:alphaModFix/>
          </a:blip>
          <a:srcRect b="3934" l="5091" r="11852" t="10346"/>
          <a:stretch/>
        </p:blipFill>
        <p:spPr>
          <a:xfrm>
            <a:off x="1539150" y="1010800"/>
            <a:ext cx="6249675" cy="28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75" y="234050"/>
            <a:ext cx="85344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-5064" l="0" r="39748" t="0"/>
          <a:stretch/>
        </p:blipFill>
        <p:spPr>
          <a:xfrm>
            <a:off x="371250" y="2348600"/>
            <a:ext cx="3987951" cy="26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1" y="2348600"/>
            <a:ext cx="3845402" cy="24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5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things easier for future research 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8439"/>
            <a:ext cx="9144001" cy="149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75" y="2420311"/>
            <a:ext cx="2730135" cy="241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56975" y="16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data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19439" l="0" r="0" t="0"/>
          <a:stretch/>
        </p:blipFill>
        <p:spPr>
          <a:xfrm>
            <a:off x="186025" y="733175"/>
            <a:ext cx="9144000" cy="16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25" y="2436750"/>
            <a:ext cx="2942200" cy="26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221624">
            <a:off x="2912442" y="2096326"/>
            <a:ext cx="2478552" cy="247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553" y="598779"/>
            <a:ext cx="4918625" cy="44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5088125" y="2283550"/>
            <a:ext cx="2942100" cy="1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Who needs magic 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when you have….</a:t>
            </a:r>
            <a:endParaRPr b="1" sz="2300">
              <a:solidFill>
                <a:schemeClr val="dk2"/>
              </a:solidFill>
            </a:endParaRPr>
          </a:p>
        </p:txBody>
      </p:sp>
      <p:grpSp>
        <p:nvGrpSpPr>
          <p:cNvPr id="121" name="Google Shape;121;p21"/>
          <p:cNvGrpSpPr/>
          <p:nvPr/>
        </p:nvGrpSpPr>
        <p:grpSpPr>
          <a:xfrm>
            <a:off x="4783149" y="3101550"/>
            <a:ext cx="4069825" cy="1393551"/>
            <a:chOff x="4783149" y="3101550"/>
            <a:chExt cx="4069825" cy="1393551"/>
          </a:xfrm>
        </p:grpSpPr>
        <p:sp>
          <p:nvSpPr>
            <p:cNvPr id="122" name="Google Shape;122;p21"/>
            <p:cNvSpPr/>
            <p:nvPr/>
          </p:nvSpPr>
          <p:spPr>
            <a:xfrm>
              <a:off x="5088125" y="3101550"/>
              <a:ext cx="1308475" cy="35570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gradFill>
                    <a:gsLst>
                      <a:gs pos="0">
                        <a:srgbClr val="DEA0D2"/>
                      </a:gs>
                      <a:gs pos="26000">
                        <a:srgbClr val="EAB899"/>
                      </a:gs>
                      <a:gs pos="43000">
                        <a:srgbClr val="DDDE9D"/>
                      </a:gs>
                      <a:gs pos="61000">
                        <a:srgbClr val="9EE1CE"/>
                      </a:gs>
                      <a:gs pos="77000">
                        <a:srgbClr val="91AAE7"/>
                      </a:gs>
                      <a:gs pos="100000">
                        <a:srgbClr val="CEA2C1"/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atin typeface="Londrina Solid"/>
                </a:rPr>
                <a:t>Data</a:t>
              </a: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4783149" y="3511975"/>
              <a:ext cx="3994420" cy="3557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gradFill>
                    <a:gsLst>
                      <a:gs pos="0">
                        <a:srgbClr val="DEA0D2"/>
                      </a:gs>
                      <a:gs pos="26000">
                        <a:srgbClr val="EAB899"/>
                      </a:gs>
                      <a:gs pos="43000">
                        <a:srgbClr val="DDDE9D"/>
                      </a:gs>
                      <a:gs pos="61000">
                        <a:srgbClr val="9EE1CE"/>
                      </a:gs>
                      <a:gs pos="77000">
                        <a:srgbClr val="91AAE7"/>
                      </a:gs>
                      <a:gs pos="100000">
                        <a:srgbClr val="CEA2C1"/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atin typeface="Londrina Solid"/>
                </a:rPr>
                <a:t>visualisation</a:t>
              </a: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5956950" y="3922400"/>
              <a:ext cx="2896024" cy="57270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gradFill>
                    <a:gsLst>
                      <a:gs pos="0">
                        <a:srgbClr val="DEA0D2"/>
                      </a:gs>
                      <a:gs pos="26000">
                        <a:srgbClr val="EAB899"/>
                      </a:gs>
                      <a:gs pos="43000">
                        <a:srgbClr val="DDDE9D"/>
                      </a:gs>
                      <a:gs pos="61000">
                        <a:srgbClr val="9EE1CE"/>
                      </a:gs>
                      <a:gs pos="77000">
                        <a:srgbClr val="91AAE7"/>
                      </a:gs>
                      <a:gs pos="100000">
                        <a:srgbClr val="CEA2C1"/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atin typeface="Londrina Solid"/>
                </a:rPr>
                <a:t>packages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