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9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160" cy="357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data-to-viz.com/" TargetMode="External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ggplot2.tidyverse.org/" TargetMode="External"/><Relationship Id="rId2" Type="http://schemas.openxmlformats.org/officeDocument/2006/relationships/hyperlink" Target="https://link.springer.com/book/10.1007/0-387-28695-0" TargetMode="External"/><Relationship Id="rId3" Type="http://schemas.openxmlformats.org/officeDocument/2006/relationships/hyperlink" Target="https://ggplot2.tidyverse.org/" TargetMode="External"/><Relationship Id="rId4" Type="http://schemas.openxmlformats.org/officeDocument/2006/relationships/hyperlink" Target="https://exts.ggplot2.tidyverse.org/gallery/" TargetMode="External"/><Relationship Id="rId5" Type="http://schemas.openxmlformats.org/officeDocument/2006/relationships/hyperlink" Target="https://www.data-to-viz.com/" TargetMode="External"/><Relationship Id="rId6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data-to-viz.com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5800" y="2130480"/>
            <a:ext cx="77713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2000"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Session 2 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Hilary 2022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How to plot your data?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2034720"/>
            <a:ext cx="8228160" cy="425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31"/>
              </a:spcBef>
              <a:tabLst>
                <a:tab algn="l" pos="0"/>
              </a:tabLst>
            </a:pPr>
            <a:r>
              <a:rPr b="0" lang="en-GB" sz="2150" spc="-1" strike="noStrike">
                <a:solidFill>
                  <a:srgbClr val="000000"/>
                </a:solidFill>
                <a:latin typeface="Calibri"/>
                <a:ea typeface="Calibri"/>
              </a:rPr>
              <a:t>The most common plots in publications: </a:t>
            </a:r>
            <a:endParaRPr b="0" lang="en-GB" sz="2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algn="l" pos="0"/>
              </a:tabLst>
            </a:pPr>
            <a:r>
              <a:rPr b="0" lang="en-GB" sz="2150" spc="-1" strike="noStrike">
                <a:solidFill>
                  <a:srgbClr val="000000"/>
                </a:solidFill>
                <a:latin typeface="Calibri"/>
                <a:ea typeface="Calibri"/>
              </a:rPr>
              <a:t>box plots/violin plots, bar plots, dot plots, histograms/density plots, line graphs, networks, heatmaps, PCA, etc.</a:t>
            </a:r>
            <a:endParaRPr b="0" lang="en-GB" sz="2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algn="l" pos="0"/>
              </a:tabLst>
            </a:pPr>
            <a:endParaRPr b="0" lang="en-GB" sz="2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algn="l" pos="0"/>
              </a:tabLst>
            </a:pPr>
            <a:r>
              <a:rPr b="0" lang="en-GB" sz="2150" spc="-1" strike="noStrike">
                <a:solidFill>
                  <a:srgbClr val="ff0000"/>
                </a:solidFill>
                <a:latin typeface="Calibri"/>
                <a:ea typeface="Calibri"/>
              </a:rPr>
              <a:t>Hint: choose the appropriate representation based on the type of data you have.</a:t>
            </a:r>
            <a:endParaRPr b="0" lang="en-GB" sz="2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algn="l" pos="0"/>
              </a:tabLst>
            </a:pPr>
            <a:r>
              <a:rPr b="0" lang="en-GB" sz="2150" spc="-1" strike="noStrike">
                <a:solidFill>
                  <a:srgbClr val="000000"/>
                </a:solidFill>
                <a:latin typeface="Calibri"/>
                <a:ea typeface="Calibri"/>
              </a:rPr>
              <a:t>Typical data types: numeric, categoric, maps, network, time series</a:t>
            </a:r>
            <a:endParaRPr b="0" lang="en-GB" sz="2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algn="l" pos="0"/>
              </a:tabLst>
            </a:pPr>
            <a:r>
              <a:rPr b="0" lang="en-GB" sz="2150" spc="-1" strike="noStrike">
                <a:solidFill>
                  <a:srgbClr val="000000"/>
                </a:solidFill>
                <a:latin typeface="Calibri"/>
                <a:ea typeface="Calibri"/>
              </a:rPr>
              <a:t>+combinations of those</a:t>
            </a:r>
            <a:endParaRPr b="0" lang="en-GB" sz="2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algn="l" pos="0"/>
              </a:tabLst>
            </a:pPr>
            <a:endParaRPr b="0" lang="en-GB" sz="2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algn="l" pos="0"/>
              </a:tabLst>
            </a:pP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1"/>
              </a:rPr>
              <a:t>From Data to Viz</a:t>
            </a:r>
            <a:r>
              <a:rPr b="0" lang="en-GB" sz="2150" spc="-1" strike="noStrike">
                <a:solidFill>
                  <a:srgbClr val="000000"/>
                </a:solidFill>
                <a:latin typeface="Calibri"/>
                <a:ea typeface="Calibri"/>
              </a:rPr>
              <a:t> – Decision tree to choose an appropriate chart type for your data</a:t>
            </a:r>
            <a:endParaRPr b="0" lang="en-GB" sz="2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algn="l" pos="0"/>
              </a:tabLst>
            </a:pPr>
            <a:endParaRPr b="0" lang="en-GB" sz="21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4179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Plotting grouped data 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60440" y="171288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Box-plots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460440" y="208080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geom_boxplot()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09" name="Picture 6" descr="Chart, box and whiske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1117800" y="4267800"/>
            <a:ext cx="2742480" cy="2079360"/>
          </a:xfrm>
          <a:prstGeom prst="rect">
            <a:avLst/>
          </a:prstGeom>
          <a:ln>
            <a:noFill/>
          </a:ln>
        </p:spPr>
      </p:pic>
      <p:pic>
        <p:nvPicPr>
          <p:cNvPr id="210" name="Picture 7" descr="Chart, box and whisk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4640760" y="4328280"/>
            <a:ext cx="2742480" cy="1958760"/>
          </a:xfrm>
          <a:prstGeom prst="rect">
            <a:avLst/>
          </a:prstGeom>
          <a:ln>
            <a:noFill/>
          </a:ln>
        </p:spPr>
      </p:pic>
      <p:pic>
        <p:nvPicPr>
          <p:cNvPr id="211" name="Picture 9" descr="Diagram&#10;&#10;Description automatically generated"/>
          <p:cNvPicPr/>
          <p:nvPr/>
        </p:nvPicPr>
        <p:blipFill>
          <a:blip r:embed="rId3"/>
          <a:stretch/>
        </p:blipFill>
        <p:spPr>
          <a:xfrm>
            <a:off x="2206080" y="1328400"/>
            <a:ext cx="6484680" cy="294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Plotting grouped data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60440" y="134496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Bar plots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62240" y="1715040"/>
            <a:ext cx="385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geom_bar(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position=...)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6216480" y="5292720"/>
            <a:ext cx="2633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position="fill"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3202200" y="5292720"/>
            <a:ext cx="2476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position="stack"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17" name="Picture 8" descr="Chart, ba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303840" y="2550600"/>
            <a:ext cx="2742480" cy="2742480"/>
          </a:xfrm>
          <a:prstGeom prst="rect">
            <a:avLst/>
          </a:prstGeom>
          <a:ln>
            <a:noFill/>
          </a:ln>
        </p:spPr>
      </p:pic>
      <p:pic>
        <p:nvPicPr>
          <p:cNvPr id="218" name="Picture 9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3200400" y="2550600"/>
            <a:ext cx="2742480" cy="2742480"/>
          </a:xfrm>
          <a:prstGeom prst="rect">
            <a:avLst/>
          </a:prstGeom>
          <a:ln>
            <a:noFill/>
          </a:ln>
        </p:spPr>
      </p:pic>
      <p:pic>
        <p:nvPicPr>
          <p:cNvPr id="219" name="Picture 10" descr="Chart, ba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6104880" y="2550600"/>
            <a:ext cx="2742480" cy="2742480"/>
          </a:xfrm>
          <a:prstGeom prst="rect">
            <a:avLst/>
          </a:prstGeom>
          <a:ln>
            <a:noFill/>
          </a:ln>
        </p:spPr>
      </p:pic>
      <p:sp>
        <p:nvSpPr>
          <p:cNvPr id="220" name="CustomShape 6"/>
          <p:cNvSpPr/>
          <p:nvPr/>
        </p:nvSpPr>
        <p:spPr>
          <a:xfrm>
            <a:off x="303840" y="534564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position="dodge"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Plotting grouped data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60440" y="134496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Dot plots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462240" y="1715040"/>
            <a:ext cx="385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geom_dotplot()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4173120" y="5660640"/>
            <a:ext cx="51850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ggplot(…)+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geom_boxplot(position = "dodge")+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geom_dotplot(…)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290160" y="5668560"/>
            <a:ext cx="27579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ggplot(…)+ geom_boxplot(…)+ geom_dotplot(…)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3215880" y="3560400"/>
            <a:ext cx="2742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ggplot(…)+ geom_dotplot(…)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27" name="Picture 10" descr="Chart, scatte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3309840" y="1243080"/>
            <a:ext cx="2304000" cy="2319840"/>
          </a:xfrm>
          <a:prstGeom prst="rect">
            <a:avLst/>
          </a:prstGeom>
          <a:ln>
            <a:noFill/>
          </a:ln>
        </p:spPr>
      </p:pic>
      <p:pic>
        <p:nvPicPr>
          <p:cNvPr id="228" name="Picture 12" descr="Chart, scatt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303840" y="3546000"/>
            <a:ext cx="2742480" cy="2113920"/>
          </a:xfrm>
          <a:prstGeom prst="rect">
            <a:avLst/>
          </a:prstGeom>
          <a:ln>
            <a:noFill/>
          </a:ln>
        </p:spPr>
      </p:pic>
      <p:pic>
        <p:nvPicPr>
          <p:cNvPr id="229" name="Picture 13" descr="Chart, box and whisk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5956200" y="3546000"/>
            <a:ext cx="2742480" cy="211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Understanding factors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57200" y="2002680"/>
            <a:ext cx="8384760" cy="35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Factors are used to represent categorical data.</a:t>
            </a:r>
            <a:endParaRPr b="0" lang="en-GB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Factors don't have to be binary! You can have many categories.</a:t>
            </a:r>
            <a:endParaRPr b="0" lang="en-GB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When you import a table to R, your categorical columns are treated as characters ("Germany", "Belgium", "Germany", etc.) or numbers (1, 2): using safest option -  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stringsAsFactors = FALSE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argument in 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read...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functions.</a:t>
            </a:r>
            <a:endParaRPr b="0" lang="en-GB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You know where your categories are presented. Convert the relevant column into factor:</a:t>
            </a:r>
            <a:endParaRPr b="0" lang="en-GB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  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df1$col1 &lt;- as.factor(df1$col1)</a:t>
            </a:r>
            <a:endParaRPr b="0" lang="en-GB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Factors have levels, you can check all the categories within the factor:</a:t>
            </a:r>
            <a:endParaRPr b="0" lang="en-GB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  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levels(df1$col1)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GB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0000"/>
                </a:solidFill>
                <a:latin typeface="Calibri"/>
                <a:ea typeface="Calibri"/>
              </a:rPr>
              <a:t>You need to have your categories as factors in order to analyse and to plot the data by group!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505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Wide vs. Long data format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33" name="Picture 4" descr="A picture containing text, crossword, photo, different&#10;&#10;Description automatically generated"/>
          <p:cNvPicPr/>
          <p:nvPr/>
        </p:nvPicPr>
        <p:blipFill>
          <a:blip r:embed="rId1"/>
          <a:stretch/>
        </p:blipFill>
        <p:spPr>
          <a:xfrm>
            <a:off x="363240" y="2494440"/>
            <a:ext cx="8322840" cy="270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31920" y="572040"/>
            <a:ext cx="847944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Reshaping data with data.table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60440" y="2198160"/>
            <a:ext cx="47937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melt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(data,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id.vars,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measure.vars,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variable.name = "variable", value.name = "value",…)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4907160" y="238608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Wide-to-long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4813200" y="428868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Long-to-wide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8" name="CustomShape 5"/>
          <p:cNvSpPr/>
          <p:nvPr/>
        </p:nvSpPr>
        <p:spPr>
          <a:xfrm>
            <a:off x="507240" y="4061520"/>
            <a:ext cx="40500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70c0"/>
                </a:solidFill>
                <a:latin typeface="Courier New"/>
                <a:ea typeface="Calibri"/>
              </a:rPr>
              <a:t>dcast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(data,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formula,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value.var = guess(data),…)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507240" y="5549040"/>
            <a:ext cx="6719400" cy="63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Hint: </a:t>
            </a:r>
            <a:r>
              <a:rPr b="1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tidyr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– part of Tidyverse (introduced by Rao) has synonymous reshaping functions</a:t>
            </a:r>
            <a:r>
              <a:rPr b="0" lang="en-GB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 </a:t>
            </a:r>
            <a:r>
              <a:rPr b="1" lang="en-GB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gather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1" lang="en-GB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spread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Calibri"/>
              </a:rPr>
              <a:t>Reshaping data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41" name="Picture 4" descr="Table&#10;&#10;Description automatically generated"/>
          <p:cNvPicPr/>
          <p:nvPr/>
        </p:nvPicPr>
        <p:blipFill>
          <a:blip r:embed="rId1"/>
          <a:stretch/>
        </p:blipFill>
        <p:spPr>
          <a:xfrm>
            <a:off x="460440" y="2284200"/>
            <a:ext cx="8034840" cy="2664720"/>
          </a:xfrm>
          <a:prstGeom prst="rect">
            <a:avLst/>
          </a:prstGeom>
          <a:ln>
            <a:noFill/>
          </a:ln>
        </p:spPr>
      </p:pic>
      <p:sp>
        <p:nvSpPr>
          <p:cNvPr id="242" name="CustomShape 2"/>
          <p:cNvSpPr/>
          <p:nvPr/>
        </p:nvSpPr>
        <p:spPr>
          <a:xfrm>
            <a:off x="585720" y="5400360"/>
            <a:ext cx="5889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To plot by groups we need our data to be in a long format!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462240" y="1715040"/>
            <a:ext cx="385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library(data.table)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Error bars – geom_bar()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45" name="Picture 7" descr="Chart, ba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457200" y="1711080"/>
            <a:ext cx="8228880" cy="297252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523080" y="4844520"/>
            <a:ext cx="844200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ggplot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(data)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+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geom_bar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aes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(x=group, y=mean), stat="identity", fill="forestgreen", alpha=0.5)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+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geom_errorbar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aes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x=group, ymin=mean-sd, ymax=mean+sd), width=0.4, colour="orange", alpha=0.9, size=1.5) + </a:t>
            </a:r>
            <a:r>
              <a:rPr b="1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ggtitle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("using standard deviation")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SD, SE, CI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52520" y="1532880"/>
            <a:ext cx="816012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21252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12529"/>
                </a:solidFill>
                <a:latin typeface="Montserrat"/>
                <a:ea typeface="DejaVu Sans"/>
              </a:rPr>
              <a:t>Standard Deviation (SD) </a:t>
            </a:r>
            <a:r>
              <a:rPr b="0" lang="en-US" sz="1800" spc="-1" strike="noStrike">
                <a:solidFill>
                  <a:srgbClr val="212529"/>
                </a:solidFill>
                <a:latin typeface="Roboto Slab"/>
                <a:ea typeface="DejaVu Sans"/>
              </a:rPr>
              <a:t>represents the amount of dispersion of the variable.</a:t>
            </a:r>
            <a:r>
              <a:rPr b="0" lang="en-US" sz="1800" spc="-1" strike="noStrike">
                <a:solidFill>
                  <a:srgbClr val="212529"/>
                </a:solidFill>
                <a:latin typeface="Roboto Slab"/>
                <a:ea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Calculated as the root square of the variance: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21252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sd &lt;-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(vec)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sd &lt;-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(vec))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Standard Error (SE) is the standard deviation of the vector sampling distribution. Calculated as the SD divided by the square root of the sample size.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se =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(vec) /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(vec))</a:t>
            </a:r>
            <a:endParaRPr b="0" lang="en-GB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Confidence Interval (CI).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This interval is defined so that there is a specified probability that a value lies within it. It is calculated as t * SE. Where t is the value of the Student's t-distribution for a specific alpha.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alpha=0.05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t=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qt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((1-alpha)/2 + .5,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(vec)-1)   </a:t>
            </a:r>
            <a:r>
              <a:rPr b="0" i="1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# tend to 1.96 if sample size is big enough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CI=t*se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452520" y="6058080"/>
            <a:ext cx="823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Hint: easier way to add error bars without calculation! </a:t>
            </a:r>
            <a:r>
              <a:rPr b="0" lang="en-GB" sz="1800" spc="-1" strike="noStrike">
                <a:solidFill>
                  <a:srgbClr val="ff0000"/>
                </a:solidFill>
                <a:latin typeface="Calibri"/>
                <a:ea typeface="Calibri"/>
              </a:rPr>
              <a:t>Explore </a:t>
            </a:r>
            <a:r>
              <a:rPr b="1" lang="en-GB" sz="1800" spc="-1" strike="noStrike">
                <a:solidFill>
                  <a:srgbClr val="ff0000"/>
                </a:solidFill>
                <a:latin typeface="Courier New"/>
                <a:ea typeface="Calibri"/>
              </a:rPr>
              <a:t>stat_summary()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80240" y="1371600"/>
            <a:ext cx="3613320" cy="345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 algn="r">
              <a:lnSpc>
                <a:spcPct val="100000"/>
              </a:lnSpc>
              <a:spcAft>
                <a:spcPts val="544"/>
              </a:spcAft>
              <a:tabLst>
                <a:tab algn="l" pos="0"/>
              </a:tabLst>
            </a:pPr>
            <a:r>
              <a:rPr b="0" lang="en-US" sz="3900" spc="-1" strike="noStrike" cap="all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b="0" lang="en-GB" sz="39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969080" y="1371600"/>
            <a:ext cx="365832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Data Visualisation</a:t>
            </a:r>
            <a:endParaRPr b="0" lang="en-GB" sz="16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Assignment from week 1</a:t>
            </a:r>
            <a:endParaRPr b="0" lang="en-GB" sz="16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Intro to ggplot2</a:t>
            </a:r>
            <a:endParaRPr b="0" lang="en-GB" sz="16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Base R plotting vs ggplot2</a:t>
            </a:r>
            <a:endParaRPr b="0" lang="en-GB" sz="16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ggplot2 syntax (demo)</a:t>
            </a:r>
            <a:endParaRPr b="0" lang="en-GB" sz="16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Intro to factors</a:t>
            </a:r>
            <a:endParaRPr b="0" lang="en-GB" sz="16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Reshaping data.frames (demo)</a:t>
            </a:r>
            <a:endParaRPr b="0" lang="en-GB" sz="16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Dot/box/bar plots (demo with Covid vaccine data)</a:t>
            </a:r>
            <a:endParaRPr b="0" lang="en-GB" sz="16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Practical (breakout room)</a:t>
            </a:r>
            <a:endParaRPr b="0" lang="en-GB" sz="1600" spc="-1" strike="noStrike">
              <a:latin typeface="Arial"/>
            </a:endParaRPr>
          </a:p>
          <a:p>
            <a:pPr lvl="2" marL="9144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OWID Covid data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Faceting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57200" y="1130400"/>
            <a:ext cx="8228880" cy="89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facet_wrap(~var)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 builds a new chart for each level of a categorical variable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252" name="Picture 4" descr="Chart, waterfall chart&#10;&#10;Description automatically generated"/>
          <p:cNvPicPr/>
          <p:nvPr/>
        </p:nvPicPr>
        <p:blipFill>
          <a:blip r:embed="rId1"/>
          <a:stretch/>
        </p:blipFill>
        <p:spPr>
          <a:xfrm>
            <a:off x="632520" y="1917000"/>
            <a:ext cx="2742480" cy="1958760"/>
          </a:xfrm>
          <a:prstGeom prst="rect">
            <a:avLst/>
          </a:prstGeom>
          <a:ln>
            <a:noFill/>
          </a:ln>
        </p:spPr>
      </p:pic>
      <p:pic>
        <p:nvPicPr>
          <p:cNvPr id="253" name="Picture 5" descr="Chart, box and whisk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4108680" y="1917000"/>
            <a:ext cx="2742480" cy="1958760"/>
          </a:xfrm>
          <a:prstGeom prst="rect">
            <a:avLst/>
          </a:prstGeom>
          <a:ln>
            <a:noFill/>
          </a:ln>
        </p:spPr>
      </p:pic>
      <p:sp>
        <p:nvSpPr>
          <p:cNvPr id="254" name="CustomShape 3"/>
          <p:cNvSpPr/>
          <p:nvPr/>
        </p:nvSpPr>
        <p:spPr>
          <a:xfrm>
            <a:off x="468720" y="3803760"/>
            <a:ext cx="8228880" cy="89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facet_grid(var1~var2)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 builds one chart for each combinations of 2 categorical variables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pic>
        <p:nvPicPr>
          <p:cNvPr id="255" name="Picture 8" descr="Chart, scatt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2715120" y="4249440"/>
            <a:ext cx="2445120" cy="246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b="0" lang="en-GB" sz="5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GB" sz="54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9" name="Graphic 5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b="0" lang="en-GB" sz="5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GB" sz="54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3" name="Graphic 5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  <p:sp>
        <p:nvSpPr>
          <p:cNvPr id="264" name="CustomShape 4"/>
          <p:cNvSpPr/>
          <p:nvPr/>
        </p:nvSpPr>
        <p:spPr>
          <a:xfrm>
            <a:off x="443160" y="6121440"/>
            <a:ext cx="8482320" cy="24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Address the tasks in breakout rooms!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Useful references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57200" y="2034720"/>
            <a:ext cx="8228160" cy="425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R Graph Gallery</a:t>
            </a:r>
            <a:r>
              <a:rPr b="0" lang="en-GB" sz="2150" spc="-1" strike="noStrike">
                <a:solidFill>
                  <a:srgbClr val="000000"/>
                </a:solidFill>
                <a:latin typeface="Calibri"/>
                <a:ea typeface="DejaVu Sans"/>
              </a:rPr>
              <a:t> – Examples of the kinds of graphs and plots possible in R (+ the code to create them)</a:t>
            </a:r>
            <a:endParaRPr b="0" lang="en-GB" sz="215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The Grammar of Graphics (Leland Wilkinson) </a:t>
            </a:r>
            <a:r>
              <a:rPr b="0" lang="en-GB" sz="2150" spc="-1" strike="noStrike">
                <a:solidFill>
                  <a:srgbClr val="000000"/>
                </a:solidFill>
                <a:latin typeface="Calibri"/>
                <a:ea typeface="DejaVu Sans"/>
              </a:rPr>
              <a:t>– Theory of graphical visualisation (SpringerLink book – free access through Uni of Oxford Bodleian subscription)</a:t>
            </a:r>
            <a:endParaRPr b="0" lang="en-GB" sz="215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ggplot2 reference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– Help and cheatsheet</a:t>
            </a:r>
            <a:endParaRPr b="0" lang="en-GB" sz="218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ggplot2 extensions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– Additional packages that extend ggplot2 functionality</a:t>
            </a:r>
            <a:endParaRPr b="0" lang="en-GB" sz="218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From Data to Viz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– Decision tree to choose an appropriate chart type for your data</a:t>
            </a:r>
            <a:endParaRPr b="0" lang="en-GB" sz="2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93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How to choose the graph type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57200" y="1260720"/>
            <a:ext cx="4215600" cy="53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>
                <a:solidFill>
                  <a:srgbClr val="000000"/>
                </a:solidFill>
                <a:latin typeface="Calibri"/>
                <a:ea typeface="DejaVu Sans"/>
              </a:rPr>
              <a:t>Human perception is not uniformly good at distinguishing different physical aspects – e.g. length is better than volume</a:t>
            </a:r>
            <a:endParaRPr b="0" lang="en-GB" sz="215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>
                <a:solidFill>
                  <a:srgbClr val="000000"/>
                </a:solidFill>
                <a:latin typeface="Calibri"/>
                <a:ea typeface="DejaVu Sans"/>
              </a:rPr>
              <a:t>Factors to help decide on viz:</a:t>
            </a:r>
            <a:endParaRPr b="0" lang="en-GB" sz="215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50" spc="-1" strike="noStrike">
                <a:solidFill>
                  <a:srgbClr val="000000"/>
                </a:solidFill>
                <a:latin typeface="Calibri"/>
                <a:ea typeface="DejaVu Sans"/>
              </a:rPr>
              <a:t>Information – detail or summary?</a:t>
            </a:r>
            <a:endParaRPr b="0" lang="en-GB" sz="175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50" spc="-1" strike="noStrike">
                <a:solidFill>
                  <a:srgbClr val="000000"/>
                </a:solidFill>
                <a:latin typeface="Calibri"/>
                <a:ea typeface="DejaVu Sans"/>
              </a:rPr>
              <a:t>Number of dimensions</a:t>
            </a:r>
            <a:endParaRPr b="0" lang="en-GB" sz="175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50" spc="-1" strike="noStrike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b="0" lang="en-GB" sz="175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50" spc="-1" strike="noStrike">
                <a:solidFill>
                  <a:srgbClr val="000000"/>
                </a:solidFill>
                <a:latin typeface="Calibri"/>
                <a:ea typeface="DejaVu Sans"/>
              </a:rPr>
              <a:t>Continuous vs categorical data</a:t>
            </a:r>
            <a:endParaRPr b="0" lang="en-GB" sz="175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50" spc="-1" strike="noStrike">
                <a:solidFill>
                  <a:srgbClr val="000000"/>
                </a:solidFill>
                <a:latin typeface="Calibri"/>
                <a:ea typeface="DejaVu Sans"/>
              </a:rPr>
              <a:t>Scale – e.g. linear or log?</a:t>
            </a:r>
            <a:endParaRPr b="0" lang="en-GB" sz="175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50" spc="-1" strike="noStrike">
                <a:solidFill>
                  <a:srgbClr val="000000"/>
                </a:solidFill>
                <a:latin typeface="Calibri"/>
                <a:ea typeface="DejaVu Sans"/>
              </a:rPr>
              <a:t>Shape and size</a:t>
            </a:r>
            <a:endParaRPr b="0" lang="en-GB" sz="175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50" spc="-1" strike="noStrike">
                <a:solidFill>
                  <a:srgbClr val="000000"/>
                </a:solidFill>
                <a:latin typeface="Calibri"/>
                <a:ea typeface="DejaVu Sans"/>
              </a:rPr>
              <a:t>Colours – distinct? Colour-blind friendly?</a:t>
            </a:r>
            <a:endParaRPr b="0" lang="en-GB" sz="175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50" spc="-1" strike="noStrike">
                <a:solidFill>
                  <a:srgbClr val="000000"/>
                </a:solidFill>
                <a:latin typeface="Calibri"/>
                <a:ea typeface="DejaVu Sans"/>
              </a:rPr>
              <a:t>Legends and labels</a:t>
            </a:r>
            <a:endParaRPr b="0" lang="en-GB" sz="175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50" spc="-1" strike="noStrike">
                <a:solidFill>
                  <a:srgbClr val="000000"/>
                </a:solidFill>
                <a:latin typeface="Calibri"/>
                <a:ea typeface="DejaVu Sans"/>
              </a:rPr>
              <a:t>Subplots</a:t>
            </a:r>
            <a:endParaRPr b="0" lang="en-GB" sz="175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From Data to Viz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– A handy tool to help you decide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158" name="Picture 6" descr=""/>
          <p:cNvPicPr/>
          <p:nvPr/>
        </p:nvPicPr>
        <p:blipFill>
          <a:blip r:embed="rId2"/>
          <a:srcRect l="36787" t="13533" r="22616" b="6201"/>
          <a:stretch/>
        </p:blipFill>
        <p:spPr>
          <a:xfrm>
            <a:off x="4673520" y="1260720"/>
            <a:ext cx="4215600" cy="46897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5486400" y="6285240"/>
            <a:ext cx="3656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Grammar of Graphics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2005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3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How to choose the graph type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61" name="Picture 2" descr="figure4"/>
          <p:cNvPicPr/>
          <p:nvPr/>
        </p:nvPicPr>
        <p:blipFill>
          <a:blip r:embed="rId1"/>
          <a:stretch/>
        </p:blipFill>
        <p:spPr>
          <a:xfrm>
            <a:off x="581400" y="1145160"/>
            <a:ext cx="6471000" cy="5186160"/>
          </a:xfrm>
          <a:prstGeom prst="rect">
            <a:avLst/>
          </a:prstGeom>
          <a:ln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5486400" y="6285240"/>
            <a:ext cx="3656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Rao et al., </a:t>
            </a:r>
            <a:r>
              <a:rPr b="0" i="1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Sci Rep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2019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 flipV="1">
            <a:off x="3560040" y="2040480"/>
            <a:ext cx="3616560" cy="43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64" name="CustomShape 4"/>
          <p:cNvSpPr/>
          <p:nvPr/>
        </p:nvSpPr>
        <p:spPr>
          <a:xfrm flipV="1">
            <a:off x="4946760" y="2090880"/>
            <a:ext cx="2229480" cy="198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65" name="CustomShape 5"/>
          <p:cNvSpPr/>
          <p:nvPr/>
        </p:nvSpPr>
        <p:spPr>
          <a:xfrm>
            <a:off x="457200" y="967680"/>
            <a:ext cx="3102120" cy="29289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66" name="CustomShape 6"/>
          <p:cNvSpPr/>
          <p:nvPr/>
        </p:nvSpPr>
        <p:spPr>
          <a:xfrm>
            <a:off x="2743200" y="4074840"/>
            <a:ext cx="2202840" cy="23734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67" name="CustomShape 7"/>
          <p:cNvSpPr/>
          <p:nvPr/>
        </p:nvSpPr>
        <p:spPr>
          <a:xfrm>
            <a:off x="7177320" y="1630440"/>
            <a:ext cx="172620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Using the same data but making different points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 descr=""/>
          <p:cNvPicPr/>
          <p:nvPr/>
        </p:nvPicPr>
        <p:blipFill>
          <a:blip r:embed="rId1"/>
          <a:stretch/>
        </p:blipFill>
        <p:spPr>
          <a:xfrm>
            <a:off x="6547680" y="570960"/>
            <a:ext cx="2595600" cy="188316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Visualising data in 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143360"/>
            <a:ext cx="5365800" cy="502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Base R plotting (e.g. plot() function)</a:t>
            </a:r>
            <a:endParaRPr b="0" lang="en-GB" sz="218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latin typeface="Courier New"/>
                <a:ea typeface="DejaVu Sans"/>
              </a:rPr>
              <a:t>plot(x = iris$Sepal.Length, y = iris$Petal.Length, col = iris$Species)</a:t>
            </a:r>
            <a:endParaRPr b="0" lang="en-GB" sz="1779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b="0" lang="en-GB" sz="218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latin typeface="Courier New"/>
                <a:ea typeface="DejaVu Sans"/>
              </a:rPr>
              <a:t>ggplot(iris, aes(x = Sepal.Length, y = Petal.Length, colour = Species)) + geom_point()</a:t>
            </a:r>
            <a:endParaRPr b="0" lang="en-GB" sz="1779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Lattice package</a:t>
            </a:r>
            <a:endParaRPr b="0" lang="en-GB" sz="218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latin typeface="Courier New"/>
                <a:ea typeface="DejaVu Sans"/>
              </a:rPr>
              <a:t>xyplot(Sepal.Length ~ Petal.Length, data = iris, groups = Species)</a:t>
            </a:r>
            <a:endParaRPr b="0" lang="en-GB" sz="1779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Grid package</a:t>
            </a:r>
            <a:endParaRPr b="0" lang="en-GB" sz="218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Low level plotting (both ggplot2 and lattice built on grid graphics)</a:t>
            </a:r>
            <a:endParaRPr b="0" lang="en-GB" sz="1779" spc="-1" strike="noStrike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algn="l" pos="0"/>
              </a:tabLst>
            </a:pPr>
            <a:endParaRPr b="0" lang="en-GB" sz="1779" spc="-1" strike="noStrike">
              <a:latin typeface="Arial"/>
            </a:endParaRPr>
          </a:p>
        </p:txBody>
      </p:sp>
      <p:pic>
        <p:nvPicPr>
          <p:cNvPr id="171" name="Picture 4" descr=""/>
          <p:cNvPicPr/>
          <p:nvPr/>
        </p:nvPicPr>
        <p:blipFill>
          <a:blip r:embed="rId2"/>
          <a:stretch/>
        </p:blipFill>
        <p:spPr>
          <a:xfrm>
            <a:off x="6547680" y="4600800"/>
            <a:ext cx="2595600" cy="2192400"/>
          </a:xfrm>
          <a:prstGeom prst="rect">
            <a:avLst/>
          </a:prstGeom>
          <a:ln>
            <a:noFill/>
          </a:ln>
        </p:spPr>
      </p:pic>
      <p:pic>
        <p:nvPicPr>
          <p:cNvPr id="172" name="Picture 7" descr=""/>
          <p:cNvPicPr/>
          <p:nvPr/>
        </p:nvPicPr>
        <p:blipFill>
          <a:blip r:embed="rId3"/>
          <a:stretch/>
        </p:blipFill>
        <p:spPr>
          <a:xfrm>
            <a:off x="6547680" y="2454840"/>
            <a:ext cx="2595600" cy="219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Graphics devices in 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143360"/>
            <a:ext cx="8228160" cy="502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The plotting window in Rstudio</a:t>
            </a:r>
            <a:endParaRPr b="0" lang="en-GB" sz="218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Needs to be saved manually</a:t>
            </a:r>
            <a:endParaRPr b="0" lang="en-GB" sz="1779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Size of the figure can be adjusted manually</a:t>
            </a:r>
            <a:endParaRPr b="0" lang="en-GB" sz="1779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Can be copied to clipboard from RStudio</a:t>
            </a:r>
            <a:endParaRPr b="0" lang="en-GB" sz="1779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For quick exploratory visualisation</a:t>
            </a:r>
            <a:endParaRPr b="0" lang="en-GB" sz="1779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algn="l" pos="0"/>
              </a:tabLst>
            </a:pPr>
            <a:endParaRPr b="0" lang="en-GB" sz="1779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A file (svg, png, pdf, tiff, jpeg, bmp)</a:t>
            </a:r>
            <a:endParaRPr b="0" lang="en-GB" sz="218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Saved to file from code</a:t>
            </a:r>
            <a:endParaRPr b="0" lang="en-GB" sz="1779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Size of the figure can be specified in the code</a:t>
            </a:r>
            <a:endParaRPr b="0" lang="en-GB" sz="1779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For creating reproducible figures</a:t>
            </a:r>
            <a:endParaRPr b="0" lang="en-GB" sz="1779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latin typeface="Courier New"/>
                <a:ea typeface="DejaVu Sans"/>
              </a:rPr>
              <a:t>png(), pdf(), svg(), ggsave() </a:t>
            </a: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are functions to save plots</a:t>
            </a:r>
            <a:endParaRPr b="0" lang="en-GB" sz="1779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Start or close graphical devices with 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dev.new()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or 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dev.off()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respectively</a:t>
            </a:r>
            <a:endParaRPr b="0" lang="en-GB" sz="218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Tip: If your plot is not showing up on the window or file that you are expecting it to, you are probably drawing on the wrong device. </a:t>
            </a:r>
            <a:r>
              <a:rPr b="0" lang="en-GB" sz="1779" spc="-1" strike="noStrike">
                <a:solidFill>
                  <a:srgbClr val="000000"/>
                </a:solidFill>
                <a:latin typeface="Courier New"/>
                <a:ea typeface="DejaVu Sans"/>
              </a:rPr>
              <a:t>dev.off()</a:t>
            </a: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 may solve this issue.</a:t>
            </a:r>
            <a:endParaRPr b="0" lang="en-GB" sz="1779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algn="l" pos="0"/>
              </a:tabLst>
            </a:pPr>
            <a:endParaRPr b="0" lang="en-GB" sz="1779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15560" y="3739680"/>
            <a:ext cx="7389720" cy="19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ggplot(owid_covid_newyear, aes(x = total_cases, y = total_deaths)) +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geom_point() +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scale_x_log10() +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scale_y_log10() +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geom_smooth(method = "lm") +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ggtitle("OWID Covid data for Jan 01 2021: Total Cases vs. Total Deaths") +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xlab("Total cases") +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ylab("Total deaths") +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theme_bw() +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GB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theme(panel.grid = element_blank())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57560" y="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Building a graph step-by-step with ggplot2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77" name="Picture 5" descr=""/>
          <p:cNvPicPr/>
          <p:nvPr/>
        </p:nvPicPr>
        <p:blipFill>
          <a:blip r:embed="rId1"/>
          <a:stretch/>
        </p:blipFill>
        <p:spPr>
          <a:xfrm>
            <a:off x="115560" y="647640"/>
            <a:ext cx="3472200" cy="2932920"/>
          </a:xfrm>
          <a:prstGeom prst="rect">
            <a:avLst/>
          </a:prstGeom>
          <a:ln>
            <a:noFill/>
          </a:ln>
        </p:spPr>
      </p:pic>
      <p:pic>
        <p:nvPicPr>
          <p:cNvPr id="178" name="Picture 6" descr=""/>
          <p:cNvPicPr/>
          <p:nvPr/>
        </p:nvPicPr>
        <p:blipFill>
          <a:blip r:embed="rId2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6212160" y="4324680"/>
            <a:ext cx="253800" cy="2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0" name="Picture 14" descr=""/>
          <p:cNvPicPr/>
          <p:nvPr/>
        </p:nvPicPr>
        <p:blipFill>
          <a:blip r:embed="rId3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1" name="Picture 17" descr=""/>
          <p:cNvPicPr/>
          <p:nvPr/>
        </p:nvPicPr>
        <p:blipFill>
          <a:blip r:embed="rId4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2" name="Picture 19" descr=""/>
          <p:cNvPicPr/>
          <p:nvPr/>
        </p:nvPicPr>
        <p:blipFill>
          <a:blip r:embed="rId5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3" name="Picture 21" descr=""/>
          <p:cNvPicPr/>
          <p:nvPr/>
        </p:nvPicPr>
        <p:blipFill>
          <a:blip r:embed="rId6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4" name="Picture 22" descr=""/>
          <p:cNvPicPr/>
          <p:nvPr/>
        </p:nvPicPr>
        <p:blipFill>
          <a:blip r:embed="rId7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5" name="Picture 24" descr=""/>
          <p:cNvPicPr/>
          <p:nvPr/>
        </p:nvPicPr>
        <p:blipFill>
          <a:blip r:embed="rId8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6" name="Picture 25" descr=""/>
          <p:cNvPicPr/>
          <p:nvPr/>
        </p:nvPicPr>
        <p:blipFill>
          <a:blip r:embed="rId9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7" name="Picture 28" descr=""/>
          <p:cNvPicPr/>
          <p:nvPr/>
        </p:nvPicPr>
        <p:blipFill>
          <a:blip r:embed="rId10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8" name="Picture 29" descr=""/>
          <p:cNvPicPr/>
          <p:nvPr/>
        </p:nvPicPr>
        <p:blipFill>
          <a:blip r:embed="rId11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ggplot2 syntax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57200" y="1143360"/>
            <a:ext cx="8411040" cy="2815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357"/>
              </a:spcBef>
              <a:tabLst>
                <a:tab algn="l" pos="0"/>
              </a:tabLst>
            </a:pPr>
            <a:r>
              <a:rPr b="0" lang="en-GB" sz="1779" spc="-1" strike="noStrike">
                <a:solidFill>
                  <a:srgbClr val="7030a0"/>
                </a:solidFill>
                <a:latin typeface="Courier New"/>
                <a:ea typeface="DejaVu Sans"/>
              </a:rPr>
              <a:t>ggplot</a:t>
            </a:r>
            <a:r>
              <a:rPr b="0" lang="en-GB" sz="1779" spc="-1" strike="noStrike">
                <a:solidFill>
                  <a:srgbClr val="000000"/>
                </a:solidFill>
                <a:latin typeface="Courier New"/>
                <a:ea typeface="DejaVu Sans"/>
              </a:rPr>
              <a:t>(data, </a:t>
            </a:r>
            <a:r>
              <a:rPr b="0" lang="en-GB" sz="1779" spc="-1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mapping) +</a:t>
            </a:r>
            <a:endParaRPr b="0" lang="en-GB" sz="1779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b="0" lang="en-GB" sz="1779" spc="-1" strike="noStrike">
                <a:solidFill>
                  <a:srgbClr val="00b0f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geom</a:t>
            </a:r>
            <a:r>
              <a:rPr b="0" lang="en-GB" sz="1779" spc="-1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_point(mapping, stat, position, colour, fill, shape, size, alpha) +</a:t>
            </a:r>
            <a:endParaRPr b="0" lang="en-GB" sz="1779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b="0" lang="en-GB" sz="1779" spc="-1" strike="noStrike">
                <a:solidFill>
                  <a:srgbClr val="00b05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coord</a:t>
            </a:r>
            <a:r>
              <a:rPr b="0" lang="en-GB" sz="1779" spc="-1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_cartesian() +</a:t>
            </a:r>
            <a:endParaRPr b="0" lang="en-GB" sz="1779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b="0" lang="en-GB" sz="1779" spc="-1" strike="noStrike">
                <a:solidFill>
                  <a:srgbClr val="e46c0a"/>
                </a:solidFill>
                <a:highlight>
                  <a:srgbClr val="00ffff"/>
                </a:highlight>
                <a:latin typeface="Courier New"/>
                <a:ea typeface="DejaVu Sans"/>
              </a:rPr>
              <a:t>scale</a:t>
            </a:r>
            <a:r>
              <a:rPr b="0" lang="en-GB" sz="1779" spc="-1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_colour_discrete() +</a:t>
            </a:r>
            <a:endParaRPr b="0" lang="en-GB" sz="1779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b="0" lang="en-GB" sz="1779" spc="-1" strike="noStrike">
                <a:solidFill>
                  <a:srgbClr val="558ed5"/>
                </a:solidFill>
                <a:highlight>
                  <a:srgbClr val="00ffff"/>
                </a:highlight>
                <a:latin typeface="Courier New"/>
                <a:ea typeface="DejaVu Sans"/>
              </a:rPr>
              <a:t>facet</a:t>
            </a:r>
            <a:r>
              <a:rPr b="0" lang="en-GB" sz="1779" spc="-1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_wrap() +</a:t>
            </a:r>
            <a:endParaRPr b="0" lang="en-GB" sz="1779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b="0" lang="en-GB" sz="1779" spc="-1" strike="noStrike">
                <a:solidFill>
                  <a:srgbClr val="ffc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theme</a:t>
            </a:r>
            <a:r>
              <a:rPr b="0" lang="en-GB" sz="1779" spc="-1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_bw() +</a:t>
            </a:r>
            <a:endParaRPr b="0" lang="en-GB" sz="1779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b="0" lang="en-GB" sz="1779" spc="-1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ggtitle() +</a:t>
            </a:r>
            <a:endParaRPr b="0" lang="en-GB" sz="1779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b="0" lang="en-GB" sz="1779" spc="-1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labs()</a:t>
            </a:r>
            <a:endParaRPr b="0" lang="en-GB" sz="1779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57200" y="4253400"/>
            <a:ext cx="8411040" cy="49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357"/>
              </a:spcBef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mapping = aes(x, y, colour, fill, shape, size, alpha)</a:t>
            </a:r>
            <a:endParaRPr b="0" lang="en-GB" sz="1779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457200" y="5051520"/>
            <a:ext cx="8411040" cy="146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Note: Colour, shape, alpha, etc. can be passed </a:t>
            </a: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 the </a:t>
            </a:r>
            <a:r>
              <a:rPr b="0" lang="en-GB" sz="18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DejaVu Sans"/>
              </a:rPr>
              <a:t>mapping argument - changes attributes based on some variable in the dataset itself (e.g. colour = location, or shape = hdi_class)</a:t>
            </a:r>
            <a:endParaRPr b="0" lang="en-GB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DejaVu Sans"/>
              </a:rPr>
              <a:t>directly as specific arguments in the geom function - changes the attributes to fixed values that are provided separately from the data (e.g. colour = “red” or size = 10)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7261920" y="514080"/>
            <a:ext cx="1819080" cy="91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Global mapping – applies to the entire plot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7261920" y="1942560"/>
            <a:ext cx="1574640" cy="36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Geom-specific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3444480" y="1587600"/>
            <a:ext cx="373212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96" name="CustomShape 8"/>
          <p:cNvSpPr/>
          <p:nvPr/>
        </p:nvSpPr>
        <p:spPr>
          <a:xfrm>
            <a:off x="2459160" y="1437120"/>
            <a:ext cx="984600" cy="3002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97" name="CustomShape 9"/>
          <p:cNvSpPr/>
          <p:nvPr/>
        </p:nvSpPr>
        <p:spPr>
          <a:xfrm flipV="1">
            <a:off x="3249360" y="974160"/>
            <a:ext cx="3985200" cy="31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98" name="CustomShape 10"/>
          <p:cNvSpPr/>
          <p:nvPr/>
        </p:nvSpPr>
        <p:spPr>
          <a:xfrm>
            <a:off x="2277000" y="1143360"/>
            <a:ext cx="984600" cy="293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99" name="CustomShape 11"/>
          <p:cNvSpPr/>
          <p:nvPr/>
        </p:nvSpPr>
        <p:spPr>
          <a:xfrm>
            <a:off x="425520" y="3884040"/>
            <a:ext cx="1819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Where,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b="0" lang="en-GB" sz="5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GB" sz="54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3" name="Graphic 5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LibreOffice/6.4.7.2$Linux_X86_64 LibreOffice_project/40$Build-2</Application>
  <Words>1508</Words>
  <Paragraphs>161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2021-01-19T14:20:30Z</dcterms:created>
  <dc:creator>Srinivasa Rao Rao</dc:creator>
  <dc:description/>
  <dc:language>en-GB</dc:language>
  <cp:lastModifiedBy/>
  <dcterms:modified xsi:type="dcterms:W3CDTF">2022-03-01T10:20:04Z</dcterms:modified>
  <cp:revision>41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