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160" cy="357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github.com/jokergoo/ComplexHeatmap" TargetMode="External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EmilHvitfeldt/r-color-palettes" TargetMode="External"/><Relationship Id="rId2" Type="http://schemas.openxmlformats.org/officeDocument/2006/relationships/hyperlink" Target="https://colorbrewer2.org/" TargetMode="External"/><Relationship Id="rId3" Type="http://schemas.openxmlformats.org/officeDocument/2006/relationships/hyperlink" Target="https://jokergoo.github.io/ComplexHeatmap-reference/book/" TargetMode="External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github.com/EmilHvitfeldt/r-color-palettes" TargetMode="External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4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Session 3 </a:t>
            </a:r>
            <a:br/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Hilary 2022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3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 lot of information can be conveyed!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31" name="Picture 2" descr=""/>
          <p:cNvPicPr/>
          <p:nvPr/>
        </p:nvPicPr>
        <p:blipFill>
          <a:blip r:embed="rId1"/>
          <a:stretch/>
        </p:blipFill>
        <p:spPr>
          <a:xfrm>
            <a:off x="0" y="1275840"/>
            <a:ext cx="6697440" cy="558108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6214320" y="6488280"/>
            <a:ext cx="2928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1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https://github.com/jokergoo/ComplexHeatmap</a:t>
            </a: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6698160" y="1091880"/>
            <a:ext cx="1921320" cy="39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DejaVu Sans"/>
              </a:rPr>
              <a:t>A more complicated example with the Complex Heatmap package</a:t>
            </a:r>
            <a:endParaRPr b="0" lang="en-GB" sz="2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b="0" lang="en-GB" sz="2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b="0" lang="en-GB" sz="21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PCA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457200" y="2002680"/>
            <a:ext cx="8228160" cy="3577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b="0" lang="en-GB" sz="5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GB" sz="54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9" name="Graphic 5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Interactive plots ggplotly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457200" y="2002680"/>
            <a:ext cx="8228160" cy="3577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Shiny packages – PCA explorer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457200" y="2002680"/>
            <a:ext cx="8228160" cy="3577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b="0" lang="en-GB" sz="5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GB" sz="54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7" name="Graphic 5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Useful references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034720"/>
            <a:ext cx="8228160" cy="425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https://github.com/EmilHvitfeldt/r-color-palettes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- a huge list of R palettes</a:t>
            </a:r>
            <a:endParaRPr b="0" lang="en-GB" sz="218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https://colorbrewer2.org/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- RColorBrewer package based on this tool by Cynthia Brewer</a:t>
            </a:r>
            <a:endParaRPr b="0" lang="en-GB" sz="218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https://jokergoo.github.io/ComplexHeatmap-reference/book/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- R package to produce Complex Heatmaps</a:t>
            </a:r>
            <a:endParaRPr b="0" lang="en-GB" sz="2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1371600"/>
            <a:ext cx="3613320" cy="345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 algn="r">
              <a:lnSpc>
                <a:spcPct val="100000"/>
              </a:lnSpc>
              <a:spcAft>
                <a:spcPts val="544"/>
              </a:spcAft>
              <a:tabLst>
                <a:tab algn="l" pos="0"/>
              </a:tabLst>
            </a:pPr>
            <a:r>
              <a:rPr b="0" lang="en-US" sz="3900" spc="-1" strike="noStrike" cap="all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b="0" lang="en-GB" sz="39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9080" y="1371600"/>
            <a:ext cx="365832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 Visualisation</a:t>
            </a:r>
            <a:endParaRPr b="0" lang="en-GB" sz="16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Plotting continued from Session 2</a:t>
            </a:r>
            <a:endParaRPr b="0" lang="en-GB" sz="16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Statistics</a:t>
            </a:r>
            <a:endParaRPr b="0" lang="en-GB" sz="16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b="0" lang="en-GB" sz="16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Heatmaps</a:t>
            </a:r>
            <a:endParaRPr b="0" lang="en-GB" sz="16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PCA</a:t>
            </a:r>
            <a:endParaRPr b="0" lang="en-GB" sz="16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Plotly, PCA-explorer</a:t>
            </a:r>
            <a:endParaRPr b="0" lang="en-GB" sz="16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Q &amp; A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57200" y="1700280"/>
            <a:ext cx="8228160" cy="48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b="0" lang="en-GB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b="0" lang="en-GB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Unpaired 2-group t-test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b="0" lang="en-GB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b="0" lang="en-GB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b="0" lang="en-GB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b="0" lang="en-GB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b="0" lang="en-GB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Adding statistics to the plots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ggpubr)</a:t>
            </a:r>
            <a:endParaRPr b="0" lang="en-GB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Perform the test</a:t>
            </a:r>
            <a:endParaRPr b="0" lang="en-GB" sz="24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compare_means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(formula, data, method = "wilcox.test", paired = FALSE, group.by = NULL, ref.group = NULL, 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*method = "t.test", "anova"</a:t>
            </a:r>
            <a:endParaRPr b="0" lang="en-GB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Or just add the significance levels to the plot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stat_compare_means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(mapping = NULL, comparisons = NULL, hide.ns = FALSE, label = NULL, label.x = NULL, label.y = NULL, 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Adding statistics to the plots - alternatively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ggsignif)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stat_signif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(mapping = NULL, data = NULL, position = "identity", na.rm = FALSE, show.legend = NA, inherit.aes = TRUE, comparisons = NULL, test = "wilcox.test", test.args = NULL, annotations = NULL, map_signif_level = FALSE ...)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br/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map_signif_level = c("***"=0.001, "**"=0.01, "*"=0.05)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b="0" lang="en-GB" sz="5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GB" sz="54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3" name="Graphic 5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93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Colours in 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1260720"/>
            <a:ext cx="816228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DejaVu Sans"/>
              </a:rPr>
              <a:t>Represented as named colours (e.g. “red”, “mediumspringgreen”) or hexadecimal code (e.g. “#FF0000FF”, “#00FA9AFF”)</a:t>
            </a:r>
            <a:endParaRPr b="0" lang="en-GB" sz="2150" spc="-1" strike="noStrike">
              <a:latin typeface="Arial"/>
            </a:endParaRPr>
          </a:p>
        </p:txBody>
      </p:sp>
      <p:pic>
        <p:nvPicPr>
          <p:cNvPr id="206" name="Picture 7" descr=""/>
          <p:cNvPicPr/>
          <p:nvPr/>
        </p:nvPicPr>
        <p:blipFill>
          <a:blip r:embed="rId1"/>
          <a:srcRect l="3301" t="2885" r="3106" b="2791"/>
          <a:stretch/>
        </p:blipFill>
        <p:spPr>
          <a:xfrm>
            <a:off x="-360" y="1972800"/>
            <a:ext cx="9143280" cy="488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" descr=""/>
          <p:cNvPicPr/>
          <p:nvPr/>
        </p:nvPicPr>
        <p:blipFill>
          <a:blip r:embed="rId1"/>
          <a:srcRect l="3916" t="11003" r="6079" b="12622"/>
          <a:stretch/>
        </p:blipFill>
        <p:spPr>
          <a:xfrm>
            <a:off x="128880" y="1613880"/>
            <a:ext cx="7394400" cy="524340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457200" y="93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Colours in 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779440" y="951120"/>
            <a:ext cx="3115440" cy="32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DejaVu Sans"/>
              </a:rPr>
              <a:t>Palettes – a set of colours that can be used together</a:t>
            </a:r>
            <a:endParaRPr b="0" lang="en-GB" sz="215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DejaVu Sans"/>
              </a:rPr>
              <a:t>RColorBrewer package</a:t>
            </a:r>
            <a:endParaRPr b="0" lang="en-GB" sz="215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Sequential</a:t>
            </a:r>
            <a:endParaRPr b="0" lang="en-GB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Qualitative</a:t>
            </a:r>
            <a:endParaRPr b="0" lang="en-GB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Diverging</a:t>
            </a:r>
            <a:endParaRPr b="0" lang="en-GB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https://github.com/EmilHvitfeldt/r-color-palettes</a:t>
            </a: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DejaVu Sans"/>
              </a:rPr>
              <a:t> for a huge list of palettes and the packages they come in</a:t>
            </a:r>
            <a:endParaRPr b="0" lang="en-GB" sz="21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3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Heatmaps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7200" y="1091880"/>
            <a:ext cx="816228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DejaVu Sans"/>
              </a:rPr>
              <a:t>Useful for displaying multidimensional data</a:t>
            </a:r>
            <a:endParaRPr b="0" lang="en-GB" sz="215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A number of parameters</a:t>
            </a:r>
            <a:endParaRPr b="0" lang="en-GB" sz="17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00" spc="-1" strike="noStrike">
                <a:solidFill>
                  <a:srgbClr val="000000"/>
                </a:solidFill>
                <a:latin typeface="Courier New"/>
                <a:ea typeface="DejaVu Sans"/>
              </a:rPr>
              <a:t>heatmap.2()</a:t>
            </a:r>
            <a:r>
              <a:rPr b="0" lang="en-GB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 function from the gplots package</a:t>
            </a:r>
            <a:endParaRPr b="0" lang="en-GB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b="0" lang="en-GB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b="0" lang="en-GB" sz="1700" spc="-1" strike="noStrike">
              <a:latin typeface="Arial"/>
            </a:endParaRPr>
          </a:p>
        </p:txBody>
      </p:sp>
      <p:pic>
        <p:nvPicPr>
          <p:cNvPr id="212" name="Picture 7" descr=""/>
          <p:cNvPicPr/>
          <p:nvPr/>
        </p:nvPicPr>
        <p:blipFill>
          <a:blip r:embed="rId1"/>
          <a:stretch/>
        </p:blipFill>
        <p:spPr>
          <a:xfrm>
            <a:off x="4283280" y="2148480"/>
            <a:ext cx="4007520" cy="4362480"/>
          </a:xfrm>
          <a:prstGeom prst="rect">
            <a:avLst/>
          </a:prstGeom>
          <a:ln>
            <a:noFill/>
          </a:ln>
        </p:spPr>
      </p:pic>
      <p:sp>
        <p:nvSpPr>
          <p:cNvPr id="213" name="CustomShape 3"/>
          <p:cNvSpPr/>
          <p:nvPr/>
        </p:nvSpPr>
        <p:spPr>
          <a:xfrm>
            <a:off x="4314600" y="3302640"/>
            <a:ext cx="3417120" cy="212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4" name="CustomShape 4"/>
          <p:cNvSpPr/>
          <p:nvPr/>
        </p:nvSpPr>
        <p:spPr>
          <a:xfrm>
            <a:off x="4314600" y="2148480"/>
            <a:ext cx="3417120" cy="11534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15" name="CustomShape 5"/>
          <p:cNvSpPr/>
          <p:nvPr/>
        </p:nvSpPr>
        <p:spPr>
          <a:xfrm>
            <a:off x="4314600" y="6298560"/>
            <a:ext cx="3417120" cy="212400"/>
          </a:xfrm>
          <a:prstGeom prst="rect">
            <a:avLst/>
          </a:prstGeom>
          <a:noFill/>
          <a:ln>
            <a:solidFill>
              <a:srgbClr val="00b0f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6" name="CustomShape 6"/>
          <p:cNvSpPr/>
          <p:nvPr/>
        </p:nvSpPr>
        <p:spPr>
          <a:xfrm>
            <a:off x="7732440" y="3515400"/>
            <a:ext cx="589680" cy="278244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7" name="CustomShape 7"/>
          <p:cNvSpPr/>
          <p:nvPr/>
        </p:nvSpPr>
        <p:spPr>
          <a:xfrm>
            <a:off x="7290720" y="2148480"/>
            <a:ext cx="1031400" cy="887040"/>
          </a:xfrm>
          <a:prstGeom prst="rect">
            <a:avLst/>
          </a:prstGeom>
          <a:noFill/>
          <a:ln>
            <a:solidFill>
              <a:srgbClr val="ffc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8" name="CustomShape 8"/>
          <p:cNvSpPr/>
          <p:nvPr/>
        </p:nvSpPr>
        <p:spPr>
          <a:xfrm>
            <a:off x="457200" y="3026160"/>
            <a:ext cx="2337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Additional annotation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1402560" y="6142320"/>
            <a:ext cx="1983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Column annotation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3288600" y="4537800"/>
            <a:ext cx="918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1" name="CustomShape 11"/>
          <p:cNvSpPr/>
          <p:nvPr/>
        </p:nvSpPr>
        <p:spPr>
          <a:xfrm>
            <a:off x="555840" y="2310480"/>
            <a:ext cx="2337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Hierarchical clustering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2" name="CustomShape 12"/>
          <p:cNvSpPr/>
          <p:nvPr/>
        </p:nvSpPr>
        <p:spPr>
          <a:xfrm>
            <a:off x="7466040" y="1484280"/>
            <a:ext cx="1153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Legend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3" name="CustomShape 13"/>
          <p:cNvSpPr/>
          <p:nvPr/>
        </p:nvSpPr>
        <p:spPr>
          <a:xfrm>
            <a:off x="1402560" y="5412600"/>
            <a:ext cx="1885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annotation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 flipH="1" flipV="1">
            <a:off x="2794680" y="3210120"/>
            <a:ext cx="1518480" cy="19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25" name="CustomShape 15"/>
          <p:cNvSpPr/>
          <p:nvPr/>
        </p:nvSpPr>
        <p:spPr>
          <a:xfrm flipH="1" flipV="1">
            <a:off x="4207320" y="4721760"/>
            <a:ext cx="1233360" cy="13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6" name="CustomShape 16"/>
          <p:cNvSpPr/>
          <p:nvPr/>
        </p:nvSpPr>
        <p:spPr>
          <a:xfrm flipH="1" flipV="1">
            <a:off x="2893320" y="2494440"/>
            <a:ext cx="1419840" cy="22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27" name="CustomShape 17"/>
          <p:cNvSpPr/>
          <p:nvPr/>
        </p:nvSpPr>
        <p:spPr>
          <a:xfrm flipV="1">
            <a:off x="7806960" y="1852920"/>
            <a:ext cx="235800" cy="29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228" name="CustomShape 18"/>
          <p:cNvSpPr/>
          <p:nvPr/>
        </p:nvSpPr>
        <p:spPr>
          <a:xfrm flipH="1">
            <a:off x="3287880" y="4907160"/>
            <a:ext cx="4443120" cy="68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29" name="CustomShape 19"/>
          <p:cNvSpPr/>
          <p:nvPr/>
        </p:nvSpPr>
        <p:spPr>
          <a:xfrm flipH="1" flipV="1">
            <a:off x="3386160" y="6326280"/>
            <a:ext cx="927000" cy="7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LibreOffice/6.4.7.2$Linux_X86_64 LibreOffice_project/40$Build-2</Application>
  <Words>594</Words>
  <Paragraphs>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2021-01-19T14:20:30Z</dcterms:created>
  <dc:creator>Srinivasa Rao Rao</dc:creator>
  <dc:description/>
  <dc:language>en-GB</dc:language>
  <cp:lastModifiedBy/>
  <dcterms:modified xsi:type="dcterms:W3CDTF">2022-03-01T10:20:42Z</dcterms:modified>
  <cp:revision>112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