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28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136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28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136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684000"/>
            <a:ext cx="822852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28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136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28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136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684000"/>
            <a:ext cx="822852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28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136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28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136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684000"/>
            <a:ext cx="822852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28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136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28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02136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457200" y="684000"/>
            <a:ext cx="822852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684000"/>
            <a:ext cx="8228520" cy="5306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23928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21360" y="200268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5720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323928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6021360" y="3871440"/>
            <a:ext cx="26492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Click 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Mast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er 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E90875C-22F3-4A75-A51C-032A124F56C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2/16/22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212CBD2-A309-408D-BC87-883034088FE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the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title text format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forma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DC1CA5F-AF59-48B1-B148-B9016F44FCA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2/16/22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3A306DE-DC64-436D-83B9-6A55301406D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x-none" sz="4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x-none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x-none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x-none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x-none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47EC1FB-3859-4791-A7E5-127D9D1F7DF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2/16/22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AFA4CE6-6642-4E76-A3EB-EAF2D86766F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doi.org/10.1038/s41591-020-01194-5" TargetMode="External"/><Relationship Id="rId3" Type="http://schemas.openxmlformats.org/officeDocument/2006/relationships/slideLayout" Target="../slideLayouts/slideLayout4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bookdown.org/rdpeng/rprogdatascience/" TargetMode="External"/><Relationship Id="rId2" Type="http://schemas.openxmlformats.org/officeDocument/2006/relationships/hyperlink" Target="https://swirlstats.com/students.html" TargetMode="External"/><Relationship Id="rId3" Type="http://schemas.openxmlformats.org/officeDocument/2006/relationships/hyperlink" Target="https://r4ds.had.co.nz/transform.html" TargetMode="External"/><Relationship Id="rId4" Type="http://schemas.openxmlformats.org/officeDocument/2006/relationships/hyperlink" Target="https://cran.r-project.org/web/packages/data.table/vignettes/datatable-intro.html" TargetMode="External"/><Relationship Id="rId5" Type="http://schemas.openxmlformats.org/officeDocument/2006/relationships/hyperlink" Target="https://cran.r-project.org/web/packages/data.table/vignettes/datatable-intro.html" TargetMode="External"/><Relationship Id="rId6" Type="http://schemas.openxmlformats.org/officeDocument/2006/relationships/hyperlink" Target="https://cran.r-project.org/web/packages/data.table/vignettes/datatable-intro.html" TargetMode="External"/><Relationship Id="rId7" Type="http://schemas.openxmlformats.org/officeDocument/2006/relationships/hyperlink" Target="https://atrebas.github.io/post/2019-03-03-datatable-dplyr/" TargetMode="External"/><Relationship Id="rId8" Type="http://schemas.openxmlformats.org/officeDocument/2006/relationships/hyperlink" Target="https://atrebas.github.io/post/2019-03-03-datatable-dplyr/" TargetMode="External"/><Relationship Id="rId9" Type="http://schemas.openxmlformats.org/officeDocument/2006/relationships/hyperlink" Target="https://atrebas.github.io/post/2019-03-03-datatable-dplyr/" TargetMode="External"/><Relationship Id="rId10" Type="http://schemas.openxmlformats.org/officeDocument/2006/relationships/hyperlink" Target="https://atrebas.github.io/post/2019-03-03-datatable-dplyr/" TargetMode="External"/><Relationship Id="rId11" Type="http://schemas.openxmlformats.org/officeDocument/2006/relationships/hyperlink" Target="https://atrebas.github.io/post/2019-03-03-datatable-dplyr/" TargetMode="External"/><Relationship Id="rId12" Type="http://schemas.openxmlformats.org/officeDocument/2006/relationships/hyperlink" Target="https://rstudio.com/resources/cheatsheets/" TargetMode="External"/><Relationship Id="rId1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7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Data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anal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ysis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and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visua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lisati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on in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 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for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Biolo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gists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Sessi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on 1 </a:t>
            </a:r>
            <a:br/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Data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expl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orati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on in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dept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1378080" y="47664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Irina &amp; 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Rao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Hilary 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2022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28" name="Group 2"/>
          <p:cNvGrpSpPr/>
          <p:nvPr/>
        </p:nvGrpSpPr>
        <p:grpSpPr>
          <a:xfrm>
            <a:off x="462240" y="1713960"/>
            <a:ext cx="8223120" cy="2923560"/>
            <a:chOff x="462240" y="1713960"/>
            <a:chExt cx="8223120" cy="2923560"/>
          </a:xfrm>
        </p:grpSpPr>
        <p:sp>
          <p:nvSpPr>
            <p:cNvPr id="429" name="CustomShape 3"/>
            <p:cNvSpPr/>
            <p:nvPr/>
          </p:nvSpPr>
          <p:spPr>
            <a:xfrm>
              <a:off x="1005840" y="4001400"/>
              <a:ext cx="496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df1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430" name="CustomShape 4"/>
            <p:cNvSpPr/>
            <p:nvPr/>
          </p:nvSpPr>
          <p:spPr>
            <a:xfrm>
              <a:off x="2792160" y="4001400"/>
              <a:ext cx="627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Sort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431" name="CustomShape 5"/>
            <p:cNvSpPr/>
            <p:nvPr/>
          </p:nvSpPr>
          <p:spPr>
            <a:xfrm>
              <a:off x="4273560" y="3862800"/>
              <a:ext cx="10288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Select columns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432" name="CustomShape 6"/>
            <p:cNvSpPr/>
            <p:nvPr/>
          </p:nvSpPr>
          <p:spPr>
            <a:xfrm>
              <a:off x="5865120" y="4001400"/>
              <a:ext cx="960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Filter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433" name="CustomShape 7"/>
            <p:cNvSpPr/>
            <p:nvPr/>
          </p:nvSpPr>
          <p:spPr>
            <a:xfrm>
              <a:off x="1989360" y="4093560"/>
              <a:ext cx="319320" cy="18432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34" name="CustomShape 8"/>
            <p:cNvSpPr/>
            <p:nvPr/>
          </p:nvSpPr>
          <p:spPr>
            <a:xfrm>
              <a:off x="3684960" y="4093560"/>
              <a:ext cx="319320" cy="18432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35" name="CustomShape 9"/>
            <p:cNvSpPr/>
            <p:nvPr/>
          </p:nvSpPr>
          <p:spPr>
            <a:xfrm>
              <a:off x="7040160" y="4093560"/>
              <a:ext cx="319320" cy="18432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436" name="Group 10"/>
            <p:cNvGrpSpPr/>
            <p:nvPr/>
          </p:nvGrpSpPr>
          <p:grpSpPr>
            <a:xfrm>
              <a:off x="4154400" y="1866960"/>
              <a:ext cx="1053360" cy="1715040"/>
              <a:chOff x="4154400" y="1866960"/>
              <a:chExt cx="1053360" cy="1715040"/>
            </a:xfrm>
          </p:grpSpPr>
          <p:sp>
            <p:nvSpPr>
              <p:cNvPr id="437" name="CustomShape 11"/>
              <p:cNvSpPr/>
              <p:nvPr/>
            </p:nvSpPr>
            <p:spPr>
              <a:xfrm>
                <a:off x="4481640" y="2413800"/>
                <a:ext cx="3304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438" name="CustomShape 12"/>
              <p:cNvSpPr/>
              <p:nvPr/>
            </p:nvSpPr>
            <p:spPr>
              <a:xfrm>
                <a:off x="4498200" y="271188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9" name="CustomShape 13"/>
              <p:cNvSpPr/>
              <p:nvPr/>
            </p:nvSpPr>
            <p:spPr>
              <a:xfrm>
                <a:off x="4803120" y="271224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440" name="CustomShape 14"/>
              <p:cNvSpPr/>
              <p:nvPr/>
            </p:nvSpPr>
            <p:spPr>
              <a:xfrm>
                <a:off x="4498200" y="2981520"/>
                <a:ext cx="310680" cy="269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1" name="CustomShape 15"/>
              <p:cNvSpPr/>
              <p:nvPr/>
            </p:nvSpPr>
            <p:spPr>
              <a:xfrm>
                <a:off x="4803120" y="298188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442" name="CustomShape 16"/>
              <p:cNvSpPr/>
              <p:nvPr/>
            </p:nvSpPr>
            <p:spPr>
              <a:xfrm>
                <a:off x="4498200" y="3251160"/>
                <a:ext cx="310680" cy="2692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3" name="CustomShape 17"/>
              <p:cNvSpPr/>
              <p:nvPr/>
            </p:nvSpPr>
            <p:spPr>
              <a:xfrm>
                <a:off x="4803120" y="325152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444" name="CustomShape 18"/>
              <p:cNvSpPr/>
              <p:nvPr/>
            </p:nvSpPr>
            <p:spPr>
              <a:xfrm>
                <a:off x="4154400" y="267444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445" name="CustomShape 19"/>
              <p:cNvSpPr/>
              <p:nvPr/>
            </p:nvSpPr>
            <p:spPr>
              <a:xfrm>
                <a:off x="4154400" y="294876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446" name="CustomShape 20"/>
              <p:cNvSpPr/>
              <p:nvPr/>
            </p:nvSpPr>
            <p:spPr>
              <a:xfrm>
                <a:off x="4154400" y="322308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3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447" name="CustomShape 21"/>
              <p:cNvSpPr/>
              <p:nvPr/>
            </p:nvSpPr>
            <p:spPr>
              <a:xfrm>
                <a:off x="4822200" y="241380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448" name="CustomShape 22"/>
              <p:cNvSpPr/>
              <p:nvPr/>
            </p:nvSpPr>
            <p:spPr>
              <a:xfrm rot="16200000">
                <a:off x="4364280" y="1974600"/>
                <a:ext cx="5799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col1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449" name="CustomShape 23"/>
              <p:cNvSpPr/>
              <p:nvPr/>
            </p:nvSpPr>
            <p:spPr>
              <a:xfrm rot="16200000">
                <a:off x="4677480" y="1974600"/>
                <a:ext cx="5799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col3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450" name="CustomShape 24"/>
              <p:cNvSpPr/>
              <p:nvPr/>
            </p:nvSpPr>
            <p:spPr>
              <a:xfrm>
                <a:off x="4710960" y="2671200"/>
                <a:ext cx="4968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1.9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451" name="CustomShape 25"/>
              <p:cNvSpPr/>
              <p:nvPr/>
            </p:nvSpPr>
            <p:spPr>
              <a:xfrm>
                <a:off x="4710960" y="2947680"/>
                <a:ext cx="4968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2.1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452" name="CustomShape 26"/>
              <p:cNvSpPr/>
              <p:nvPr/>
            </p:nvSpPr>
            <p:spPr>
              <a:xfrm>
                <a:off x="4710960" y="3217320"/>
                <a:ext cx="4968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2.4</a:t>
                </a:r>
                <a:endParaRPr b="0" lang="en-GB" sz="1800" spc="-1" strike="noStrike">
                  <a:latin typeface="Arial"/>
                </a:endParaRPr>
              </a:p>
            </p:txBody>
          </p:sp>
        </p:grpSp>
        <p:grpSp>
          <p:nvGrpSpPr>
            <p:cNvPr id="453" name="Group 27"/>
            <p:cNvGrpSpPr/>
            <p:nvPr/>
          </p:nvGrpSpPr>
          <p:grpSpPr>
            <a:xfrm>
              <a:off x="2296800" y="1866960"/>
              <a:ext cx="1387800" cy="1715040"/>
              <a:chOff x="2296800" y="1866960"/>
              <a:chExt cx="1387800" cy="1715040"/>
            </a:xfrm>
          </p:grpSpPr>
          <p:sp>
            <p:nvSpPr>
              <p:cNvPr id="454" name="CustomShape 28"/>
              <p:cNvSpPr/>
              <p:nvPr/>
            </p:nvSpPr>
            <p:spPr>
              <a:xfrm>
                <a:off x="2624040" y="2414160"/>
                <a:ext cx="3301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455" name="CustomShape 29"/>
              <p:cNvSpPr/>
              <p:nvPr/>
            </p:nvSpPr>
            <p:spPr>
              <a:xfrm>
                <a:off x="2951280" y="241416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456" name="CustomShape 30"/>
              <p:cNvSpPr/>
              <p:nvPr/>
            </p:nvSpPr>
            <p:spPr>
              <a:xfrm>
                <a:off x="2640240" y="271224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7" name="CustomShape 31"/>
              <p:cNvSpPr/>
              <p:nvPr/>
            </p:nvSpPr>
            <p:spPr>
              <a:xfrm>
                <a:off x="2951280" y="2712240"/>
                <a:ext cx="310680" cy="26928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8" name="CustomShape 32"/>
              <p:cNvSpPr/>
              <p:nvPr/>
            </p:nvSpPr>
            <p:spPr>
              <a:xfrm>
                <a:off x="3257640" y="271224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459" name="CustomShape 33"/>
              <p:cNvSpPr/>
              <p:nvPr/>
            </p:nvSpPr>
            <p:spPr>
              <a:xfrm>
                <a:off x="2640240" y="2981880"/>
                <a:ext cx="310680" cy="269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0" name="CustomShape 34"/>
              <p:cNvSpPr/>
              <p:nvPr/>
            </p:nvSpPr>
            <p:spPr>
              <a:xfrm>
                <a:off x="2951280" y="2981880"/>
                <a:ext cx="310680" cy="269280"/>
              </a:xfrm>
              <a:prstGeom prst="rect">
                <a:avLst/>
              </a:prstGeom>
              <a:solidFill>
                <a:srgbClr val="ffffcc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1" name="CustomShape 35"/>
              <p:cNvSpPr/>
              <p:nvPr/>
            </p:nvSpPr>
            <p:spPr>
              <a:xfrm>
                <a:off x="3257640" y="298188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462" name="CustomShape 36"/>
              <p:cNvSpPr/>
              <p:nvPr/>
            </p:nvSpPr>
            <p:spPr>
              <a:xfrm>
                <a:off x="2640240" y="3251520"/>
                <a:ext cx="310680" cy="2692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3" name="CustomShape 37"/>
              <p:cNvSpPr/>
              <p:nvPr/>
            </p:nvSpPr>
            <p:spPr>
              <a:xfrm>
                <a:off x="2951280" y="3251520"/>
                <a:ext cx="310680" cy="269280"/>
              </a:xfrm>
              <a:prstGeom prst="rect">
                <a:avLst/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4" name="CustomShape 38"/>
              <p:cNvSpPr/>
              <p:nvPr/>
            </p:nvSpPr>
            <p:spPr>
              <a:xfrm>
                <a:off x="3257640" y="325152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465" name="CustomShape 39"/>
              <p:cNvSpPr/>
              <p:nvPr/>
            </p:nvSpPr>
            <p:spPr>
              <a:xfrm>
                <a:off x="2296800" y="267480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466" name="CustomShape 40"/>
              <p:cNvSpPr/>
              <p:nvPr/>
            </p:nvSpPr>
            <p:spPr>
              <a:xfrm>
                <a:off x="2296800" y="294912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467" name="CustomShape 41"/>
              <p:cNvSpPr/>
              <p:nvPr/>
            </p:nvSpPr>
            <p:spPr>
              <a:xfrm>
                <a:off x="2296800" y="322344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3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468" name="CustomShape 42"/>
              <p:cNvSpPr/>
              <p:nvPr/>
            </p:nvSpPr>
            <p:spPr>
              <a:xfrm>
                <a:off x="3257640" y="241416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3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469" name="CustomShape 43"/>
              <p:cNvSpPr/>
              <p:nvPr/>
            </p:nvSpPr>
            <p:spPr>
              <a:xfrm rot="16200000">
                <a:off x="2506680" y="1974600"/>
                <a:ext cx="5799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col1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470" name="CustomShape 44"/>
              <p:cNvSpPr/>
              <p:nvPr/>
            </p:nvSpPr>
            <p:spPr>
              <a:xfrm rot="16200000">
                <a:off x="2813760" y="1974600"/>
                <a:ext cx="5799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col2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471" name="CustomShape 45"/>
              <p:cNvSpPr/>
              <p:nvPr/>
            </p:nvSpPr>
            <p:spPr>
              <a:xfrm rot="16200000">
                <a:off x="3112920" y="1974600"/>
                <a:ext cx="5799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col3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472" name="CustomShape 46"/>
              <p:cNvSpPr/>
              <p:nvPr/>
            </p:nvSpPr>
            <p:spPr>
              <a:xfrm>
                <a:off x="2807280" y="2734920"/>
                <a:ext cx="360" cy="762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round/>
                <a:tailEnd len="med" type="triangle" w="med"/>
              </a:ln>
              <a:effectLst>
                <a:outerShdw blurRad="40000" dir="5400000" dist="2016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473" name="CustomShape 47"/>
              <p:cNvSpPr/>
              <p:nvPr/>
            </p:nvSpPr>
            <p:spPr>
              <a:xfrm>
                <a:off x="3187800" y="2671200"/>
                <a:ext cx="4968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1.9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474" name="CustomShape 48"/>
              <p:cNvSpPr/>
              <p:nvPr/>
            </p:nvSpPr>
            <p:spPr>
              <a:xfrm>
                <a:off x="3187800" y="2947680"/>
                <a:ext cx="4968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2.1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475" name="CustomShape 49"/>
              <p:cNvSpPr/>
              <p:nvPr/>
            </p:nvSpPr>
            <p:spPr>
              <a:xfrm>
                <a:off x="3187800" y="3217320"/>
                <a:ext cx="4968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2.4</a:t>
                </a:r>
                <a:endParaRPr b="0" lang="en-GB" sz="1800" spc="-1" strike="noStrike">
                  <a:latin typeface="Arial"/>
                </a:endParaRPr>
              </a:p>
            </p:txBody>
          </p:sp>
        </p:grpSp>
        <p:grpSp>
          <p:nvGrpSpPr>
            <p:cNvPr id="476" name="Group 50"/>
            <p:cNvGrpSpPr/>
            <p:nvPr/>
          </p:nvGrpSpPr>
          <p:grpSpPr>
            <a:xfrm>
              <a:off x="462240" y="1866960"/>
              <a:ext cx="1364760" cy="1715040"/>
              <a:chOff x="462240" y="1866960"/>
              <a:chExt cx="1364760" cy="1715040"/>
            </a:xfrm>
          </p:grpSpPr>
          <p:sp>
            <p:nvSpPr>
              <p:cNvPr id="477" name="CustomShape 51"/>
              <p:cNvSpPr/>
              <p:nvPr/>
            </p:nvSpPr>
            <p:spPr>
              <a:xfrm>
                <a:off x="789840" y="2414160"/>
                <a:ext cx="3304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478" name="CustomShape 52"/>
              <p:cNvSpPr/>
              <p:nvPr/>
            </p:nvSpPr>
            <p:spPr>
              <a:xfrm>
                <a:off x="1117080" y="241416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479" name="CustomShape 53"/>
              <p:cNvSpPr/>
              <p:nvPr/>
            </p:nvSpPr>
            <p:spPr>
              <a:xfrm>
                <a:off x="788040" y="2712240"/>
                <a:ext cx="310680" cy="269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0" name="CustomShape 54"/>
              <p:cNvSpPr/>
              <p:nvPr/>
            </p:nvSpPr>
            <p:spPr>
              <a:xfrm>
                <a:off x="1099080" y="2712240"/>
                <a:ext cx="310680" cy="269280"/>
              </a:xfrm>
              <a:prstGeom prst="rect">
                <a:avLst/>
              </a:prstGeom>
              <a:solidFill>
                <a:srgbClr val="ffffcc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1" name="CustomShape 55"/>
              <p:cNvSpPr/>
              <p:nvPr/>
            </p:nvSpPr>
            <p:spPr>
              <a:xfrm>
                <a:off x="1405080" y="271224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482" name="CustomShape 56"/>
              <p:cNvSpPr/>
              <p:nvPr/>
            </p:nvSpPr>
            <p:spPr>
              <a:xfrm>
                <a:off x="788040" y="2981880"/>
                <a:ext cx="310680" cy="2692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3" name="CustomShape 57"/>
              <p:cNvSpPr/>
              <p:nvPr/>
            </p:nvSpPr>
            <p:spPr>
              <a:xfrm>
                <a:off x="1099080" y="2981880"/>
                <a:ext cx="310680" cy="269280"/>
              </a:xfrm>
              <a:prstGeom prst="rect">
                <a:avLst/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4" name="CustomShape 58"/>
              <p:cNvSpPr/>
              <p:nvPr/>
            </p:nvSpPr>
            <p:spPr>
              <a:xfrm>
                <a:off x="1405080" y="298188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485" name="CustomShape 59"/>
              <p:cNvSpPr/>
              <p:nvPr/>
            </p:nvSpPr>
            <p:spPr>
              <a:xfrm>
                <a:off x="462240" y="267480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486" name="CustomShape 60"/>
              <p:cNvSpPr/>
              <p:nvPr/>
            </p:nvSpPr>
            <p:spPr>
              <a:xfrm>
                <a:off x="462240" y="294912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487" name="CustomShape 61"/>
              <p:cNvSpPr/>
              <p:nvPr/>
            </p:nvSpPr>
            <p:spPr>
              <a:xfrm>
                <a:off x="462240" y="322344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3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488" name="CustomShape 62"/>
              <p:cNvSpPr/>
              <p:nvPr/>
            </p:nvSpPr>
            <p:spPr>
              <a:xfrm>
                <a:off x="1423080" y="241416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3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489" name="CustomShape 63"/>
              <p:cNvSpPr/>
              <p:nvPr/>
            </p:nvSpPr>
            <p:spPr>
              <a:xfrm rot="16200000">
                <a:off x="672120" y="1974600"/>
                <a:ext cx="5799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col1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490" name="CustomShape 64"/>
              <p:cNvSpPr/>
              <p:nvPr/>
            </p:nvSpPr>
            <p:spPr>
              <a:xfrm rot="16200000">
                <a:off x="979560" y="1974600"/>
                <a:ext cx="5799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col2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491" name="CustomShape 65"/>
              <p:cNvSpPr/>
              <p:nvPr/>
            </p:nvSpPr>
            <p:spPr>
              <a:xfrm rot="16200000">
                <a:off x="1278360" y="1974600"/>
                <a:ext cx="5799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col3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492" name="CustomShape 66"/>
              <p:cNvSpPr/>
              <p:nvPr/>
            </p:nvSpPr>
            <p:spPr>
              <a:xfrm>
                <a:off x="788040" y="325152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3" name="CustomShape 67"/>
              <p:cNvSpPr/>
              <p:nvPr/>
            </p:nvSpPr>
            <p:spPr>
              <a:xfrm>
                <a:off x="1099080" y="3251520"/>
                <a:ext cx="310680" cy="26928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4" name="CustomShape 68"/>
              <p:cNvSpPr/>
              <p:nvPr/>
            </p:nvSpPr>
            <p:spPr>
              <a:xfrm>
                <a:off x="1405080" y="325152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495" name="CustomShape 69"/>
              <p:cNvSpPr/>
              <p:nvPr/>
            </p:nvSpPr>
            <p:spPr>
              <a:xfrm>
                <a:off x="1330200" y="2671200"/>
                <a:ext cx="4968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1.9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496" name="CustomShape 70"/>
              <p:cNvSpPr/>
              <p:nvPr/>
            </p:nvSpPr>
            <p:spPr>
              <a:xfrm>
                <a:off x="1330200" y="2947680"/>
                <a:ext cx="4968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2.1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497" name="CustomShape 71"/>
              <p:cNvSpPr/>
              <p:nvPr/>
            </p:nvSpPr>
            <p:spPr>
              <a:xfrm>
                <a:off x="1330200" y="3217320"/>
                <a:ext cx="4968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2.4</a:t>
                </a:r>
                <a:endParaRPr b="0" lang="en-GB" sz="1800" spc="-1" strike="noStrike">
                  <a:latin typeface="Arial"/>
                </a:endParaRPr>
              </a:p>
            </p:txBody>
          </p:sp>
        </p:grpSp>
        <p:grpSp>
          <p:nvGrpSpPr>
            <p:cNvPr id="498" name="Group 72"/>
            <p:cNvGrpSpPr/>
            <p:nvPr/>
          </p:nvGrpSpPr>
          <p:grpSpPr>
            <a:xfrm>
              <a:off x="5677560" y="2127600"/>
              <a:ext cx="1091520" cy="1454400"/>
              <a:chOff x="5677560" y="2127600"/>
              <a:chExt cx="1091520" cy="1454400"/>
            </a:xfrm>
          </p:grpSpPr>
          <p:sp>
            <p:nvSpPr>
              <p:cNvPr id="499" name="CustomShape 73"/>
              <p:cNvSpPr/>
              <p:nvPr/>
            </p:nvSpPr>
            <p:spPr>
              <a:xfrm>
                <a:off x="6004800" y="2674800"/>
                <a:ext cx="3304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500" name="CustomShape 74"/>
              <p:cNvSpPr/>
              <p:nvPr/>
            </p:nvSpPr>
            <p:spPr>
              <a:xfrm>
                <a:off x="6021000" y="2985120"/>
                <a:ext cx="310680" cy="269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1" name="CustomShape 75"/>
              <p:cNvSpPr/>
              <p:nvPr/>
            </p:nvSpPr>
            <p:spPr>
              <a:xfrm>
                <a:off x="6356880" y="298116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502" name="CustomShape 76"/>
              <p:cNvSpPr/>
              <p:nvPr/>
            </p:nvSpPr>
            <p:spPr>
              <a:xfrm>
                <a:off x="6021000" y="3254400"/>
                <a:ext cx="310680" cy="2692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3" name="CustomShape 77"/>
              <p:cNvSpPr/>
              <p:nvPr/>
            </p:nvSpPr>
            <p:spPr>
              <a:xfrm>
                <a:off x="6356880" y="325080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504" name="CustomShape 78"/>
              <p:cNvSpPr/>
              <p:nvPr/>
            </p:nvSpPr>
            <p:spPr>
              <a:xfrm>
                <a:off x="5677560" y="293544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505" name="CustomShape 79"/>
              <p:cNvSpPr/>
              <p:nvPr/>
            </p:nvSpPr>
            <p:spPr>
              <a:xfrm>
                <a:off x="5677560" y="320976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506" name="CustomShape 80"/>
              <p:cNvSpPr/>
              <p:nvPr/>
            </p:nvSpPr>
            <p:spPr>
              <a:xfrm>
                <a:off x="6345360" y="267480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507" name="CustomShape 81"/>
              <p:cNvSpPr/>
              <p:nvPr/>
            </p:nvSpPr>
            <p:spPr>
              <a:xfrm rot="16200000">
                <a:off x="5887080" y="2235240"/>
                <a:ext cx="5799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col1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508" name="CustomShape 82"/>
              <p:cNvSpPr/>
              <p:nvPr/>
            </p:nvSpPr>
            <p:spPr>
              <a:xfrm rot="16200000">
                <a:off x="6200640" y="2235240"/>
                <a:ext cx="5799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col3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509" name="CustomShape 83"/>
              <p:cNvSpPr/>
              <p:nvPr/>
            </p:nvSpPr>
            <p:spPr>
              <a:xfrm>
                <a:off x="6272280" y="2947680"/>
                <a:ext cx="4968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2.1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510" name="CustomShape 84"/>
              <p:cNvSpPr/>
              <p:nvPr/>
            </p:nvSpPr>
            <p:spPr>
              <a:xfrm>
                <a:off x="6272280" y="3217320"/>
                <a:ext cx="4968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2.4</a:t>
                </a:r>
                <a:endParaRPr b="0" lang="en-GB" sz="1800" spc="-1" strike="noStrike">
                  <a:latin typeface="Arial"/>
                </a:endParaRPr>
              </a:p>
            </p:txBody>
          </p:sp>
        </p:grpSp>
        <p:sp>
          <p:nvSpPr>
            <p:cNvPr id="511" name="CustomShape 85"/>
            <p:cNvSpPr/>
            <p:nvPr/>
          </p:nvSpPr>
          <p:spPr>
            <a:xfrm>
              <a:off x="5424120" y="4093560"/>
              <a:ext cx="319320" cy="18432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12" name="CustomShape 86"/>
            <p:cNvSpPr/>
            <p:nvPr/>
          </p:nvSpPr>
          <p:spPr>
            <a:xfrm>
              <a:off x="7573680" y="3724200"/>
              <a:ext cx="96048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Add new column</a:t>
              </a:r>
              <a:endParaRPr b="0" lang="en-GB" sz="1800" spc="-1" strike="noStrike">
                <a:latin typeface="Arial"/>
              </a:endParaRPr>
            </a:p>
          </p:txBody>
        </p:sp>
        <p:grpSp>
          <p:nvGrpSpPr>
            <p:cNvPr id="513" name="Group 87"/>
            <p:cNvGrpSpPr/>
            <p:nvPr/>
          </p:nvGrpSpPr>
          <p:grpSpPr>
            <a:xfrm>
              <a:off x="7238880" y="1713960"/>
              <a:ext cx="1446480" cy="1868040"/>
              <a:chOff x="7238880" y="1713960"/>
              <a:chExt cx="1446480" cy="1868040"/>
            </a:xfrm>
          </p:grpSpPr>
          <p:sp>
            <p:nvSpPr>
              <p:cNvPr id="514" name="CustomShape 88"/>
              <p:cNvSpPr/>
              <p:nvPr/>
            </p:nvSpPr>
            <p:spPr>
              <a:xfrm>
                <a:off x="7566120" y="2674800"/>
                <a:ext cx="3304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515" name="CustomShape 89"/>
              <p:cNvSpPr/>
              <p:nvPr/>
            </p:nvSpPr>
            <p:spPr>
              <a:xfrm>
                <a:off x="7582320" y="2985120"/>
                <a:ext cx="310680" cy="269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6" name="CustomShape 90"/>
              <p:cNvSpPr/>
              <p:nvPr/>
            </p:nvSpPr>
            <p:spPr>
              <a:xfrm>
                <a:off x="7918200" y="298116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517" name="CustomShape 91"/>
              <p:cNvSpPr/>
              <p:nvPr/>
            </p:nvSpPr>
            <p:spPr>
              <a:xfrm>
                <a:off x="7582320" y="3254400"/>
                <a:ext cx="310680" cy="2692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8" name="CustomShape 92"/>
              <p:cNvSpPr/>
              <p:nvPr/>
            </p:nvSpPr>
            <p:spPr>
              <a:xfrm>
                <a:off x="7918200" y="325080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519" name="CustomShape 93"/>
              <p:cNvSpPr/>
              <p:nvPr/>
            </p:nvSpPr>
            <p:spPr>
              <a:xfrm>
                <a:off x="7238880" y="293544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1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520" name="CustomShape 94"/>
              <p:cNvSpPr/>
              <p:nvPr/>
            </p:nvSpPr>
            <p:spPr>
              <a:xfrm>
                <a:off x="7238880" y="320976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521" name="CustomShape 95"/>
              <p:cNvSpPr/>
              <p:nvPr/>
            </p:nvSpPr>
            <p:spPr>
              <a:xfrm>
                <a:off x="7906680" y="267480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2</a:t>
                </a:r>
                <a:endParaRPr b="0" lang="en-GB" sz="1640" spc="-1" strike="noStrike">
                  <a:latin typeface="Arial"/>
                </a:endParaRPr>
              </a:p>
            </p:txBody>
          </p:sp>
          <p:sp>
            <p:nvSpPr>
              <p:cNvPr id="522" name="CustomShape 96"/>
              <p:cNvSpPr/>
              <p:nvPr/>
            </p:nvSpPr>
            <p:spPr>
              <a:xfrm rot="16200000">
                <a:off x="7448400" y="2235240"/>
                <a:ext cx="5799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col1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523" name="CustomShape 97"/>
              <p:cNvSpPr/>
              <p:nvPr/>
            </p:nvSpPr>
            <p:spPr>
              <a:xfrm rot="16200000">
                <a:off x="7761960" y="2235240"/>
                <a:ext cx="5799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col3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524" name="CustomShape 98"/>
              <p:cNvSpPr/>
              <p:nvPr/>
            </p:nvSpPr>
            <p:spPr>
              <a:xfrm>
                <a:off x="7833600" y="2947680"/>
                <a:ext cx="4968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2.1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525" name="CustomShape 99"/>
              <p:cNvSpPr/>
              <p:nvPr/>
            </p:nvSpPr>
            <p:spPr>
              <a:xfrm>
                <a:off x="7833600" y="3217320"/>
                <a:ext cx="4968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2.4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526" name="CustomShape 100"/>
              <p:cNvSpPr/>
              <p:nvPr/>
            </p:nvSpPr>
            <p:spPr>
              <a:xfrm>
                <a:off x="8232840" y="298260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527" name="CustomShape 101"/>
              <p:cNvSpPr/>
              <p:nvPr/>
            </p:nvSpPr>
            <p:spPr>
              <a:xfrm>
                <a:off x="8232840" y="3251880"/>
                <a:ext cx="310680" cy="26928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528" name="CustomShape 102"/>
              <p:cNvSpPr/>
              <p:nvPr/>
            </p:nvSpPr>
            <p:spPr>
              <a:xfrm rot="16200000">
                <a:off x="7887960" y="2029680"/>
                <a:ext cx="99612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new_col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529" name="CustomShape 103"/>
              <p:cNvSpPr/>
              <p:nvPr/>
            </p:nvSpPr>
            <p:spPr>
              <a:xfrm>
                <a:off x="8175960" y="3204720"/>
                <a:ext cx="4968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24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530" name="CustomShape 104"/>
              <p:cNvSpPr/>
              <p:nvPr/>
            </p:nvSpPr>
            <p:spPr>
              <a:xfrm>
                <a:off x="8188560" y="2940120"/>
                <a:ext cx="49680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000000"/>
                    </a:solidFill>
                    <a:latin typeface="Calibri"/>
                  </a:rPr>
                  <a:t>21</a:t>
                </a:r>
                <a:endParaRPr b="0" lang="en-GB" sz="1800" spc="-1" strike="noStrike">
                  <a:latin typeface="Arial"/>
                </a:endParaRPr>
              </a:p>
            </p:txBody>
          </p:sp>
          <p:sp>
            <p:nvSpPr>
              <p:cNvPr id="531" name="CustomShape 105"/>
              <p:cNvSpPr/>
              <p:nvPr/>
            </p:nvSpPr>
            <p:spPr>
              <a:xfrm>
                <a:off x="8246520" y="2674800"/>
                <a:ext cx="31068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GB" sz="1640" spc="-1" strike="noStrike">
                    <a:solidFill>
                      <a:srgbClr val="000000"/>
                    </a:solidFill>
                    <a:latin typeface="Calibri"/>
                  </a:rPr>
                  <a:t>3</a:t>
                </a:r>
                <a:endParaRPr b="0" lang="en-GB" sz="1640" spc="-1" strike="noStrike">
                  <a:latin typeface="Arial"/>
                </a:endParaRPr>
              </a:p>
            </p:txBody>
          </p:sp>
        </p:grpSp>
      </p:grpSp>
      <p:sp>
        <p:nvSpPr>
          <p:cNvPr id="532" name="CustomShape 106"/>
          <p:cNvSpPr/>
          <p:nvPr/>
        </p:nvSpPr>
        <p:spPr>
          <a:xfrm>
            <a:off x="457200" y="4723200"/>
            <a:ext cx="852660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This can be achieved by using: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Base R – just the functions that come pre-installed in R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External packages – to make the analysis faster, more readable, more intuitive, etc.</a:t>
            </a:r>
            <a:endParaRPr b="0" lang="en-GB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The data.table package – speed, conciseness</a:t>
            </a:r>
            <a:endParaRPr b="0" lang="en-GB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The dplyr package (Tidyverse) – readability, beginner-friendly</a:t>
            </a:r>
            <a:endParaRPr b="0" lang="en-GB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Other packages are available, but more help available online for the popular ones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–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457200" y="4149000"/>
            <a:ext cx="7923960" cy="11876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50"/>
                </a:solidFill>
                <a:latin typeface="Courier New"/>
              </a:rPr>
              <a:t>df1_sorted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= df1[order(df1$col1), ]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70c0"/>
                </a:solidFill>
                <a:latin typeface="Courier New"/>
              </a:rPr>
              <a:t>df1_sel_vars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= </a:t>
            </a:r>
            <a:r>
              <a:rPr b="0" lang="en-GB" sz="1800" spc="-1" strike="noStrike">
                <a:solidFill>
                  <a:srgbClr val="00b050"/>
                </a:solidFill>
                <a:latin typeface="Courier New"/>
              </a:rPr>
              <a:t>df1_sorted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[, c(“col1”, “col3”)]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0000"/>
                </a:solidFill>
                <a:latin typeface="Courier New"/>
              </a:rPr>
              <a:t>df1_filtered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= </a:t>
            </a:r>
            <a:r>
              <a:rPr b="0" lang="en-GB" sz="1800" spc="-1" strike="noStrike">
                <a:solidFill>
                  <a:srgbClr val="0070c0"/>
                </a:solidFill>
                <a:latin typeface="Courier New"/>
              </a:rPr>
              <a:t>df1_sel_vars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[</a:t>
            </a:r>
            <a:r>
              <a:rPr b="0" lang="en-GB" sz="1800" spc="-1" strike="noStrike">
                <a:solidFill>
                  <a:srgbClr val="0070c0"/>
                </a:solidFill>
                <a:latin typeface="Courier New"/>
              </a:rPr>
              <a:t>df1_sel_vars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$col3 &gt; 2.0, ]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0000"/>
                </a:solidFill>
                <a:latin typeface="Courier New"/>
              </a:rPr>
              <a:t>df1_filtered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$new_col = 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</a:rPr>
              <a:t>df1_filtered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$col3 * 10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535" name="Picture 2" descr=""/>
          <p:cNvPicPr/>
          <p:nvPr/>
        </p:nvPicPr>
        <p:blipFill>
          <a:blip r:embed="rId1"/>
          <a:stretch/>
        </p:blipFill>
        <p:spPr>
          <a:xfrm>
            <a:off x="1298520" y="1642320"/>
            <a:ext cx="6289200" cy="2328480"/>
          </a:xfrm>
          <a:prstGeom prst="rect">
            <a:avLst/>
          </a:prstGeom>
          <a:ln>
            <a:noFill/>
          </a:ln>
        </p:spPr>
      </p:pic>
      <p:sp>
        <p:nvSpPr>
          <p:cNvPr id="536" name="CustomShape 3"/>
          <p:cNvSpPr/>
          <p:nvPr/>
        </p:nvSpPr>
        <p:spPr>
          <a:xfrm>
            <a:off x="0" y="5606640"/>
            <a:ext cx="914364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7030a0"/>
                </a:solidFill>
                <a:latin typeface="Courier New"/>
              </a:rPr>
              <a:t>df1_sort_sel_filtered 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</a:rPr>
              <a:t>= df1[order(df1$col1), ][df1$col3 &gt; 2.0, c(“col1”, “col3”)]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7030a0"/>
                </a:solidFill>
                <a:latin typeface="Courier New"/>
              </a:rPr>
              <a:t>df1_sort_sel_filtered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</a:rPr>
              <a:t>$new_col = </a:t>
            </a:r>
            <a:r>
              <a:rPr b="0" lang="en-GB" sz="1600" spc="-1" strike="noStrike">
                <a:solidFill>
                  <a:srgbClr val="7030a0"/>
                </a:solidFill>
                <a:latin typeface="Courier New"/>
              </a:rPr>
              <a:t>df1_sort_sel_filtered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</a:rPr>
              <a:t>$col3 * 10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1" dur="indefinite" restart="never" nodeType="tmRoot">
          <p:childTnLst>
            <p:seq>
              <p:cTn id="232" dur="indefinite" nodeType="mainSeq">
                <p:childTnLst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extShape 1"/>
          <p:cNvSpPr txBox="1"/>
          <p:nvPr/>
        </p:nvSpPr>
        <p:spPr>
          <a:xfrm>
            <a:off x="457200" y="5508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A typical workflow – data.table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38" name="Picture 2" descr=""/>
          <p:cNvPicPr/>
          <p:nvPr/>
        </p:nvPicPr>
        <p:blipFill>
          <a:blip r:embed="rId1"/>
          <a:stretch/>
        </p:blipFill>
        <p:spPr>
          <a:xfrm>
            <a:off x="1298520" y="1393920"/>
            <a:ext cx="6289200" cy="2328480"/>
          </a:xfrm>
          <a:prstGeom prst="rect">
            <a:avLst/>
          </a:prstGeom>
          <a:ln>
            <a:noFill/>
          </a:ln>
        </p:spPr>
      </p:pic>
      <p:sp>
        <p:nvSpPr>
          <p:cNvPr id="539" name="CustomShape 2"/>
          <p:cNvSpPr/>
          <p:nvPr/>
        </p:nvSpPr>
        <p:spPr>
          <a:xfrm>
            <a:off x="457200" y="3699360"/>
            <a:ext cx="8508960" cy="820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7030a0"/>
                </a:solidFill>
                <a:latin typeface="Courier New"/>
              </a:rPr>
              <a:t>df1_sort_sel_filtered 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</a:rPr>
              <a:t>= df1[</a:t>
            </a:r>
            <a:r>
              <a:rPr b="0" lang="en-GB" sz="1600" spc="-1" strike="noStrike">
                <a:solidFill>
                  <a:srgbClr val="00b050"/>
                </a:solidFill>
                <a:latin typeface="Courier New"/>
              </a:rPr>
              <a:t>order(col1), 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</a:rPr>
              <a:t>][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ff0000"/>
                </a:solidFill>
                <a:latin typeface="Courier New"/>
              </a:rPr>
              <a:t>	</a:t>
            </a:r>
            <a:r>
              <a:rPr b="0" lang="en-GB" sz="1600" spc="-1" strike="noStrike">
                <a:solidFill>
                  <a:srgbClr val="ff0000"/>
                </a:solidFill>
                <a:latin typeface="Courier New"/>
              </a:rPr>
              <a:t>	</a:t>
            </a:r>
            <a:r>
              <a:rPr b="0" lang="en-GB" sz="1600" spc="-1" strike="noStrike">
                <a:solidFill>
                  <a:srgbClr val="ff0000"/>
                </a:solidFill>
                <a:latin typeface="Courier New"/>
              </a:rPr>
              <a:t>	</a:t>
            </a:r>
            <a:r>
              <a:rPr b="0" lang="en-GB" sz="1600" spc="-1" strike="noStrike">
                <a:solidFill>
                  <a:srgbClr val="ff0000"/>
                </a:solidFill>
                <a:latin typeface="Courier New"/>
              </a:rPr>
              <a:t>	</a:t>
            </a:r>
            <a:r>
              <a:rPr b="0" lang="en-GB" sz="1600" spc="-1" strike="noStrike">
                <a:solidFill>
                  <a:srgbClr val="ff0000"/>
                </a:solidFill>
                <a:latin typeface="Courier New"/>
              </a:rPr>
              <a:t>col3 &gt; 2.0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GB" sz="1600" spc="-1" strike="noStrike">
                <a:solidFill>
                  <a:srgbClr val="0070c0"/>
                </a:solidFill>
                <a:latin typeface="Courier New"/>
              </a:rPr>
              <a:t>.(col1, col3)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</a:rPr>
              <a:t>][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GB" sz="1600" spc="-1" strike="noStrike">
                <a:solidFill>
                  <a:srgbClr val="000000"/>
                </a:solidFill>
                <a:latin typeface="Courier New"/>
              </a:rPr>
              <a:t>, new_col := col3 * 10]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540" name="CustomShape 3"/>
          <p:cNvSpPr/>
          <p:nvPr/>
        </p:nvSpPr>
        <p:spPr>
          <a:xfrm>
            <a:off x="457200" y="4661280"/>
            <a:ext cx="807192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Install with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install.packages(“data.table”)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We won’t discuss data.table in detail, except for some special functions (more from Irina later) but: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More intuitive for some people (similarity to base R)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Ultra-fast reading and writing and sorting (look up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fread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fwrite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 – changed my life!)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A typical workflow – dplyr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2" name="CustomShape 2"/>
          <p:cNvSpPr/>
          <p:nvPr/>
        </p:nvSpPr>
        <p:spPr>
          <a:xfrm>
            <a:off x="457200" y="4149000"/>
            <a:ext cx="8438040" cy="14619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rgbClr val="00b050"/>
                </a:solidFill>
                <a:latin typeface="Courier New"/>
              </a:rPr>
              <a:t>arrange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(col1)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rgbClr val="0070c0"/>
                </a:solidFill>
                <a:latin typeface="Courier New"/>
              </a:rPr>
              <a:t>select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(col1, col3)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rgbClr val="ff0000"/>
                </a:solidFill>
                <a:latin typeface="Courier New"/>
              </a:rPr>
              <a:t>filter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(col3 &gt; 2.0)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mutate(new_col = col3 * 10) -&gt; </a:t>
            </a:r>
            <a:r>
              <a:rPr b="0" lang="en-GB" sz="1800" spc="-1" strike="noStrike">
                <a:solidFill>
                  <a:srgbClr val="7030a0"/>
                </a:solidFill>
                <a:latin typeface="Courier New"/>
              </a:rPr>
              <a:t>df_sort_sel_filtered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543" name="Picture 2" descr=""/>
          <p:cNvPicPr/>
          <p:nvPr/>
        </p:nvPicPr>
        <p:blipFill>
          <a:blip r:embed="rId1"/>
          <a:stretch/>
        </p:blipFill>
        <p:spPr>
          <a:xfrm>
            <a:off x="1298520" y="1642320"/>
            <a:ext cx="6289200" cy="2328480"/>
          </a:xfrm>
          <a:prstGeom prst="rect">
            <a:avLst/>
          </a:prstGeom>
          <a:ln>
            <a:noFill/>
          </a:ln>
        </p:spPr>
      </p:pic>
      <p:sp>
        <p:nvSpPr>
          <p:cNvPr id="544" name="CustomShape 3"/>
          <p:cNvSpPr/>
          <p:nvPr/>
        </p:nvSpPr>
        <p:spPr>
          <a:xfrm>
            <a:off x="640080" y="5922360"/>
            <a:ext cx="8071920" cy="364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* Use spacing and indentation effectively to make your code readable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7" dur="indefinite" restart="never" nodeType="tmRoot">
          <p:childTnLst>
            <p:seq>
              <p:cTn id="238" dur="indefinite" nodeType="mainSeq">
                <p:childTnLst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Dplyr is part of the ‘Tidyverse’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6" name="TextShape 2"/>
          <p:cNvSpPr txBox="1"/>
          <p:nvPr/>
        </p:nvSpPr>
        <p:spPr>
          <a:xfrm>
            <a:off x="457200" y="2034720"/>
            <a:ext cx="8228520" cy="4392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343080" indent="-34272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Tabular data structures - one observation per row, one variable per column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Simple functions that do one thing (filter, mutate, arrange, etc.)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Use the ‘pipe’ %&gt;% to chain functions – imagine a flow of data from left to right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The Tidyverse package is a ‘meta-package’ consisting of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1779" spc="-1" strike="noStrike">
                <a:solidFill>
                  <a:srgbClr val="000000"/>
                </a:solidFill>
                <a:latin typeface="Calibri"/>
              </a:rPr>
              <a:t>dplyr</a:t>
            </a:r>
            <a:r>
              <a:rPr b="0" lang="en-GB" sz="1779" spc="-1" strike="noStrike">
                <a:solidFill>
                  <a:srgbClr val="000000"/>
                </a:solidFill>
                <a:latin typeface="Calibri"/>
              </a:rPr>
              <a:t> – data manipulation</a:t>
            </a:r>
            <a:endParaRPr b="0" lang="en-US" sz="1779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1779" spc="-1" strike="noStrike">
                <a:solidFill>
                  <a:srgbClr val="000000"/>
                </a:solidFill>
                <a:latin typeface="Calibri"/>
              </a:rPr>
              <a:t>ggplot2</a:t>
            </a:r>
            <a:r>
              <a:rPr b="0" lang="en-GB" sz="1779" spc="-1" strike="noStrike">
                <a:solidFill>
                  <a:srgbClr val="000000"/>
                </a:solidFill>
                <a:latin typeface="Calibri"/>
              </a:rPr>
              <a:t> – plotting (‘Grammar of Graphics’)</a:t>
            </a:r>
            <a:endParaRPr b="0" lang="en-US" sz="1779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</a:rPr>
              <a:t>tidyr – functions to create ‘tidy data’</a:t>
            </a:r>
            <a:endParaRPr b="0" lang="en-US" sz="1779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</a:rPr>
              <a:t>readr – reading and writing several file formats</a:t>
            </a:r>
            <a:endParaRPr b="0" lang="en-US" sz="1779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</a:rPr>
              <a:t>purrr – expanded set of loop functions</a:t>
            </a:r>
            <a:endParaRPr b="0" lang="en-US" sz="1779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</a:rPr>
              <a:t>tibble – tidy data.frames</a:t>
            </a:r>
            <a:endParaRPr b="0" lang="en-US" sz="1779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</a:rPr>
              <a:t>stringr – handling strings (joining, searching, splitting, etc.)</a:t>
            </a:r>
            <a:endParaRPr b="0" lang="en-US" sz="1779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</a:rPr>
              <a:t>forcats – handling categorical data (factors)</a:t>
            </a:r>
            <a:endParaRPr b="0" lang="en-US" sz="1779" spc="-1" strike="noStrike">
              <a:solidFill>
                <a:srgbClr val="000000"/>
              </a:solidFill>
              <a:latin typeface="Calibri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algn="l" pos="0"/>
              </a:tabLst>
            </a:pPr>
            <a:endParaRPr b="0" lang="en-US" sz="1779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Arrange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8" name="CustomShape 2"/>
          <p:cNvSpPr/>
          <p:nvPr/>
        </p:nvSpPr>
        <p:spPr>
          <a:xfrm>
            <a:off x="767880" y="1879560"/>
            <a:ext cx="8438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df1_sorted = arrange(df1, col1)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arrange(df1, col1) -&gt; df1_sorted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49" name="CustomShape 3"/>
          <p:cNvSpPr/>
          <p:nvPr/>
        </p:nvSpPr>
        <p:spPr>
          <a:xfrm>
            <a:off x="705600" y="4978440"/>
            <a:ext cx="8438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arrange(col1, col2) -&gt; df1_sorted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50" name="CustomShape 4"/>
          <p:cNvSpPr/>
          <p:nvPr/>
        </p:nvSpPr>
        <p:spPr>
          <a:xfrm>
            <a:off x="767880" y="2561400"/>
            <a:ext cx="8438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arrange(col1) -&gt; df1_sorted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51" name="CustomShape 5"/>
          <p:cNvSpPr/>
          <p:nvPr/>
        </p:nvSpPr>
        <p:spPr>
          <a:xfrm>
            <a:off x="714240" y="4331880"/>
            <a:ext cx="8438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df1_sorted = arrange(df1, col1, col2)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52" name="CustomShape 6"/>
          <p:cNvSpPr/>
          <p:nvPr/>
        </p:nvSpPr>
        <p:spPr>
          <a:xfrm>
            <a:off x="6010200" y="1879560"/>
            <a:ext cx="60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OR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53" name="CustomShape 7"/>
          <p:cNvSpPr/>
          <p:nvPr/>
        </p:nvSpPr>
        <p:spPr>
          <a:xfrm>
            <a:off x="6010200" y="2174040"/>
            <a:ext cx="60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OR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54" name="CustomShape 8"/>
          <p:cNvSpPr/>
          <p:nvPr/>
        </p:nvSpPr>
        <p:spPr>
          <a:xfrm>
            <a:off x="6073920" y="4331880"/>
            <a:ext cx="60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OR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Select columns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6" name="CustomShape 2"/>
          <p:cNvSpPr/>
          <p:nvPr/>
        </p:nvSpPr>
        <p:spPr>
          <a:xfrm>
            <a:off x="705600" y="1828800"/>
            <a:ext cx="8438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df1_selected = select(df1, col1, col3)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57" name="CustomShape 3"/>
          <p:cNvSpPr/>
          <p:nvPr/>
        </p:nvSpPr>
        <p:spPr>
          <a:xfrm>
            <a:off x="705600" y="5197320"/>
            <a:ext cx="8438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select(-col2) -&gt; df1_selected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58" name="CustomShape 4"/>
          <p:cNvSpPr/>
          <p:nvPr/>
        </p:nvSpPr>
        <p:spPr>
          <a:xfrm>
            <a:off x="705600" y="4551120"/>
            <a:ext cx="8438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df1_selected = select(df1, -col2)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59" name="CustomShape 5"/>
          <p:cNvSpPr/>
          <p:nvPr/>
        </p:nvSpPr>
        <p:spPr>
          <a:xfrm>
            <a:off x="705600" y="2475000"/>
            <a:ext cx="8438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select(col1, col3) -&gt; df1_selected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60" name="CustomShape 6"/>
          <p:cNvSpPr/>
          <p:nvPr/>
        </p:nvSpPr>
        <p:spPr>
          <a:xfrm>
            <a:off x="6471720" y="1828800"/>
            <a:ext cx="60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OR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61" name="CustomShape 7"/>
          <p:cNvSpPr/>
          <p:nvPr/>
        </p:nvSpPr>
        <p:spPr>
          <a:xfrm>
            <a:off x="6471720" y="4551120"/>
            <a:ext cx="603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OR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Filter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3" name="CustomShape 2"/>
          <p:cNvSpPr/>
          <p:nvPr/>
        </p:nvSpPr>
        <p:spPr>
          <a:xfrm>
            <a:off x="705600" y="1828800"/>
            <a:ext cx="8438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filter(col3 &gt; 2.0) -&gt; df1_filtered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5600" y="2782800"/>
            <a:ext cx="8438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filter(col2 &lt; 100 &amp; col3 &gt; 2.0) -&gt; df1_filtered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65" name="CustomShape 4"/>
          <p:cNvSpPr/>
          <p:nvPr/>
        </p:nvSpPr>
        <p:spPr>
          <a:xfrm>
            <a:off x="705600" y="3736800"/>
            <a:ext cx="8438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filter(col2 &lt; 100 | col3 &gt; 2.0) -&gt; df1_filtered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Mutate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7" name="CustomShape 2"/>
          <p:cNvSpPr/>
          <p:nvPr/>
        </p:nvSpPr>
        <p:spPr>
          <a:xfrm>
            <a:off x="705600" y="1828800"/>
            <a:ext cx="8438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mutate(new_col = col3 * 2.0) -&gt; df1_mutated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68" name="CustomShape 3"/>
          <p:cNvSpPr/>
          <p:nvPr/>
        </p:nvSpPr>
        <p:spPr>
          <a:xfrm>
            <a:off x="705600" y="2782800"/>
            <a:ext cx="84380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mutate(new_col = col3 * 2.0)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mutate(col4 = new_col/col3) -&gt; df1_mutated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69" name="CustomShape 4"/>
          <p:cNvSpPr/>
          <p:nvPr/>
        </p:nvSpPr>
        <p:spPr>
          <a:xfrm>
            <a:off x="705600" y="3736800"/>
            <a:ext cx="84380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mutate(new_col = col3 * 2.0, col4 = new_col/col3) -&gt; df1_mutated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Base R vs Dplyr syntax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1" name="CustomShape 2"/>
          <p:cNvSpPr/>
          <p:nvPr/>
        </p:nvSpPr>
        <p:spPr>
          <a:xfrm>
            <a:off x="457200" y="2034720"/>
            <a:ext cx="8228520" cy="5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lvl="1" marL="493920" indent="-34272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29" spc="-1" strike="noStrike">
                <a:solidFill>
                  <a:srgbClr val="000000"/>
                </a:solidFill>
                <a:latin typeface="Calibri"/>
              </a:rPr>
              <a:t>Column names in quotations in base R, but not in Dplyr</a:t>
            </a:r>
            <a:endParaRPr b="0" lang="en-GB" sz="2029" spc="-1" strike="noStrike">
              <a:latin typeface="Arial"/>
            </a:endParaRPr>
          </a:p>
        </p:txBody>
      </p:sp>
      <p:sp>
        <p:nvSpPr>
          <p:cNvPr id="572" name="CustomShape 3"/>
          <p:cNvSpPr/>
          <p:nvPr/>
        </p:nvSpPr>
        <p:spPr>
          <a:xfrm>
            <a:off x="901080" y="2726640"/>
            <a:ext cx="8438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select(df1, col1) # dplyr syntax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73" name="CustomShape 4"/>
          <p:cNvSpPr/>
          <p:nvPr/>
        </p:nvSpPr>
        <p:spPr>
          <a:xfrm>
            <a:off x="901080" y="2398320"/>
            <a:ext cx="8438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Df1[, “col1”] # base R syntax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74" name="CustomShape 5"/>
          <p:cNvSpPr/>
          <p:nvPr/>
        </p:nvSpPr>
        <p:spPr>
          <a:xfrm>
            <a:off x="457200" y="3597480"/>
            <a:ext cx="8228520" cy="5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lvl="1" marL="493920" indent="-34272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29" spc="-1" strike="noStrike">
                <a:solidFill>
                  <a:srgbClr val="000000"/>
                </a:solidFill>
                <a:latin typeface="Calibri"/>
              </a:rPr>
              <a:t>Dplyr functions </a:t>
            </a:r>
            <a:r>
              <a:rPr b="0" i="1" lang="en-GB" sz="2029" spc="-1" strike="noStrike">
                <a:solidFill>
                  <a:srgbClr val="000000"/>
                </a:solidFill>
                <a:latin typeface="Calibri"/>
              </a:rPr>
              <a:t>always </a:t>
            </a:r>
            <a:r>
              <a:rPr b="0" lang="en-GB" sz="2029" spc="-1" strike="noStrike">
                <a:solidFill>
                  <a:srgbClr val="000000"/>
                </a:solidFill>
                <a:latin typeface="Calibri"/>
              </a:rPr>
              <a:t> have the data as the first argument</a:t>
            </a:r>
            <a:endParaRPr b="0" lang="en-GB" sz="2029" spc="-1" strike="noStrike">
              <a:latin typeface="Arial"/>
            </a:endParaRPr>
          </a:p>
        </p:txBody>
      </p:sp>
      <p:sp>
        <p:nvSpPr>
          <p:cNvPr id="575" name="CustomShape 6"/>
          <p:cNvSpPr/>
          <p:nvPr/>
        </p:nvSpPr>
        <p:spPr>
          <a:xfrm>
            <a:off x="901080" y="3868560"/>
            <a:ext cx="84380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select(df1, col1)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arrange(df1, col1)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mutate(df1, col4 = col1 * 10)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76" name="CustomShape 7"/>
          <p:cNvSpPr/>
          <p:nvPr/>
        </p:nvSpPr>
        <p:spPr>
          <a:xfrm>
            <a:off x="457200" y="5114160"/>
            <a:ext cx="822852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lvl="1" marL="493920" indent="-34272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29" spc="-1" strike="noStrike">
                <a:solidFill>
                  <a:srgbClr val="000000"/>
                </a:solidFill>
                <a:latin typeface="Calibri"/>
              </a:rPr>
              <a:t>When the ‘pipe’ %&gt;% is used, the first argument of any function is passed invisibly, so we drop it in the actual function call</a:t>
            </a:r>
            <a:endParaRPr b="0" lang="en-GB" sz="2029" spc="-1" strike="noStrike">
              <a:latin typeface="Arial"/>
            </a:endParaRPr>
          </a:p>
        </p:txBody>
      </p:sp>
      <p:sp>
        <p:nvSpPr>
          <p:cNvPr id="577" name="CustomShape 8"/>
          <p:cNvSpPr/>
          <p:nvPr/>
        </p:nvSpPr>
        <p:spPr>
          <a:xfrm>
            <a:off x="901080" y="5777640"/>
            <a:ext cx="8438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df1 %&gt;% arrange(</a:t>
            </a:r>
            <a:r>
              <a:rPr b="0" lang="en-GB" sz="1800" spc="-1" strike="noStrike">
                <a:solidFill>
                  <a:srgbClr val="d9d9d9"/>
                </a:solidFill>
                <a:latin typeface="Courier New"/>
              </a:rPr>
              <a:t>df1,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col1) %&gt;% select(</a:t>
            </a:r>
            <a:r>
              <a:rPr b="0" lang="en-GB" sz="1800" spc="-1" strike="noStrike">
                <a:solidFill>
                  <a:srgbClr val="d9d9d9"/>
                </a:solidFill>
                <a:latin typeface="Courier New"/>
              </a:rPr>
              <a:t>df1,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col1, col3)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80240" y="1371600"/>
            <a:ext cx="3613680" cy="345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 algn="r">
              <a:lnSpc>
                <a:spcPct val="100000"/>
              </a:lnSpc>
              <a:spcAft>
                <a:spcPts val="544"/>
              </a:spcAft>
              <a:tabLst>
                <a:tab algn="l" pos="0"/>
              </a:tabLst>
            </a:pPr>
            <a:r>
              <a:rPr b="0" lang="en-US" sz="3900" spc="-1" strike="noStrike" cap="all">
                <a:solidFill>
                  <a:srgbClr val="000000"/>
                </a:solidFill>
                <a:latin typeface="Calibri"/>
              </a:rPr>
              <a:t>Intro to R for biologists</a:t>
            </a:r>
            <a:endParaRPr b="0" lang="en-GB" sz="39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969080" y="1371600"/>
            <a:ext cx="3658680" cy="48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ctr">
            <a:normAutofit/>
          </a:bodyPr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1" lang="en-US" sz="1600" spc="-1" strike="noStrike">
                <a:latin typeface="Calibri"/>
              </a:rPr>
              <a:t>Data exploration</a:t>
            </a:r>
            <a:endParaRPr b="0" lang="en-GB" sz="1600" spc="-1" strike="noStrike"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latin typeface="Calibri"/>
              </a:rPr>
              <a:t>Loop functions</a:t>
            </a:r>
            <a:endParaRPr b="0" lang="en-GB" sz="1600" spc="-1" strike="noStrike"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latin typeface="Calibri"/>
              </a:rPr>
              <a:t>Merging</a:t>
            </a:r>
            <a:endParaRPr b="0" lang="en-GB" sz="1600" spc="-1" strike="noStrike"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Filtering and logical ops</a:t>
            </a:r>
            <a:endParaRPr b="0" lang="en-GB" sz="1600" spc="-1" strike="noStrike"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latin typeface="Calibri"/>
              </a:rPr>
              <a:t>Intro to Tidyverse</a:t>
            </a:r>
            <a:endParaRPr b="0" lang="en-GB" sz="1600" spc="-1" strike="noStrike"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Dplyr verbs – mutate, select, filter, summarise, arrange</a:t>
            </a:r>
            <a:endParaRPr b="0" lang="en-GB" sz="1600" spc="-1" strike="noStrike"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Group and summarise data</a:t>
            </a:r>
            <a:endParaRPr b="0" lang="en-GB" sz="1600" spc="-1" strike="noStrike"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Reshape data</a:t>
            </a:r>
            <a:endParaRPr b="0" lang="en-GB" sz="1600" spc="-1" strike="noStrike"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Analyse Covid data (demo)</a:t>
            </a:r>
            <a:endParaRPr b="0" lang="en-GB" sz="1600" spc="-1" strike="noStrike">
              <a:latin typeface="Arial"/>
            </a:endParaRPr>
          </a:p>
          <a:p>
            <a:pPr lvl="1" marL="4572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latin typeface="Calibri"/>
              </a:rPr>
              <a:t>Practical (breakout rooms)</a:t>
            </a:r>
            <a:endParaRPr b="0" lang="en-GB" sz="1600" spc="-1" strike="noStrike">
              <a:latin typeface="Arial"/>
            </a:endParaRPr>
          </a:p>
          <a:p>
            <a:pPr lvl="2" marL="914400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Covid data</a:t>
            </a:r>
            <a:endParaRPr b="0" lang="en-GB" sz="1600" spc="-1" strike="noStrike">
              <a:latin typeface="Arial"/>
            </a:endParaRPr>
          </a:p>
          <a:p>
            <a:pPr lvl="2" marL="914400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Wet-lab Covid-vaccine data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CustomShape 2"/>
          <p:cNvSpPr/>
          <p:nvPr/>
        </p:nvSpPr>
        <p:spPr>
          <a:xfrm>
            <a:off x="912960" y="2222640"/>
            <a:ext cx="3519360" cy="24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</a:rPr>
              <a:t>Let’s explore practically</a:t>
            </a:r>
            <a:endParaRPr b="0" lang="en-GB" sz="5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GB" sz="5400" spc="-1" strike="noStrike">
              <a:latin typeface="Arial"/>
            </a:endParaRPr>
          </a:p>
        </p:txBody>
      </p:sp>
      <p:sp>
        <p:nvSpPr>
          <p:cNvPr id="580" name="CustomShape 3"/>
          <p:cNvSpPr/>
          <p:nvPr/>
        </p:nvSpPr>
        <p:spPr>
          <a:xfrm>
            <a:off x="4132800" y="851400"/>
            <a:ext cx="4638240" cy="515448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1" name="Graphic 5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6080" cy="2746080"/>
          </a:xfrm>
          <a:prstGeom prst="rect">
            <a:avLst/>
          </a:prstGeom>
          <a:ln>
            <a:noFill/>
          </a:ln>
        </p:spPr>
      </p:pic>
      <p:sp>
        <p:nvSpPr>
          <p:cNvPr id="582" name="CustomShape 4"/>
          <p:cNvSpPr/>
          <p:nvPr/>
        </p:nvSpPr>
        <p:spPr>
          <a:xfrm>
            <a:off x="427320" y="5941440"/>
            <a:ext cx="8482680" cy="6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Try out the PROBLEM SET in breakout rooms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Summarise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4" name="CustomShape 2"/>
          <p:cNvSpPr/>
          <p:nvPr/>
        </p:nvSpPr>
        <p:spPr>
          <a:xfrm>
            <a:off x="549000" y="2071440"/>
            <a:ext cx="7835040" cy="22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One column: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(df1, </a:t>
            </a:r>
            <a:r>
              <a:rPr b="0" lang="en-GB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sum(col1))</a:t>
            </a:r>
            <a:r>
              <a:rPr b="0" lang="en-GB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 or </a:t>
            </a:r>
            <a:r>
              <a:rPr b="0" lang="en-GB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summarise(df1, mean(col2))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Several columns: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8064a2"/>
                </a:solidFill>
                <a:highlight>
                  <a:srgbClr val="ffff00"/>
                </a:highlight>
                <a:latin typeface="Courier New"/>
                <a:ea typeface="Calibri"/>
              </a:rPr>
              <a:t>summarise</a:t>
            </a:r>
            <a:r>
              <a:rPr b="0" lang="en-GB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(df1, sum(col1), mean(col2), sd(col3))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Assign column names: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df1 %&gt;%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	</a:t>
            </a:r>
            <a:r>
              <a:rPr b="1" lang="en-GB" sz="1800" spc="-1" strike="noStrike">
                <a:solidFill>
                  <a:srgbClr val="8064a2"/>
                </a:solidFill>
                <a:highlight>
                  <a:srgbClr val="ffff00"/>
                </a:highlight>
                <a:latin typeface="Courier New"/>
                <a:ea typeface="Calibri"/>
              </a:rPr>
              <a:t>summarise(</a:t>
            </a:r>
            <a:r>
              <a:rPr b="0" lang="en-GB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sum_col1 = sum(col1), mean_col2 = mean(col2), sd_col3 = sd(col3)</a:t>
            </a:r>
            <a:r>
              <a:rPr b="1" lang="en-GB" sz="1800" spc="-1" strike="noStrike">
                <a:solidFill>
                  <a:srgbClr val="8064a2"/>
                </a:solidFill>
                <a:highlight>
                  <a:srgbClr val="ffff00"/>
                </a:highlight>
                <a:latin typeface="Courier New"/>
                <a:ea typeface="Calibri"/>
              </a:rPr>
              <a:t>)</a:t>
            </a:r>
            <a:r>
              <a:rPr b="0" lang="en-GB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 -&gt; df1_sum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85" name="CustomShape 3"/>
          <p:cNvSpPr/>
          <p:nvPr/>
        </p:nvSpPr>
        <p:spPr>
          <a:xfrm>
            <a:off x="460440" y="5016600"/>
            <a:ext cx="7925400" cy="640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summarise()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can be used separately, but typically used on grouped data created by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group_by()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 - see next slides.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86" name="CustomShape 4"/>
          <p:cNvSpPr/>
          <p:nvPr/>
        </p:nvSpPr>
        <p:spPr>
          <a:xfrm>
            <a:off x="2550600" y="1650240"/>
            <a:ext cx="41364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Reduces multiple values to a single value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TextShape 1"/>
          <p:cNvSpPr txBox="1"/>
          <p:nvPr/>
        </p:nvSpPr>
        <p:spPr>
          <a:xfrm>
            <a:off x="269280" y="728640"/>
            <a:ext cx="8479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Center: 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sd(), IQR()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Position: 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first(), last()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Count: 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n(), n_distinct()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Calibri"/>
              </a:rPr>
              <a:t>Logical: 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any(), all()</a:t>
            </a:r>
            <a:br/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TextShape 1"/>
          <p:cNvSpPr txBox="1"/>
          <p:nvPr/>
        </p:nvSpPr>
        <p:spPr>
          <a:xfrm>
            <a:off x="457200" y="63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Group by one or more variables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0" name="CustomShape 2"/>
          <p:cNvSpPr/>
          <p:nvPr/>
        </p:nvSpPr>
        <p:spPr>
          <a:xfrm>
            <a:off x="898920" y="2503800"/>
            <a:ext cx="7502760" cy="640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Grouping itself doesn’t change how the data looks! 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It means that further operations will always be performed “by group”. 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91" name="CustomShape 3"/>
          <p:cNvSpPr/>
          <p:nvPr/>
        </p:nvSpPr>
        <p:spPr>
          <a:xfrm>
            <a:off x="2354760" y="2182680"/>
            <a:ext cx="274284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just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592" name="CustomShape 4"/>
          <p:cNvSpPr/>
          <p:nvPr/>
        </p:nvSpPr>
        <p:spPr>
          <a:xfrm>
            <a:off x="767520" y="1996560"/>
            <a:ext cx="42382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df1 %&gt;% </a:t>
            </a:r>
            <a:r>
              <a:rPr b="1" lang="en-GB" sz="1800" spc="-1" strike="noStrike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(col2)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93" name="CustomShape 5"/>
          <p:cNvSpPr/>
          <p:nvPr/>
        </p:nvSpPr>
        <p:spPr>
          <a:xfrm>
            <a:off x="765720" y="3278520"/>
            <a:ext cx="750276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b="1" lang="en-GB" sz="1800" spc="-1" strike="noStrike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(col2) 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b="1" lang="en-GB" sz="1800" spc="-1" strike="noStrike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94" name="CustomShape 6"/>
          <p:cNvSpPr/>
          <p:nvPr/>
        </p:nvSpPr>
        <p:spPr>
          <a:xfrm>
            <a:off x="765720" y="4358880"/>
            <a:ext cx="750276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b="1" lang="en-GB" sz="1800" spc="-1" strike="noStrike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(col2, col3) 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b="1" lang="en-GB" sz="1800" spc="-1" strike="noStrike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95" name="CustomShape 7"/>
          <p:cNvSpPr/>
          <p:nvPr/>
        </p:nvSpPr>
        <p:spPr>
          <a:xfrm>
            <a:off x="820440" y="5361120"/>
            <a:ext cx="750276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b="1" lang="en-GB" sz="1800" spc="-1" strike="noStrike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(new_col2 = toupper(col2)) 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b="1" lang="en-GB" sz="1800" spc="-1" strike="noStrike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TextShape 1"/>
          <p:cNvSpPr txBox="1"/>
          <p:nvPr/>
        </p:nvSpPr>
        <p:spPr>
          <a:xfrm>
            <a:off x="457200" y="63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Explore it yourself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7" name="CustomShape 2"/>
          <p:cNvSpPr/>
          <p:nvPr/>
        </p:nvSpPr>
        <p:spPr>
          <a:xfrm>
            <a:off x="601200" y="1955520"/>
            <a:ext cx="780804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Scoped grouping - 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three scoped variants: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group_by_all(), group_by_if()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 and 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group_by_at()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 make it easy to group a dataset by a selection of variables.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98" name="CustomShape 3"/>
          <p:cNvSpPr/>
          <p:nvPr/>
        </p:nvSpPr>
        <p:spPr>
          <a:xfrm>
            <a:off x="663840" y="3200400"/>
            <a:ext cx="704880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948a54"/>
                </a:solidFill>
                <a:latin typeface="Courier New"/>
                <a:ea typeface="Calibri"/>
              </a:rPr>
              <a:t>across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()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 - function, superseding the 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_all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, 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_at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, and 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_if 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versions of 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summarise()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 and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mutate()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99" name="CustomShape 4"/>
          <p:cNvSpPr/>
          <p:nvPr/>
        </p:nvSpPr>
        <p:spPr>
          <a:xfrm>
            <a:off x="1102320" y="4656600"/>
            <a:ext cx="274284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5"/>
          <p:cNvSpPr/>
          <p:nvPr/>
        </p:nvSpPr>
        <p:spPr>
          <a:xfrm>
            <a:off x="757800" y="4194720"/>
            <a:ext cx="7502760" cy="11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b="1" lang="en-GB" sz="1800" spc="-1" strike="noStrike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(col2, col3) 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b="1" lang="en-GB" sz="1800" spc="-1" strike="noStrike">
                <a:solidFill>
                  <a:srgbClr val="8064a2"/>
                </a:solidFill>
                <a:latin typeface="Courier New"/>
                <a:ea typeface="Calibri"/>
              </a:rPr>
              <a:t>summarise(</a:t>
            </a:r>
            <a:r>
              <a:rPr b="1" lang="en-GB" sz="1800" spc="-1" strike="noStrike">
                <a:solidFill>
                  <a:srgbClr val="948a54"/>
                </a:solidFill>
                <a:latin typeface="Courier New"/>
                <a:ea typeface="Calibri"/>
              </a:rPr>
              <a:t>across(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c(col1, col4), mean</a:t>
            </a:r>
            <a:r>
              <a:rPr b="1" lang="en-GB" sz="1800" spc="-1" strike="noStrike">
                <a:solidFill>
                  <a:srgbClr val="948a54"/>
                </a:solidFill>
                <a:latin typeface="Courier New"/>
                <a:ea typeface="Calibri"/>
              </a:rPr>
              <a:t>)</a:t>
            </a:r>
            <a:r>
              <a:rPr b="1" lang="en-GB" sz="1800" spc="-1" strike="noStrike">
                <a:solidFill>
                  <a:srgbClr val="8064a2"/>
                </a:solidFill>
                <a:latin typeface="Courier New"/>
                <a:ea typeface="Calibri"/>
              </a:rPr>
              <a:t>)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 -&gt; df1_grouped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TextShape 1"/>
          <p:cNvSpPr txBox="1"/>
          <p:nvPr/>
        </p:nvSpPr>
        <p:spPr>
          <a:xfrm>
            <a:off x="457200" y="6505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Wide vs. Long data format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02" name="Picture 4" descr="A picture containing text, crossword, photo, different&#10;&#10;Description automatically generated"/>
          <p:cNvPicPr/>
          <p:nvPr/>
        </p:nvPicPr>
        <p:blipFill>
          <a:blip r:embed="rId1"/>
          <a:stretch/>
        </p:blipFill>
        <p:spPr>
          <a:xfrm>
            <a:off x="363240" y="2494440"/>
            <a:ext cx="8323200" cy="270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extShape 1"/>
          <p:cNvSpPr txBox="1"/>
          <p:nvPr/>
        </p:nvSpPr>
        <p:spPr>
          <a:xfrm>
            <a:off x="331920" y="572040"/>
            <a:ext cx="8479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Reshaping data with data.table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4" name="CustomShape 2"/>
          <p:cNvSpPr/>
          <p:nvPr/>
        </p:nvSpPr>
        <p:spPr>
          <a:xfrm>
            <a:off x="460440" y="2198160"/>
            <a:ext cx="479412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ourier New"/>
              </a:rPr>
              <a:t>melt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(data,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id.vars,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measure.vars,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variable.name = "variable", value.name = "value",…)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05" name="CustomShape 3"/>
          <p:cNvSpPr/>
          <p:nvPr/>
        </p:nvSpPr>
        <p:spPr>
          <a:xfrm>
            <a:off x="4907160" y="238608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Wide-to-long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06" name="CustomShape 4"/>
          <p:cNvSpPr/>
          <p:nvPr/>
        </p:nvSpPr>
        <p:spPr>
          <a:xfrm>
            <a:off x="4813200" y="428868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Long-to-wide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07" name="CustomShape 5"/>
          <p:cNvSpPr/>
          <p:nvPr/>
        </p:nvSpPr>
        <p:spPr>
          <a:xfrm>
            <a:off x="507240" y="4061520"/>
            <a:ext cx="405036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70c0"/>
                </a:solidFill>
                <a:latin typeface="Courier New"/>
                <a:ea typeface="Calibri"/>
              </a:rPr>
              <a:t>dcast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(data,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formula,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value.var = guess(data),…)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08" name="CustomShape 6"/>
          <p:cNvSpPr/>
          <p:nvPr/>
        </p:nvSpPr>
        <p:spPr>
          <a:xfrm>
            <a:off x="507240" y="5549040"/>
            <a:ext cx="6719760" cy="640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Hint: </a:t>
            </a: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tidyr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 – part of Tidyverse (introduced by Rao) has synonymous reshaping functions</a:t>
            </a:r>
            <a:r>
              <a:rPr b="0" lang="en-GB" sz="18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GB" sz="1800" spc="-1" strike="noStrike">
                <a:solidFill>
                  <a:srgbClr val="ff0000"/>
                </a:solidFill>
                <a:latin typeface="Calibri"/>
              </a:rPr>
              <a:t>gather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GB" sz="1800" spc="-1" strike="noStrike">
                <a:solidFill>
                  <a:srgbClr val="0070c0"/>
                </a:solidFill>
                <a:latin typeface="Calibri"/>
              </a:rPr>
              <a:t>spread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TextShape 1"/>
          <p:cNvSpPr txBox="1"/>
          <p:nvPr/>
        </p:nvSpPr>
        <p:spPr>
          <a:xfrm>
            <a:off x="457200" y="5720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Reshaping data -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10" name="Picture 4" descr="Table&#10;&#10;Description automatically generated"/>
          <p:cNvPicPr/>
          <p:nvPr/>
        </p:nvPicPr>
        <p:blipFill>
          <a:blip r:embed="rId1"/>
          <a:stretch/>
        </p:blipFill>
        <p:spPr>
          <a:xfrm>
            <a:off x="457200" y="2151000"/>
            <a:ext cx="8229240" cy="273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Real dataset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12" name="Picture 4" descr="Text, timeline&#10;&#10;Description automatically generated"/>
          <p:cNvPicPr/>
          <p:nvPr/>
        </p:nvPicPr>
        <p:blipFill>
          <a:blip r:embed="rId1"/>
          <a:stretch/>
        </p:blipFill>
        <p:spPr>
          <a:xfrm>
            <a:off x="804960" y="1154160"/>
            <a:ext cx="7072200" cy="4799520"/>
          </a:xfrm>
          <a:prstGeom prst="rect">
            <a:avLst/>
          </a:prstGeom>
          <a:ln>
            <a:noFill/>
          </a:ln>
        </p:spPr>
      </p:pic>
      <p:sp>
        <p:nvSpPr>
          <p:cNvPr id="613" name="CustomShape 2"/>
          <p:cNvSpPr/>
          <p:nvPr/>
        </p:nvSpPr>
        <p:spPr>
          <a:xfrm>
            <a:off x="4867920" y="6206760"/>
            <a:ext cx="41050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DOI: 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2"/>
              </a:rPr>
              <a:t>10.1038/s41591-020-01194-5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Data to explore - MSD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15" name="Picture 4" descr="Chart, box and whiske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1180440" y="1298880"/>
            <a:ext cx="6696360" cy="3938760"/>
          </a:xfrm>
          <a:prstGeom prst="rect">
            <a:avLst/>
          </a:prstGeom>
          <a:ln>
            <a:noFill/>
          </a:ln>
        </p:spPr>
      </p:pic>
      <p:sp>
        <p:nvSpPr>
          <p:cNvPr id="616" name="CustomShape 2"/>
          <p:cNvSpPr/>
          <p:nvPr/>
        </p:nvSpPr>
        <p:spPr>
          <a:xfrm>
            <a:off x="201960" y="5470920"/>
            <a:ext cx="894312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A multiplex cytokine analysis was performed on day 7 after vaccination using supernatants after antigen-specific stimulation of PBMCs from ChAdOx1 nCov-19 (red) and MenACWY (blue). Number of samples presented: MenACWY–ChAdOx1 nCov-19: IFN-γ (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= 40,40); IL-2 (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= 42,42); TNF-α (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= 40,41); IL-1β (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= 41,42); IL-12p70 (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= 38,28); IL-4 (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= 38,38); IL-10 (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= 41,39); IL-13 (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= 31,36); and IL-8 (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= 42,41). Individual data points are shown here as an aligned dot plot with lines showing the median with IQR. Significant differences were determined by two-tailed Mann–Whitney test with Bonferroni correction for multiple comparisons (***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&lt; 0.001; **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&lt; 0.01; *</a:t>
            </a:r>
            <a:r>
              <a:rPr b="0" i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 &lt; 0.05).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617" name="CustomShape 3"/>
          <p:cNvSpPr/>
          <p:nvPr/>
        </p:nvSpPr>
        <p:spPr>
          <a:xfrm>
            <a:off x="2003040" y="1361160"/>
            <a:ext cx="616680" cy="39517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618" name="CustomShape 4"/>
          <p:cNvSpPr/>
          <p:nvPr/>
        </p:nvSpPr>
        <p:spPr>
          <a:xfrm>
            <a:off x="2621520" y="1361160"/>
            <a:ext cx="616680" cy="39517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619" name="CustomShape 5"/>
          <p:cNvSpPr/>
          <p:nvPr/>
        </p:nvSpPr>
        <p:spPr>
          <a:xfrm>
            <a:off x="3960360" y="1361160"/>
            <a:ext cx="616680" cy="39517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620" name="CustomShape 6"/>
          <p:cNvSpPr/>
          <p:nvPr/>
        </p:nvSpPr>
        <p:spPr>
          <a:xfrm>
            <a:off x="5933160" y="1361160"/>
            <a:ext cx="616680" cy="39517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621" name="CustomShape 7"/>
          <p:cNvSpPr/>
          <p:nvPr/>
        </p:nvSpPr>
        <p:spPr>
          <a:xfrm>
            <a:off x="499320" y="128232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Fig.1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Loop 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func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457200" y="1759320"/>
            <a:ext cx="8228520" cy="176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7000"/>
          </a:bodyPr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ourier New"/>
              </a:rPr>
              <a:t>lapply()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– perform an action on each element of a vector: returns list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</a:rPr>
              <a:t>sapply()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– as above, returns a simplified object (variable)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</a:rPr>
              <a:t>apply()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– loop over rows or columns of a matrix or df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</a:rPr>
              <a:t>tapply()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– loop over a vector, split based on a factor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</a:rPr>
              <a:t>mapply() 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– loop over more than one vector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algn="l" pos="0"/>
              </a:tabLst>
            </a:pP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algn="l" pos="0"/>
              </a:tabLst>
            </a:pP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243360" y="3721320"/>
            <a:ext cx="8442360" cy="25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</a:rPr>
              <a:t>&gt; my_list = list(a = c(1, 2, 3), b = c(4, 5, 6), c = c(7, 8, 9))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ourier New"/>
              </a:rPr>
              <a:t>&gt; lapply(my_list, mean)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</a:rPr>
              <a:t>$a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</a:rPr>
              <a:t>[1] 2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</a:rPr>
              <a:t>$b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</a:rPr>
              <a:t>[1] 5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</a:rPr>
              <a:t>$c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urier New"/>
              </a:rPr>
              <a:t>[1] 8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CustomShape 2"/>
          <p:cNvSpPr/>
          <p:nvPr/>
        </p:nvSpPr>
        <p:spPr>
          <a:xfrm>
            <a:off x="912960" y="2222640"/>
            <a:ext cx="3519360" cy="24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</a:rPr>
              <a:t>Let’s explore practically</a:t>
            </a:r>
            <a:endParaRPr b="0" lang="en-GB" sz="54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GB" sz="5400" spc="-1" strike="noStrike">
              <a:latin typeface="Arial"/>
            </a:endParaRPr>
          </a:p>
        </p:txBody>
      </p:sp>
      <p:sp>
        <p:nvSpPr>
          <p:cNvPr id="624" name="CustomShape 3"/>
          <p:cNvSpPr/>
          <p:nvPr/>
        </p:nvSpPr>
        <p:spPr>
          <a:xfrm>
            <a:off x="4132800" y="851400"/>
            <a:ext cx="4638240" cy="5154480"/>
          </a:xfrm>
          <a:custGeom>
            <a:avLst/>
            <a:gdLst/>
            <a:ah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5" name="Graphic 5" descr="Cmd Terminal outline"/>
          <p:cNvPicPr/>
          <p:nvPr/>
        </p:nvPicPr>
        <p:blipFill>
          <a:blip r:embed="rId1"/>
          <a:stretch/>
        </p:blipFill>
        <p:spPr>
          <a:xfrm>
            <a:off x="5484960" y="2341080"/>
            <a:ext cx="2746080" cy="2746080"/>
          </a:xfrm>
          <a:prstGeom prst="rect">
            <a:avLst/>
          </a:prstGeom>
          <a:ln>
            <a:noFill/>
          </a:ln>
        </p:spPr>
      </p:pic>
      <p:sp>
        <p:nvSpPr>
          <p:cNvPr id="626" name="CustomShape 4"/>
          <p:cNvSpPr/>
          <p:nvPr/>
        </p:nvSpPr>
        <p:spPr>
          <a:xfrm>
            <a:off x="443160" y="6121440"/>
            <a:ext cx="8482680" cy="24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Address the tasks in breakout rooms!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Useful reference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8" name="TextShape 2"/>
          <p:cNvSpPr txBox="1"/>
          <p:nvPr/>
        </p:nvSpPr>
        <p:spPr>
          <a:xfrm>
            <a:off x="457200" y="2034720"/>
            <a:ext cx="8228520" cy="4250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R Programming for Data Science (Roger Peng)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 – Ch. 3, 4, 5, 9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Swirl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 – Interactive learning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 u="sng">
                <a:solidFill>
                  <a:srgbClr val="0000ff"/>
                </a:solidFill>
                <a:uFillTx/>
                <a:latin typeface="Calibri"/>
                <a:hlinkClick r:id="rId3"/>
              </a:rPr>
              <a:t>R for Data Science (Hadley Wickham)</a:t>
            </a: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 – Using Dplyr verbs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hlinkClick r:id="rId4"/>
              </a:rPr>
              <a:t>The </a:t>
            </a: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hlinkClick r:id="rId5"/>
              </a:rPr>
              <a:t>data.table</a:t>
            </a: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hlinkClick r:id="rId6"/>
              </a:rPr>
              <a:t> package</a:t>
            </a:r>
            <a:r>
              <a:rPr b="0" lang="en-GB" sz="2150" spc="-1" strike="noStrike">
                <a:solidFill>
                  <a:srgbClr val="000000"/>
                </a:solidFill>
                <a:latin typeface="Calibri"/>
              </a:rPr>
              <a:t> – Intro</a:t>
            </a:r>
            <a:endParaRPr b="0" lang="en-US" sz="215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hlinkClick r:id="rId7"/>
              </a:rPr>
              <a:t>A </a:t>
            </a: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hlinkClick r:id="rId8"/>
              </a:rPr>
              <a:t>data.table</a:t>
            </a: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hlinkClick r:id="rId9"/>
              </a:rPr>
              <a:t> and </a:t>
            </a: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hlinkClick r:id="rId10"/>
              </a:rPr>
              <a:t>Dplyr</a:t>
            </a: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hlinkClick r:id="rId11"/>
              </a:rPr>
              <a:t> tour</a:t>
            </a:r>
            <a:r>
              <a:rPr b="0" lang="en-GB" sz="2150" spc="-1" strike="noStrike">
                <a:solidFill>
                  <a:srgbClr val="000000"/>
                </a:solidFill>
                <a:latin typeface="Calibri"/>
              </a:rPr>
              <a:t> – Side by side comparison of functions</a:t>
            </a:r>
            <a:endParaRPr b="0" lang="en-US" sz="215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50" spc="-1" strike="noStrike" u="sng">
                <a:solidFill>
                  <a:srgbClr val="0000ff"/>
                </a:solidFill>
                <a:uFillTx/>
                <a:latin typeface="Calibri"/>
                <a:hlinkClick r:id="rId12"/>
              </a:rPr>
              <a:t>Cheatsheets</a:t>
            </a:r>
            <a:r>
              <a:rPr b="0" lang="en-GB" sz="2150" spc="-1" strike="noStrike">
                <a:solidFill>
                  <a:srgbClr val="000000"/>
                </a:solidFill>
                <a:latin typeface="Calibri"/>
              </a:rPr>
              <a:t> – quick reference for tasks like data wrangling, visualisation, and several packages</a:t>
            </a:r>
            <a:endParaRPr b="0" lang="en-US" sz="2150" spc="-1" strike="noStrike">
              <a:solidFill>
                <a:srgbClr val="000000"/>
              </a:solidFill>
              <a:latin typeface="Calibri"/>
            </a:endParaRPr>
          </a:p>
          <a:p>
            <a:pPr marL="150480">
              <a:lnSpc>
                <a:spcPct val="100000"/>
              </a:lnSpc>
              <a:spcBef>
                <a:spcPts val="437"/>
              </a:spcBef>
              <a:tabLst>
                <a:tab algn="l" pos="0"/>
              </a:tabLst>
            </a:pPr>
            <a:endParaRPr b="0" lang="en-US" sz="21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424880" y="2861280"/>
            <a:ext cx="3304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752120" y="286128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1441080" y="315936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4"/>
          <p:cNvSpPr/>
          <p:nvPr/>
        </p:nvSpPr>
        <p:spPr>
          <a:xfrm>
            <a:off x="1752120" y="3159360"/>
            <a:ext cx="310680" cy="26928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5"/>
          <p:cNvSpPr/>
          <p:nvPr/>
        </p:nvSpPr>
        <p:spPr>
          <a:xfrm>
            <a:off x="2058120" y="315936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11" name="CustomShape 6"/>
          <p:cNvSpPr/>
          <p:nvPr/>
        </p:nvSpPr>
        <p:spPr>
          <a:xfrm>
            <a:off x="1441080" y="3429000"/>
            <a:ext cx="310680" cy="269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7"/>
          <p:cNvSpPr/>
          <p:nvPr/>
        </p:nvSpPr>
        <p:spPr>
          <a:xfrm>
            <a:off x="1752120" y="3429000"/>
            <a:ext cx="310680" cy="26928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8"/>
          <p:cNvSpPr/>
          <p:nvPr/>
        </p:nvSpPr>
        <p:spPr>
          <a:xfrm>
            <a:off x="2058120" y="342900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14" name="CustomShape 9"/>
          <p:cNvSpPr/>
          <p:nvPr/>
        </p:nvSpPr>
        <p:spPr>
          <a:xfrm>
            <a:off x="1441080" y="3698640"/>
            <a:ext cx="310680" cy="26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10"/>
          <p:cNvSpPr/>
          <p:nvPr/>
        </p:nvSpPr>
        <p:spPr>
          <a:xfrm>
            <a:off x="1752120" y="3698640"/>
            <a:ext cx="310680" cy="26928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11"/>
          <p:cNvSpPr/>
          <p:nvPr/>
        </p:nvSpPr>
        <p:spPr>
          <a:xfrm>
            <a:off x="2058120" y="369864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17" name="CustomShape 12"/>
          <p:cNvSpPr/>
          <p:nvPr/>
        </p:nvSpPr>
        <p:spPr>
          <a:xfrm>
            <a:off x="1097640" y="312192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218" name="CustomShape 13"/>
          <p:cNvSpPr/>
          <p:nvPr/>
        </p:nvSpPr>
        <p:spPr>
          <a:xfrm>
            <a:off x="1097640" y="339624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219" name="CustomShape 14"/>
          <p:cNvSpPr/>
          <p:nvPr/>
        </p:nvSpPr>
        <p:spPr>
          <a:xfrm>
            <a:off x="1097640" y="367056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220" name="CustomShape 15"/>
          <p:cNvSpPr/>
          <p:nvPr/>
        </p:nvSpPr>
        <p:spPr>
          <a:xfrm>
            <a:off x="2058120" y="286128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221" name="CustomShape 16"/>
          <p:cNvSpPr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Merging data.frames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22" name="CustomShape 17"/>
          <p:cNvSpPr/>
          <p:nvPr/>
        </p:nvSpPr>
        <p:spPr>
          <a:xfrm rot="16200000">
            <a:off x="909000" y="2023560"/>
            <a:ext cx="1375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reagent_id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3" name="CustomShape 18"/>
          <p:cNvSpPr/>
          <p:nvPr/>
        </p:nvSpPr>
        <p:spPr>
          <a:xfrm rot="16200000">
            <a:off x="1122840" y="1929960"/>
            <a:ext cx="1563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gene_symbol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4" name="CustomShape 19"/>
          <p:cNvSpPr/>
          <p:nvPr/>
        </p:nvSpPr>
        <p:spPr>
          <a:xfrm rot="16200000">
            <a:off x="1515240" y="2023560"/>
            <a:ext cx="1375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migration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5" name="CustomShape 20"/>
          <p:cNvSpPr/>
          <p:nvPr/>
        </p:nvSpPr>
        <p:spPr>
          <a:xfrm>
            <a:off x="6963840" y="2861280"/>
            <a:ext cx="3304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226" name="CustomShape 21"/>
          <p:cNvSpPr/>
          <p:nvPr/>
        </p:nvSpPr>
        <p:spPr>
          <a:xfrm>
            <a:off x="7291080" y="286128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227" name="CustomShape 22"/>
          <p:cNvSpPr/>
          <p:nvPr/>
        </p:nvSpPr>
        <p:spPr>
          <a:xfrm>
            <a:off x="6980040" y="3159360"/>
            <a:ext cx="310680" cy="26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23"/>
          <p:cNvSpPr/>
          <p:nvPr/>
        </p:nvSpPr>
        <p:spPr>
          <a:xfrm>
            <a:off x="7291080" y="3159360"/>
            <a:ext cx="310680" cy="26928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24"/>
          <p:cNvSpPr/>
          <p:nvPr/>
        </p:nvSpPr>
        <p:spPr>
          <a:xfrm>
            <a:off x="7597440" y="3159360"/>
            <a:ext cx="310680" cy="269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30" name="CustomShape 25"/>
          <p:cNvSpPr/>
          <p:nvPr/>
        </p:nvSpPr>
        <p:spPr>
          <a:xfrm>
            <a:off x="6980040" y="342900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26"/>
          <p:cNvSpPr/>
          <p:nvPr/>
        </p:nvSpPr>
        <p:spPr>
          <a:xfrm>
            <a:off x="7291080" y="3429000"/>
            <a:ext cx="310680" cy="26928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7"/>
          <p:cNvSpPr/>
          <p:nvPr/>
        </p:nvSpPr>
        <p:spPr>
          <a:xfrm>
            <a:off x="7597440" y="3432600"/>
            <a:ext cx="310680" cy="269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33" name="CustomShape 28"/>
          <p:cNvSpPr/>
          <p:nvPr/>
        </p:nvSpPr>
        <p:spPr>
          <a:xfrm>
            <a:off x="6980040" y="3698640"/>
            <a:ext cx="310680" cy="269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29"/>
          <p:cNvSpPr/>
          <p:nvPr/>
        </p:nvSpPr>
        <p:spPr>
          <a:xfrm>
            <a:off x="7291080" y="3698640"/>
            <a:ext cx="310680" cy="26928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30"/>
          <p:cNvSpPr/>
          <p:nvPr/>
        </p:nvSpPr>
        <p:spPr>
          <a:xfrm>
            <a:off x="7597440" y="3698640"/>
            <a:ext cx="310680" cy="269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36" name="CustomShape 31"/>
          <p:cNvSpPr/>
          <p:nvPr/>
        </p:nvSpPr>
        <p:spPr>
          <a:xfrm>
            <a:off x="6636600" y="312192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237" name="CustomShape 32"/>
          <p:cNvSpPr/>
          <p:nvPr/>
        </p:nvSpPr>
        <p:spPr>
          <a:xfrm>
            <a:off x="6636600" y="339624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238" name="CustomShape 33"/>
          <p:cNvSpPr/>
          <p:nvPr/>
        </p:nvSpPr>
        <p:spPr>
          <a:xfrm>
            <a:off x="6636600" y="367056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239" name="CustomShape 34"/>
          <p:cNvSpPr/>
          <p:nvPr/>
        </p:nvSpPr>
        <p:spPr>
          <a:xfrm>
            <a:off x="7597440" y="286128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240" name="CustomShape 35"/>
          <p:cNvSpPr/>
          <p:nvPr/>
        </p:nvSpPr>
        <p:spPr>
          <a:xfrm rot="16200000">
            <a:off x="6448320" y="2023560"/>
            <a:ext cx="1375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reagent_id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1" name="CustomShape 36"/>
          <p:cNvSpPr/>
          <p:nvPr/>
        </p:nvSpPr>
        <p:spPr>
          <a:xfrm rot="16200000">
            <a:off x="6661800" y="1929960"/>
            <a:ext cx="1563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gene_symbol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2" name="CustomShape 37"/>
          <p:cNvSpPr/>
          <p:nvPr/>
        </p:nvSpPr>
        <p:spPr>
          <a:xfrm rot="16200000">
            <a:off x="6960960" y="1929960"/>
            <a:ext cx="1563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elongatedness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3" name="CustomShape 38"/>
          <p:cNvSpPr/>
          <p:nvPr/>
        </p:nvSpPr>
        <p:spPr>
          <a:xfrm>
            <a:off x="2954520" y="289908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39"/>
          <p:cNvSpPr/>
          <p:nvPr/>
        </p:nvSpPr>
        <p:spPr>
          <a:xfrm>
            <a:off x="3265560" y="2899080"/>
            <a:ext cx="310680" cy="26928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40"/>
          <p:cNvSpPr/>
          <p:nvPr/>
        </p:nvSpPr>
        <p:spPr>
          <a:xfrm>
            <a:off x="3571920" y="289908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46" name="CustomShape 41"/>
          <p:cNvSpPr/>
          <p:nvPr/>
        </p:nvSpPr>
        <p:spPr>
          <a:xfrm>
            <a:off x="5461200" y="343260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42"/>
          <p:cNvSpPr/>
          <p:nvPr/>
        </p:nvSpPr>
        <p:spPr>
          <a:xfrm>
            <a:off x="5772240" y="3432600"/>
            <a:ext cx="310680" cy="26928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43"/>
          <p:cNvSpPr/>
          <p:nvPr/>
        </p:nvSpPr>
        <p:spPr>
          <a:xfrm>
            <a:off x="6078240" y="3432600"/>
            <a:ext cx="310680" cy="269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49" name="CustomShape 44"/>
          <p:cNvSpPr/>
          <p:nvPr/>
        </p:nvSpPr>
        <p:spPr>
          <a:xfrm>
            <a:off x="5456160" y="3968280"/>
            <a:ext cx="310680" cy="269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45"/>
          <p:cNvSpPr/>
          <p:nvPr/>
        </p:nvSpPr>
        <p:spPr>
          <a:xfrm>
            <a:off x="5767200" y="3968280"/>
            <a:ext cx="310680" cy="26928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6"/>
          <p:cNvSpPr/>
          <p:nvPr/>
        </p:nvSpPr>
        <p:spPr>
          <a:xfrm>
            <a:off x="6073560" y="3968280"/>
            <a:ext cx="310680" cy="269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52" name="CustomShape 47"/>
          <p:cNvSpPr/>
          <p:nvPr/>
        </p:nvSpPr>
        <p:spPr>
          <a:xfrm>
            <a:off x="5447520" y="2899080"/>
            <a:ext cx="310680" cy="26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48"/>
          <p:cNvSpPr/>
          <p:nvPr/>
        </p:nvSpPr>
        <p:spPr>
          <a:xfrm>
            <a:off x="5758560" y="2899080"/>
            <a:ext cx="310680" cy="26928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49"/>
          <p:cNvSpPr/>
          <p:nvPr/>
        </p:nvSpPr>
        <p:spPr>
          <a:xfrm>
            <a:off x="6064560" y="2899080"/>
            <a:ext cx="310680" cy="269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55" name="CustomShape 50"/>
          <p:cNvSpPr/>
          <p:nvPr/>
        </p:nvSpPr>
        <p:spPr>
          <a:xfrm>
            <a:off x="2952360" y="3423240"/>
            <a:ext cx="310680" cy="269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51"/>
          <p:cNvSpPr/>
          <p:nvPr/>
        </p:nvSpPr>
        <p:spPr>
          <a:xfrm>
            <a:off x="3263400" y="3423240"/>
            <a:ext cx="310680" cy="26928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52"/>
          <p:cNvSpPr/>
          <p:nvPr/>
        </p:nvSpPr>
        <p:spPr>
          <a:xfrm>
            <a:off x="3569400" y="342324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58" name="CustomShape 53"/>
          <p:cNvSpPr/>
          <p:nvPr/>
        </p:nvSpPr>
        <p:spPr>
          <a:xfrm>
            <a:off x="2947320" y="3972240"/>
            <a:ext cx="310680" cy="26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54"/>
          <p:cNvSpPr/>
          <p:nvPr/>
        </p:nvSpPr>
        <p:spPr>
          <a:xfrm>
            <a:off x="3258360" y="3972240"/>
            <a:ext cx="310680" cy="26928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55"/>
          <p:cNvSpPr/>
          <p:nvPr/>
        </p:nvSpPr>
        <p:spPr>
          <a:xfrm>
            <a:off x="3564720" y="397224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61" name="CustomShape 56"/>
          <p:cNvSpPr/>
          <p:nvPr/>
        </p:nvSpPr>
        <p:spPr>
          <a:xfrm>
            <a:off x="3993120" y="3121920"/>
            <a:ext cx="1291680" cy="44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62" name="CustomShape 57"/>
          <p:cNvSpPr/>
          <p:nvPr/>
        </p:nvSpPr>
        <p:spPr>
          <a:xfrm flipV="1">
            <a:off x="3989880" y="3031920"/>
            <a:ext cx="1294920" cy="106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63" name="CustomShape 58"/>
          <p:cNvSpPr/>
          <p:nvPr/>
        </p:nvSpPr>
        <p:spPr>
          <a:xfrm>
            <a:off x="3993120" y="3558240"/>
            <a:ext cx="1291680" cy="54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64" name="CustomShape 59"/>
          <p:cNvSpPr/>
          <p:nvPr/>
        </p:nvSpPr>
        <p:spPr>
          <a:xfrm>
            <a:off x="750240" y="5371920"/>
            <a:ext cx="4705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merge(df1, df2, </a:t>
            </a:r>
            <a:r>
              <a:rPr b="0" lang="en-GB" sz="1800" spc="-1" strike="noStrike">
                <a:solidFill>
                  <a:srgbClr val="e46c0a"/>
                </a:solidFill>
                <a:latin typeface="Courier New"/>
              </a:rPr>
              <a:t>by = c(“reagent_id”, “gene_symbol”)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5" name="CustomShape 60"/>
          <p:cNvSpPr/>
          <p:nvPr/>
        </p:nvSpPr>
        <p:spPr>
          <a:xfrm>
            <a:off x="6395040" y="577980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61"/>
          <p:cNvSpPr/>
          <p:nvPr/>
        </p:nvSpPr>
        <p:spPr>
          <a:xfrm>
            <a:off x="6706080" y="5779800"/>
            <a:ext cx="310680" cy="26928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62"/>
          <p:cNvSpPr/>
          <p:nvPr/>
        </p:nvSpPr>
        <p:spPr>
          <a:xfrm>
            <a:off x="7012440" y="577980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68" name="CustomShape 63"/>
          <p:cNvSpPr/>
          <p:nvPr/>
        </p:nvSpPr>
        <p:spPr>
          <a:xfrm>
            <a:off x="6395040" y="6049440"/>
            <a:ext cx="310680" cy="269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64"/>
          <p:cNvSpPr/>
          <p:nvPr/>
        </p:nvSpPr>
        <p:spPr>
          <a:xfrm>
            <a:off x="6706080" y="6049440"/>
            <a:ext cx="310680" cy="26928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65"/>
          <p:cNvSpPr/>
          <p:nvPr/>
        </p:nvSpPr>
        <p:spPr>
          <a:xfrm>
            <a:off x="7012440" y="604944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71" name="CustomShape 66"/>
          <p:cNvSpPr/>
          <p:nvPr/>
        </p:nvSpPr>
        <p:spPr>
          <a:xfrm>
            <a:off x="6395040" y="6319080"/>
            <a:ext cx="310680" cy="26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67"/>
          <p:cNvSpPr/>
          <p:nvPr/>
        </p:nvSpPr>
        <p:spPr>
          <a:xfrm>
            <a:off x="6706080" y="6319080"/>
            <a:ext cx="310680" cy="26928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68"/>
          <p:cNvSpPr/>
          <p:nvPr/>
        </p:nvSpPr>
        <p:spPr>
          <a:xfrm>
            <a:off x="7012440" y="631908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74" name="CustomShape 69"/>
          <p:cNvSpPr/>
          <p:nvPr/>
        </p:nvSpPr>
        <p:spPr>
          <a:xfrm>
            <a:off x="7323480" y="5783040"/>
            <a:ext cx="310680" cy="269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75" name="CustomShape 70"/>
          <p:cNvSpPr/>
          <p:nvPr/>
        </p:nvSpPr>
        <p:spPr>
          <a:xfrm>
            <a:off x="7323480" y="6055920"/>
            <a:ext cx="310680" cy="269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76" name="CustomShape 71"/>
          <p:cNvSpPr/>
          <p:nvPr/>
        </p:nvSpPr>
        <p:spPr>
          <a:xfrm>
            <a:off x="7323480" y="6321960"/>
            <a:ext cx="310680" cy="269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77" name="CustomShape 72"/>
          <p:cNvSpPr/>
          <p:nvPr/>
        </p:nvSpPr>
        <p:spPr>
          <a:xfrm rot="16200000">
            <a:off x="5842080" y="4941720"/>
            <a:ext cx="1375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reagent_id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8" name="CustomShape 73"/>
          <p:cNvSpPr/>
          <p:nvPr/>
        </p:nvSpPr>
        <p:spPr>
          <a:xfrm rot="16200000">
            <a:off x="6055560" y="4848120"/>
            <a:ext cx="1563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gene_symbol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9" name="CustomShape 74"/>
          <p:cNvSpPr/>
          <p:nvPr/>
        </p:nvSpPr>
        <p:spPr>
          <a:xfrm rot="16200000">
            <a:off x="6692400" y="4848120"/>
            <a:ext cx="1563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elongatedness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80" name="CustomShape 75"/>
          <p:cNvSpPr/>
          <p:nvPr/>
        </p:nvSpPr>
        <p:spPr>
          <a:xfrm rot="16200000">
            <a:off x="6458760" y="4943880"/>
            <a:ext cx="1375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migration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81" name="CustomShape 76"/>
          <p:cNvSpPr/>
          <p:nvPr/>
        </p:nvSpPr>
        <p:spPr>
          <a:xfrm>
            <a:off x="360720" y="3396240"/>
            <a:ext cx="496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df1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82" name="CustomShape 77"/>
          <p:cNvSpPr/>
          <p:nvPr/>
        </p:nvSpPr>
        <p:spPr>
          <a:xfrm>
            <a:off x="8211240" y="3323520"/>
            <a:ext cx="496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df2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1424880" y="2861280"/>
            <a:ext cx="3304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1752120" y="286128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1441080" y="315936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4"/>
          <p:cNvSpPr/>
          <p:nvPr/>
        </p:nvSpPr>
        <p:spPr>
          <a:xfrm>
            <a:off x="1752120" y="3159360"/>
            <a:ext cx="310680" cy="26928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5"/>
          <p:cNvSpPr/>
          <p:nvPr/>
        </p:nvSpPr>
        <p:spPr>
          <a:xfrm>
            <a:off x="2058120" y="315936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88" name="CustomShape 6"/>
          <p:cNvSpPr/>
          <p:nvPr/>
        </p:nvSpPr>
        <p:spPr>
          <a:xfrm>
            <a:off x="1441080" y="3429000"/>
            <a:ext cx="310680" cy="269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7"/>
          <p:cNvSpPr/>
          <p:nvPr/>
        </p:nvSpPr>
        <p:spPr>
          <a:xfrm>
            <a:off x="1752120" y="3429000"/>
            <a:ext cx="310680" cy="26928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8"/>
          <p:cNvSpPr/>
          <p:nvPr/>
        </p:nvSpPr>
        <p:spPr>
          <a:xfrm>
            <a:off x="2058120" y="342900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91" name="CustomShape 9"/>
          <p:cNvSpPr/>
          <p:nvPr/>
        </p:nvSpPr>
        <p:spPr>
          <a:xfrm>
            <a:off x="1441080" y="3698640"/>
            <a:ext cx="310680" cy="26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10"/>
          <p:cNvSpPr/>
          <p:nvPr/>
        </p:nvSpPr>
        <p:spPr>
          <a:xfrm>
            <a:off x="1752120" y="3698640"/>
            <a:ext cx="310680" cy="26928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11"/>
          <p:cNvSpPr/>
          <p:nvPr/>
        </p:nvSpPr>
        <p:spPr>
          <a:xfrm>
            <a:off x="2058120" y="369864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94" name="CustomShape 12"/>
          <p:cNvSpPr/>
          <p:nvPr/>
        </p:nvSpPr>
        <p:spPr>
          <a:xfrm>
            <a:off x="1097640" y="312192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295" name="CustomShape 13"/>
          <p:cNvSpPr/>
          <p:nvPr/>
        </p:nvSpPr>
        <p:spPr>
          <a:xfrm>
            <a:off x="1097640" y="339624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296" name="CustomShape 14"/>
          <p:cNvSpPr/>
          <p:nvPr/>
        </p:nvSpPr>
        <p:spPr>
          <a:xfrm>
            <a:off x="1097640" y="367056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297" name="CustomShape 15"/>
          <p:cNvSpPr/>
          <p:nvPr/>
        </p:nvSpPr>
        <p:spPr>
          <a:xfrm>
            <a:off x="2058120" y="286128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298" name="CustomShape 16"/>
          <p:cNvSpPr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Merging data.frames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99" name="CustomShape 17"/>
          <p:cNvSpPr/>
          <p:nvPr/>
        </p:nvSpPr>
        <p:spPr>
          <a:xfrm rot="16200000">
            <a:off x="909000" y="2023560"/>
            <a:ext cx="1375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reagent_id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00" name="CustomShape 18"/>
          <p:cNvSpPr/>
          <p:nvPr/>
        </p:nvSpPr>
        <p:spPr>
          <a:xfrm rot="16200000">
            <a:off x="1122840" y="1929960"/>
            <a:ext cx="1563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gene_symbol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01" name="CustomShape 19"/>
          <p:cNvSpPr/>
          <p:nvPr/>
        </p:nvSpPr>
        <p:spPr>
          <a:xfrm rot="16200000">
            <a:off x="1515240" y="2023560"/>
            <a:ext cx="1375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migration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02" name="CustomShape 20"/>
          <p:cNvSpPr/>
          <p:nvPr/>
        </p:nvSpPr>
        <p:spPr>
          <a:xfrm>
            <a:off x="6963840" y="2861280"/>
            <a:ext cx="3304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03" name="CustomShape 21"/>
          <p:cNvSpPr/>
          <p:nvPr/>
        </p:nvSpPr>
        <p:spPr>
          <a:xfrm>
            <a:off x="7291080" y="286128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04" name="CustomShape 22"/>
          <p:cNvSpPr/>
          <p:nvPr/>
        </p:nvSpPr>
        <p:spPr>
          <a:xfrm>
            <a:off x="6980040" y="3159360"/>
            <a:ext cx="310680" cy="26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23"/>
          <p:cNvSpPr/>
          <p:nvPr/>
        </p:nvSpPr>
        <p:spPr>
          <a:xfrm>
            <a:off x="7291080" y="3159360"/>
            <a:ext cx="310680" cy="26928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24"/>
          <p:cNvSpPr/>
          <p:nvPr/>
        </p:nvSpPr>
        <p:spPr>
          <a:xfrm>
            <a:off x="7597440" y="3159360"/>
            <a:ext cx="310680" cy="269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07" name="CustomShape 25"/>
          <p:cNvSpPr/>
          <p:nvPr/>
        </p:nvSpPr>
        <p:spPr>
          <a:xfrm>
            <a:off x="6980040" y="3432240"/>
            <a:ext cx="310680" cy="269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26"/>
          <p:cNvSpPr/>
          <p:nvPr/>
        </p:nvSpPr>
        <p:spPr>
          <a:xfrm>
            <a:off x="7291080" y="3432240"/>
            <a:ext cx="310680" cy="26928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27"/>
          <p:cNvSpPr/>
          <p:nvPr/>
        </p:nvSpPr>
        <p:spPr>
          <a:xfrm>
            <a:off x="7597440" y="3432240"/>
            <a:ext cx="310680" cy="269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10" name="CustomShape 28"/>
          <p:cNvSpPr/>
          <p:nvPr/>
        </p:nvSpPr>
        <p:spPr>
          <a:xfrm>
            <a:off x="6636600" y="312192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11" name="CustomShape 29"/>
          <p:cNvSpPr/>
          <p:nvPr/>
        </p:nvSpPr>
        <p:spPr>
          <a:xfrm>
            <a:off x="6636600" y="339624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12" name="CustomShape 30"/>
          <p:cNvSpPr/>
          <p:nvPr/>
        </p:nvSpPr>
        <p:spPr>
          <a:xfrm>
            <a:off x="7597440" y="286128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13" name="CustomShape 31"/>
          <p:cNvSpPr/>
          <p:nvPr/>
        </p:nvSpPr>
        <p:spPr>
          <a:xfrm rot="16200000">
            <a:off x="6448320" y="2023560"/>
            <a:ext cx="1375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reagent_id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14" name="CustomShape 32"/>
          <p:cNvSpPr/>
          <p:nvPr/>
        </p:nvSpPr>
        <p:spPr>
          <a:xfrm rot="16200000">
            <a:off x="6661800" y="1929960"/>
            <a:ext cx="1563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gene_symbol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15" name="CustomShape 33"/>
          <p:cNvSpPr/>
          <p:nvPr/>
        </p:nvSpPr>
        <p:spPr>
          <a:xfrm rot="16200000">
            <a:off x="6960960" y="1929960"/>
            <a:ext cx="1563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elongatedness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16" name="CustomShape 34"/>
          <p:cNvSpPr/>
          <p:nvPr/>
        </p:nvSpPr>
        <p:spPr>
          <a:xfrm>
            <a:off x="2954520" y="289908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35"/>
          <p:cNvSpPr/>
          <p:nvPr/>
        </p:nvSpPr>
        <p:spPr>
          <a:xfrm>
            <a:off x="3265560" y="2899080"/>
            <a:ext cx="310680" cy="26928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36"/>
          <p:cNvSpPr/>
          <p:nvPr/>
        </p:nvSpPr>
        <p:spPr>
          <a:xfrm>
            <a:off x="3571920" y="289908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19" name="CustomShape 37"/>
          <p:cNvSpPr/>
          <p:nvPr/>
        </p:nvSpPr>
        <p:spPr>
          <a:xfrm>
            <a:off x="5456160" y="3968280"/>
            <a:ext cx="310680" cy="269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38"/>
          <p:cNvSpPr/>
          <p:nvPr/>
        </p:nvSpPr>
        <p:spPr>
          <a:xfrm>
            <a:off x="5767200" y="3968280"/>
            <a:ext cx="310680" cy="26928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39"/>
          <p:cNvSpPr/>
          <p:nvPr/>
        </p:nvSpPr>
        <p:spPr>
          <a:xfrm>
            <a:off x="6073560" y="3968280"/>
            <a:ext cx="310680" cy="269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22" name="CustomShape 40"/>
          <p:cNvSpPr/>
          <p:nvPr/>
        </p:nvSpPr>
        <p:spPr>
          <a:xfrm>
            <a:off x="5447520" y="2899080"/>
            <a:ext cx="310680" cy="26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41"/>
          <p:cNvSpPr/>
          <p:nvPr/>
        </p:nvSpPr>
        <p:spPr>
          <a:xfrm>
            <a:off x="5758560" y="2899080"/>
            <a:ext cx="310680" cy="26928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42"/>
          <p:cNvSpPr/>
          <p:nvPr/>
        </p:nvSpPr>
        <p:spPr>
          <a:xfrm>
            <a:off x="6064560" y="2899080"/>
            <a:ext cx="310680" cy="269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25" name="CustomShape 43"/>
          <p:cNvSpPr/>
          <p:nvPr/>
        </p:nvSpPr>
        <p:spPr>
          <a:xfrm>
            <a:off x="2952360" y="3423240"/>
            <a:ext cx="310680" cy="269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44"/>
          <p:cNvSpPr/>
          <p:nvPr/>
        </p:nvSpPr>
        <p:spPr>
          <a:xfrm>
            <a:off x="3263400" y="3423240"/>
            <a:ext cx="310680" cy="26928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45"/>
          <p:cNvSpPr/>
          <p:nvPr/>
        </p:nvSpPr>
        <p:spPr>
          <a:xfrm>
            <a:off x="3569400" y="342324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28" name="CustomShape 46"/>
          <p:cNvSpPr/>
          <p:nvPr/>
        </p:nvSpPr>
        <p:spPr>
          <a:xfrm>
            <a:off x="2947320" y="3972240"/>
            <a:ext cx="310680" cy="26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47"/>
          <p:cNvSpPr/>
          <p:nvPr/>
        </p:nvSpPr>
        <p:spPr>
          <a:xfrm>
            <a:off x="3258360" y="3972240"/>
            <a:ext cx="310680" cy="26928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48"/>
          <p:cNvSpPr/>
          <p:nvPr/>
        </p:nvSpPr>
        <p:spPr>
          <a:xfrm>
            <a:off x="3564720" y="397224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31" name="CustomShape 49"/>
          <p:cNvSpPr/>
          <p:nvPr/>
        </p:nvSpPr>
        <p:spPr>
          <a:xfrm flipV="1">
            <a:off x="3989880" y="3031920"/>
            <a:ext cx="1294920" cy="106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32" name="CustomShape 50"/>
          <p:cNvSpPr/>
          <p:nvPr/>
        </p:nvSpPr>
        <p:spPr>
          <a:xfrm>
            <a:off x="3993120" y="3558240"/>
            <a:ext cx="1291680" cy="54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33" name="CustomShape 51"/>
          <p:cNvSpPr/>
          <p:nvPr/>
        </p:nvSpPr>
        <p:spPr>
          <a:xfrm>
            <a:off x="763560" y="5374440"/>
            <a:ext cx="47059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merge(df1, df2, </a:t>
            </a:r>
            <a:r>
              <a:rPr b="0" lang="en-GB" sz="1800" spc="-1" strike="noStrike">
                <a:solidFill>
                  <a:srgbClr val="e46c0a"/>
                </a:solidFill>
                <a:latin typeface="Courier New"/>
              </a:rPr>
              <a:t>by = c(“reagent_id”, “gene_symbol”), all = FALSE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# default settings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4" name="CustomShape 52"/>
          <p:cNvSpPr/>
          <p:nvPr/>
        </p:nvSpPr>
        <p:spPr>
          <a:xfrm>
            <a:off x="6395040" y="6049440"/>
            <a:ext cx="310680" cy="269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53"/>
          <p:cNvSpPr/>
          <p:nvPr/>
        </p:nvSpPr>
        <p:spPr>
          <a:xfrm>
            <a:off x="6706080" y="6049440"/>
            <a:ext cx="310680" cy="26928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54"/>
          <p:cNvSpPr/>
          <p:nvPr/>
        </p:nvSpPr>
        <p:spPr>
          <a:xfrm>
            <a:off x="7012440" y="604944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37" name="CustomShape 55"/>
          <p:cNvSpPr/>
          <p:nvPr/>
        </p:nvSpPr>
        <p:spPr>
          <a:xfrm>
            <a:off x="6395040" y="6319080"/>
            <a:ext cx="310680" cy="26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56"/>
          <p:cNvSpPr/>
          <p:nvPr/>
        </p:nvSpPr>
        <p:spPr>
          <a:xfrm>
            <a:off x="6706080" y="6319080"/>
            <a:ext cx="310680" cy="26928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57"/>
          <p:cNvSpPr/>
          <p:nvPr/>
        </p:nvSpPr>
        <p:spPr>
          <a:xfrm>
            <a:off x="7012440" y="631908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40" name="CustomShape 58"/>
          <p:cNvSpPr/>
          <p:nvPr/>
        </p:nvSpPr>
        <p:spPr>
          <a:xfrm>
            <a:off x="7323480" y="6055920"/>
            <a:ext cx="310680" cy="269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41" name="CustomShape 59"/>
          <p:cNvSpPr/>
          <p:nvPr/>
        </p:nvSpPr>
        <p:spPr>
          <a:xfrm>
            <a:off x="7323480" y="6321960"/>
            <a:ext cx="310680" cy="269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42" name="CustomShape 60"/>
          <p:cNvSpPr/>
          <p:nvPr/>
        </p:nvSpPr>
        <p:spPr>
          <a:xfrm rot="16200000">
            <a:off x="5842080" y="4941720"/>
            <a:ext cx="1375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reagent_id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3" name="CustomShape 61"/>
          <p:cNvSpPr/>
          <p:nvPr/>
        </p:nvSpPr>
        <p:spPr>
          <a:xfrm rot="16200000">
            <a:off x="6055560" y="4848120"/>
            <a:ext cx="1563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gene_symbol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4" name="CustomShape 62"/>
          <p:cNvSpPr/>
          <p:nvPr/>
        </p:nvSpPr>
        <p:spPr>
          <a:xfrm rot="16200000">
            <a:off x="6692400" y="4848120"/>
            <a:ext cx="1563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elongatedness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5" name="CustomShape 63"/>
          <p:cNvSpPr/>
          <p:nvPr/>
        </p:nvSpPr>
        <p:spPr>
          <a:xfrm rot="16200000">
            <a:off x="6458760" y="4943880"/>
            <a:ext cx="1375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migration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6" name="CustomShape 64"/>
          <p:cNvSpPr/>
          <p:nvPr/>
        </p:nvSpPr>
        <p:spPr>
          <a:xfrm>
            <a:off x="360720" y="3396240"/>
            <a:ext cx="496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df1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7" name="CustomShape 65"/>
          <p:cNvSpPr/>
          <p:nvPr/>
        </p:nvSpPr>
        <p:spPr>
          <a:xfrm>
            <a:off x="8211240" y="3323520"/>
            <a:ext cx="496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df2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1424880" y="2861280"/>
            <a:ext cx="3304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1752120" y="286128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1441080" y="315936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4"/>
          <p:cNvSpPr/>
          <p:nvPr/>
        </p:nvSpPr>
        <p:spPr>
          <a:xfrm>
            <a:off x="1752120" y="3159360"/>
            <a:ext cx="310680" cy="26928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5"/>
          <p:cNvSpPr/>
          <p:nvPr/>
        </p:nvSpPr>
        <p:spPr>
          <a:xfrm>
            <a:off x="2058120" y="315936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3" name="CustomShape 6"/>
          <p:cNvSpPr/>
          <p:nvPr/>
        </p:nvSpPr>
        <p:spPr>
          <a:xfrm>
            <a:off x="1441080" y="3429000"/>
            <a:ext cx="310680" cy="269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7"/>
          <p:cNvSpPr/>
          <p:nvPr/>
        </p:nvSpPr>
        <p:spPr>
          <a:xfrm>
            <a:off x="1752120" y="3429000"/>
            <a:ext cx="310680" cy="26928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8"/>
          <p:cNvSpPr/>
          <p:nvPr/>
        </p:nvSpPr>
        <p:spPr>
          <a:xfrm>
            <a:off x="2058120" y="342900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6" name="CustomShape 9"/>
          <p:cNvSpPr/>
          <p:nvPr/>
        </p:nvSpPr>
        <p:spPr>
          <a:xfrm>
            <a:off x="1441080" y="3698640"/>
            <a:ext cx="310680" cy="26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10"/>
          <p:cNvSpPr/>
          <p:nvPr/>
        </p:nvSpPr>
        <p:spPr>
          <a:xfrm>
            <a:off x="1752120" y="3698640"/>
            <a:ext cx="310680" cy="26928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1"/>
          <p:cNvSpPr/>
          <p:nvPr/>
        </p:nvSpPr>
        <p:spPr>
          <a:xfrm>
            <a:off x="2058120" y="369864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9" name="CustomShape 12"/>
          <p:cNvSpPr/>
          <p:nvPr/>
        </p:nvSpPr>
        <p:spPr>
          <a:xfrm>
            <a:off x="1097640" y="312192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60" name="CustomShape 13"/>
          <p:cNvSpPr/>
          <p:nvPr/>
        </p:nvSpPr>
        <p:spPr>
          <a:xfrm>
            <a:off x="1097640" y="339624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61" name="CustomShape 14"/>
          <p:cNvSpPr/>
          <p:nvPr/>
        </p:nvSpPr>
        <p:spPr>
          <a:xfrm>
            <a:off x="1097640" y="367056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62" name="CustomShape 15"/>
          <p:cNvSpPr/>
          <p:nvPr/>
        </p:nvSpPr>
        <p:spPr>
          <a:xfrm>
            <a:off x="2058120" y="286128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63" name="CustomShape 16"/>
          <p:cNvSpPr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Merging data.frames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64" name="CustomShape 17"/>
          <p:cNvSpPr/>
          <p:nvPr/>
        </p:nvSpPr>
        <p:spPr>
          <a:xfrm rot="16200000">
            <a:off x="909000" y="2023560"/>
            <a:ext cx="1375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reagent_id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5" name="CustomShape 18"/>
          <p:cNvSpPr/>
          <p:nvPr/>
        </p:nvSpPr>
        <p:spPr>
          <a:xfrm rot="16200000">
            <a:off x="1122840" y="1929960"/>
            <a:ext cx="1563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gene_symbol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6" name="CustomShape 19"/>
          <p:cNvSpPr/>
          <p:nvPr/>
        </p:nvSpPr>
        <p:spPr>
          <a:xfrm rot="16200000">
            <a:off x="1515240" y="2023560"/>
            <a:ext cx="1375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migration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7" name="CustomShape 20"/>
          <p:cNvSpPr/>
          <p:nvPr/>
        </p:nvSpPr>
        <p:spPr>
          <a:xfrm>
            <a:off x="6963840" y="2861280"/>
            <a:ext cx="3304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68" name="CustomShape 21"/>
          <p:cNvSpPr/>
          <p:nvPr/>
        </p:nvSpPr>
        <p:spPr>
          <a:xfrm>
            <a:off x="7291080" y="286128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69" name="CustomShape 22"/>
          <p:cNvSpPr/>
          <p:nvPr/>
        </p:nvSpPr>
        <p:spPr>
          <a:xfrm>
            <a:off x="6980040" y="3159360"/>
            <a:ext cx="310680" cy="26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23"/>
          <p:cNvSpPr/>
          <p:nvPr/>
        </p:nvSpPr>
        <p:spPr>
          <a:xfrm>
            <a:off x="7291080" y="3159360"/>
            <a:ext cx="310680" cy="26928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24"/>
          <p:cNvSpPr/>
          <p:nvPr/>
        </p:nvSpPr>
        <p:spPr>
          <a:xfrm>
            <a:off x="7597440" y="3159360"/>
            <a:ext cx="310680" cy="269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2" name="CustomShape 25"/>
          <p:cNvSpPr/>
          <p:nvPr/>
        </p:nvSpPr>
        <p:spPr>
          <a:xfrm>
            <a:off x="6980040" y="3432240"/>
            <a:ext cx="310680" cy="269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26"/>
          <p:cNvSpPr/>
          <p:nvPr/>
        </p:nvSpPr>
        <p:spPr>
          <a:xfrm>
            <a:off x="7291080" y="3432240"/>
            <a:ext cx="310680" cy="26928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27"/>
          <p:cNvSpPr/>
          <p:nvPr/>
        </p:nvSpPr>
        <p:spPr>
          <a:xfrm>
            <a:off x="7597440" y="3432240"/>
            <a:ext cx="310680" cy="269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5" name="CustomShape 28"/>
          <p:cNvSpPr/>
          <p:nvPr/>
        </p:nvSpPr>
        <p:spPr>
          <a:xfrm>
            <a:off x="6636600" y="312192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76" name="CustomShape 29"/>
          <p:cNvSpPr/>
          <p:nvPr/>
        </p:nvSpPr>
        <p:spPr>
          <a:xfrm>
            <a:off x="6636600" y="339624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77" name="CustomShape 30"/>
          <p:cNvSpPr/>
          <p:nvPr/>
        </p:nvSpPr>
        <p:spPr>
          <a:xfrm>
            <a:off x="7597440" y="2861280"/>
            <a:ext cx="31068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4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GB" sz="1640" spc="-1" strike="noStrike">
              <a:latin typeface="Arial"/>
            </a:endParaRPr>
          </a:p>
        </p:txBody>
      </p:sp>
      <p:sp>
        <p:nvSpPr>
          <p:cNvPr id="378" name="CustomShape 31"/>
          <p:cNvSpPr/>
          <p:nvPr/>
        </p:nvSpPr>
        <p:spPr>
          <a:xfrm rot="16200000">
            <a:off x="6448320" y="2023560"/>
            <a:ext cx="1375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reagent_id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79" name="CustomShape 32"/>
          <p:cNvSpPr/>
          <p:nvPr/>
        </p:nvSpPr>
        <p:spPr>
          <a:xfrm rot="16200000">
            <a:off x="6661800" y="1929960"/>
            <a:ext cx="1563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gene_symbol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80" name="CustomShape 33"/>
          <p:cNvSpPr/>
          <p:nvPr/>
        </p:nvSpPr>
        <p:spPr>
          <a:xfrm rot="16200000">
            <a:off x="6960960" y="1929960"/>
            <a:ext cx="1563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elongatedness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81" name="CustomShape 34"/>
          <p:cNvSpPr/>
          <p:nvPr/>
        </p:nvSpPr>
        <p:spPr>
          <a:xfrm>
            <a:off x="2954520" y="289908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35"/>
          <p:cNvSpPr/>
          <p:nvPr/>
        </p:nvSpPr>
        <p:spPr>
          <a:xfrm>
            <a:off x="3265560" y="2899080"/>
            <a:ext cx="310680" cy="26928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36"/>
          <p:cNvSpPr/>
          <p:nvPr/>
        </p:nvSpPr>
        <p:spPr>
          <a:xfrm>
            <a:off x="3571920" y="289908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84" name="CustomShape 37"/>
          <p:cNvSpPr/>
          <p:nvPr/>
        </p:nvSpPr>
        <p:spPr>
          <a:xfrm>
            <a:off x="5456160" y="3968280"/>
            <a:ext cx="310680" cy="269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38"/>
          <p:cNvSpPr/>
          <p:nvPr/>
        </p:nvSpPr>
        <p:spPr>
          <a:xfrm>
            <a:off x="5767200" y="3968280"/>
            <a:ext cx="310680" cy="26928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39"/>
          <p:cNvSpPr/>
          <p:nvPr/>
        </p:nvSpPr>
        <p:spPr>
          <a:xfrm>
            <a:off x="6073560" y="3968280"/>
            <a:ext cx="310680" cy="269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87" name="CustomShape 40"/>
          <p:cNvSpPr/>
          <p:nvPr/>
        </p:nvSpPr>
        <p:spPr>
          <a:xfrm>
            <a:off x="5447520" y="2899080"/>
            <a:ext cx="310680" cy="26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41"/>
          <p:cNvSpPr/>
          <p:nvPr/>
        </p:nvSpPr>
        <p:spPr>
          <a:xfrm>
            <a:off x="5758560" y="2899080"/>
            <a:ext cx="310680" cy="26928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CustomShape 42"/>
          <p:cNvSpPr/>
          <p:nvPr/>
        </p:nvSpPr>
        <p:spPr>
          <a:xfrm>
            <a:off x="6064560" y="2899080"/>
            <a:ext cx="310680" cy="269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0" name="CustomShape 43"/>
          <p:cNvSpPr/>
          <p:nvPr/>
        </p:nvSpPr>
        <p:spPr>
          <a:xfrm>
            <a:off x="2952360" y="3423240"/>
            <a:ext cx="310680" cy="269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44"/>
          <p:cNvSpPr/>
          <p:nvPr/>
        </p:nvSpPr>
        <p:spPr>
          <a:xfrm>
            <a:off x="3263400" y="3423240"/>
            <a:ext cx="310680" cy="26928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CustomShape 45"/>
          <p:cNvSpPr/>
          <p:nvPr/>
        </p:nvSpPr>
        <p:spPr>
          <a:xfrm>
            <a:off x="3569400" y="342324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3" name="CustomShape 46"/>
          <p:cNvSpPr/>
          <p:nvPr/>
        </p:nvSpPr>
        <p:spPr>
          <a:xfrm>
            <a:off x="2947320" y="3972240"/>
            <a:ext cx="310680" cy="26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47"/>
          <p:cNvSpPr/>
          <p:nvPr/>
        </p:nvSpPr>
        <p:spPr>
          <a:xfrm>
            <a:off x="3258360" y="3972240"/>
            <a:ext cx="310680" cy="26928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CustomShape 48"/>
          <p:cNvSpPr/>
          <p:nvPr/>
        </p:nvSpPr>
        <p:spPr>
          <a:xfrm>
            <a:off x="3564720" y="397224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6" name="CustomShape 49"/>
          <p:cNvSpPr/>
          <p:nvPr/>
        </p:nvSpPr>
        <p:spPr>
          <a:xfrm flipV="1">
            <a:off x="3989880" y="3031920"/>
            <a:ext cx="1294920" cy="106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97" name="CustomShape 50"/>
          <p:cNvSpPr/>
          <p:nvPr/>
        </p:nvSpPr>
        <p:spPr>
          <a:xfrm>
            <a:off x="3993120" y="3558240"/>
            <a:ext cx="1291680" cy="54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98" name="CustomShape 51"/>
          <p:cNvSpPr/>
          <p:nvPr/>
        </p:nvSpPr>
        <p:spPr>
          <a:xfrm>
            <a:off x="763560" y="5374440"/>
            <a:ext cx="47059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merge(df1, df2, </a:t>
            </a:r>
            <a:r>
              <a:rPr b="0" lang="en-GB" sz="1800" spc="-1" strike="noStrike">
                <a:solidFill>
                  <a:srgbClr val="e46c0a"/>
                </a:solidFill>
                <a:latin typeface="Courier New"/>
              </a:rPr>
              <a:t>by = c(“reagent_id”, “gene_symbol”), </a:t>
            </a:r>
            <a:r>
              <a:rPr b="0" lang="en-GB" sz="1800" spc="-1" strike="noStrike">
                <a:solidFill>
                  <a:srgbClr val="e46c0a"/>
                </a:solidFill>
                <a:highlight>
                  <a:srgbClr val="00ff00"/>
                </a:highlight>
                <a:latin typeface="Courier New"/>
              </a:rPr>
              <a:t>all = TRUE</a:t>
            </a:r>
            <a:r>
              <a:rPr b="0" lang="en-GB" sz="1800" spc="-1" strike="noStrike">
                <a:solidFill>
                  <a:srgbClr val="000000"/>
                </a:solidFill>
                <a:highlight>
                  <a:srgbClr val="00ff00"/>
                </a:highlight>
                <a:latin typeface="Courier New"/>
              </a:rPr>
              <a:t>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99" name="CustomShape 52"/>
          <p:cNvSpPr/>
          <p:nvPr/>
        </p:nvSpPr>
        <p:spPr>
          <a:xfrm>
            <a:off x="6395040" y="6049440"/>
            <a:ext cx="310680" cy="269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53"/>
          <p:cNvSpPr/>
          <p:nvPr/>
        </p:nvSpPr>
        <p:spPr>
          <a:xfrm>
            <a:off x="6706080" y="6049440"/>
            <a:ext cx="310680" cy="26928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54"/>
          <p:cNvSpPr/>
          <p:nvPr/>
        </p:nvSpPr>
        <p:spPr>
          <a:xfrm>
            <a:off x="7012440" y="604944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2" name="CustomShape 55"/>
          <p:cNvSpPr/>
          <p:nvPr/>
        </p:nvSpPr>
        <p:spPr>
          <a:xfrm>
            <a:off x="6395040" y="6319080"/>
            <a:ext cx="310680" cy="26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56"/>
          <p:cNvSpPr/>
          <p:nvPr/>
        </p:nvSpPr>
        <p:spPr>
          <a:xfrm>
            <a:off x="6706080" y="6319080"/>
            <a:ext cx="310680" cy="26928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57"/>
          <p:cNvSpPr/>
          <p:nvPr/>
        </p:nvSpPr>
        <p:spPr>
          <a:xfrm>
            <a:off x="7012440" y="631908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5" name="CustomShape 58"/>
          <p:cNvSpPr/>
          <p:nvPr/>
        </p:nvSpPr>
        <p:spPr>
          <a:xfrm>
            <a:off x="7323480" y="6055920"/>
            <a:ext cx="310680" cy="269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6" name="CustomShape 59"/>
          <p:cNvSpPr/>
          <p:nvPr/>
        </p:nvSpPr>
        <p:spPr>
          <a:xfrm>
            <a:off x="7323480" y="6321960"/>
            <a:ext cx="310680" cy="269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7" name="CustomShape 60"/>
          <p:cNvSpPr/>
          <p:nvPr/>
        </p:nvSpPr>
        <p:spPr>
          <a:xfrm rot="16200000">
            <a:off x="5842080" y="4941720"/>
            <a:ext cx="1375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reagent_id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08" name="CustomShape 61"/>
          <p:cNvSpPr/>
          <p:nvPr/>
        </p:nvSpPr>
        <p:spPr>
          <a:xfrm rot="16200000">
            <a:off x="6055560" y="4848120"/>
            <a:ext cx="1563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gene_symbol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09" name="CustomShape 62"/>
          <p:cNvSpPr/>
          <p:nvPr/>
        </p:nvSpPr>
        <p:spPr>
          <a:xfrm rot="16200000">
            <a:off x="6692400" y="4848120"/>
            <a:ext cx="1563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elongatedness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10" name="CustomShape 63"/>
          <p:cNvSpPr/>
          <p:nvPr/>
        </p:nvSpPr>
        <p:spPr>
          <a:xfrm rot="16200000">
            <a:off x="6458760" y="4943880"/>
            <a:ext cx="1375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migration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11" name="CustomShape 64"/>
          <p:cNvSpPr/>
          <p:nvPr/>
        </p:nvSpPr>
        <p:spPr>
          <a:xfrm>
            <a:off x="360720" y="3396240"/>
            <a:ext cx="496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df1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12" name="CustomShape 65"/>
          <p:cNvSpPr/>
          <p:nvPr/>
        </p:nvSpPr>
        <p:spPr>
          <a:xfrm>
            <a:off x="8211240" y="3323520"/>
            <a:ext cx="496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df2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13" name="CustomShape 66"/>
          <p:cNvSpPr/>
          <p:nvPr/>
        </p:nvSpPr>
        <p:spPr>
          <a:xfrm>
            <a:off x="6389640" y="576828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CustomShape 67"/>
          <p:cNvSpPr/>
          <p:nvPr/>
        </p:nvSpPr>
        <p:spPr>
          <a:xfrm>
            <a:off x="6700680" y="5768280"/>
            <a:ext cx="310680" cy="26928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68"/>
          <p:cNvSpPr/>
          <p:nvPr/>
        </p:nvSpPr>
        <p:spPr>
          <a:xfrm>
            <a:off x="7006680" y="5768280"/>
            <a:ext cx="310680" cy="26928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6" name="CustomShape 69"/>
          <p:cNvSpPr/>
          <p:nvPr/>
        </p:nvSpPr>
        <p:spPr>
          <a:xfrm>
            <a:off x="7329240" y="5768280"/>
            <a:ext cx="310680" cy="269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7" name="CustomShape 70"/>
          <p:cNvSpPr/>
          <p:nvPr/>
        </p:nvSpPr>
        <p:spPr>
          <a:xfrm>
            <a:off x="7255800" y="5721480"/>
            <a:ext cx="496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NA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5" dur="indefinite" restart="never" nodeType="tmRoot">
          <p:childTnLst>
            <p:seq>
              <p:cTn id="156" dur="indefinite" nodeType="mainSeq">
                <p:childTnLst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Filtering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9" name="TextShape 2"/>
          <p:cNvSpPr txBox="1"/>
          <p:nvPr/>
        </p:nvSpPr>
        <p:spPr>
          <a:xfrm>
            <a:off x="457200" y="2034720"/>
            <a:ext cx="8228520" cy="510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343080" indent="-34272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Keep/remove data that satisfies one or more conditions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algn="l" pos="0"/>
              </a:tabLst>
            </a:pP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algn="l" pos="0"/>
              </a:tabLst>
            </a:pP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763560" y="2690280"/>
            <a:ext cx="47059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&gt; my_vec = c(1, 2, 3, 4, 5, 6)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&gt; my_vec &lt; 4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70c0"/>
                </a:solidFill>
                <a:latin typeface="Courier New"/>
              </a:rPr>
              <a:t>TRUE TRUE TRUE FALSE FALSE FALSE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&gt; my_vec[my_vec &lt; 4]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70c0"/>
                </a:solidFill>
                <a:latin typeface="Courier New"/>
              </a:rPr>
              <a:t>1 2 3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21" name="CustomShape 4"/>
          <p:cNvSpPr/>
          <p:nvPr/>
        </p:nvSpPr>
        <p:spPr>
          <a:xfrm>
            <a:off x="457200" y="4313520"/>
            <a:ext cx="8228520" cy="107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For more than one condition, we need to use logical operators</a:t>
            </a:r>
            <a:endParaRPr b="0" lang="en-GB" sz="218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</a:rPr>
              <a:t>&amp; (AND)</a:t>
            </a:r>
            <a:endParaRPr b="0" lang="en-GB" sz="1779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779" spc="-1" strike="noStrike">
                <a:solidFill>
                  <a:srgbClr val="000000"/>
                </a:solidFill>
                <a:latin typeface="Calibri"/>
              </a:rPr>
              <a:t>| (OR)</a:t>
            </a:r>
            <a:endParaRPr b="0" lang="en-GB" sz="1779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algn="l" pos="0"/>
              </a:tabLst>
            </a:pPr>
            <a:endParaRPr b="0" lang="en-GB" sz="1779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algn="l" pos="0"/>
              </a:tabLst>
            </a:pPr>
            <a:endParaRPr b="0" lang="en-GB" sz="1779" spc="-1" strike="noStrike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algn="l" pos="0"/>
              </a:tabLst>
            </a:pPr>
            <a:endParaRPr b="0" lang="en-GB" sz="1779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3" name="TextShape 2"/>
          <p:cNvSpPr txBox="1"/>
          <p:nvPr/>
        </p:nvSpPr>
        <p:spPr>
          <a:xfrm>
            <a:off x="457200" y="2034720"/>
            <a:ext cx="8228520" cy="176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TRUE &amp; TRUE     # evaluates to TRUE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TRUE &amp; FALSE    # evaluates to FALSE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FALSE &amp; FALSE   # evaluates to FALSE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TRUE | FALSE     # evaluates to TRUE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algn="l" pos="0"/>
              </a:tabLst>
            </a:pP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algn="l" pos="0"/>
              </a:tabLst>
            </a:pP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702720" y="3917160"/>
            <a:ext cx="68180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&gt; my_vec = c(1, 2, 3, 4, 5, 6)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&gt; my_vec &lt; 4 &amp; my_vec &gt; 2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70c0"/>
                </a:solidFill>
                <a:latin typeface="Courier New"/>
              </a:rPr>
              <a:t>FALSE FALSE TRUE FALSE FALSE FALSE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&gt; my_vec[my_vec &lt; 4 &amp; my_vec &gt; 2]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70c0"/>
                </a:solidFill>
                <a:latin typeface="Courier New"/>
              </a:rPr>
              <a:t>3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-GB" sz="4400" spc="-1" strike="noStrike">
                <a:solidFill>
                  <a:srgbClr val="000000"/>
                </a:solidFill>
                <a:latin typeface="Calibri"/>
              </a:rPr>
              <a:t>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6" name="TextShape 2"/>
          <p:cNvSpPr txBox="1"/>
          <p:nvPr/>
        </p:nvSpPr>
        <p:spPr>
          <a:xfrm>
            <a:off x="457200" y="2034720"/>
            <a:ext cx="8228520" cy="383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343080" indent="-34272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Look at the data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</a:rPr>
              <a:t>head(), tail(), class(), str(), View()</a:t>
            </a:r>
            <a:endParaRPr b="0" lang="en-US" sz="2029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Are the data types correct? If not, convert to appropriate type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</a:rPr>
              <a:t>as.numeric(), as.character(), as.logical()</a:t>
            </a:r>
            <a:endParaRPr b="0" lang="en-US" sz="2029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Is there any missing data? NA or NaN are missing data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ourier New"/>
              </a:rPr>
              <a:t>na.omit(), complete.cases()</a:t>
            </a:r>
            <a:endParaRPr b="0" lang="en-US" sz="2029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Is there unnecessary data? Rows or columns you don’t need?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alibri"/>
              </a:rPr>
              <a:t>Subset the data</a:t>
            </a:r>
            <a:endParaRPr b="0" lang="en-US" sz="2029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29" spc="-1" strike="noStrike">
                <a:solidFill>
                  <a:srgbClr val="000000"/>
                </a:solidFill>
                <a:latin typeface="Calibri"/>
              </a:rPr>
              <a:t>Filter the data</a:t>
            </a:r>
            <a:endParaRPr b="0" lang="en-US" sz="2029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180" spc="-1" strike="noStrike">
                <a:solidFill>
                  <a:srgbClr val="000000"/>
                </a:solidFill>
                <a:latin typeface="Calibri"/>
              </a:rPr>
              <a:t>Visualise the data with graphs</a:t>
            </a: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algn="l" pos="0"/>
              </a:tabLst>
            </a:pPr>
            <a:endParaRPr b="0" lang="en-US" sz="218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  <Words>2283</Words>
  <Paragraphs>359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2021-01-19T14:20:30Z</dcterms:created>
  <dc:creator>Srinivasa Rao Rao</dc:creator>
  <dc:description/>
  <dc:language>en-GB</dc:language>
  <cp:lastModifiedBy/>
  <dcterms:modified xsi:type="dcterms:W3CDTF">2022-02-16T10:56:26Z</dcterms:modified>
  <cp:revision>18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31</vt:i4>
  </property>
</Properties>
</file>