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F0D371-92CD-48B3-A7DA-0F1E1B6C60D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6F9146-01CD-46CC-8829-69C98F0BDE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4C4BBED-A6F7-4AEF-B049-76D5EA9BC20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C5AE3A-29A1-445E-A971-79EE98FF58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data-to-viz.com/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gplot2.tidyverse.org/" TargetMode="External"/><Relationship Id="rId2" Type="http://schemas.openxmlformats.org/officeDocument/2006/relationships/hyperlink" Target="https://link.springer.com/book/10.1007/0-387-28695-0" TargetMode="Externa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exts.ggplot2.tidyverse.org/gallery/" TargetMode="External"/><Relationship Id="rId5" Type="http://schemas.openxmlformats.org/officeDocument/2006/relationships/hyperlink" Target="https://www.data-to-viz.com/" TargetMode="External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data-to-viz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Hilary 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How to plot your data?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From Data to Viz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algn="l" pos="0"/>
              </a:tabLst>
            </a:pP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4179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Plotting grouped data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712880"/>
            <a:ext cx="27428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Box-plots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0440" y="20808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5" name="Picture 6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117800" y="4267800"/>
            <a:ext cx="2742840" cy="2079720"/>
          </a:xfrm>
          <a:prstGeom prst="rect">
            <a:avLst/>
          </a:prstGeom>
          <a:ln>
            <a:noFill/>
          </a:ln>
        </p:spPr>
      </p:pic>
      <p:pic>
        <p:nvPicPr>
          <p:cNvPr id="216" name="Picture 7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640760" y="4328280"/>
            <a:ext cx="2742840" cy="1959120"/>
          </a:xfrm>
          <a:prstGeom prst="rect">
            <a:avLst/>
          </a:prstGeom>
          <a:ln>
            <a:noFill/>
          </a:ln>
        </p:spPr>
      </p:pic>
      <p:pic>
        <p:nvPicPr>
          <p:cNvPr id="217" name="Picture 9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2206080" y="1328400"/>
            <a:ext cx="6485040" cy="294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Plotting grouped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60440" y="1344960"/>
            <a:ext cx="27428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Bar plots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62240" y="1715040"/>
            <a:ext cx="38545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geom_bar(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position=...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16480" y="5292720"/>
            <a:ext cx="2633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3202200" y="5292720"/>
            <a:ext cx="24768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3" name="Picture 8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03840" y="2550600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224" name="Picture 9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200400" y="2550600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225" name="Picture 10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6104880" y="2550600"/>
            <a:ext cx="2742840" cy="2742840"/>
          </a:xfrm>
          <a:prstGeom prst="rect">
            <a:avLst/>
          </a:prstGeom>
          <a:ln>
            <a:noFill/>
          </a:ln>
        </p:spPr>
      </p:pic>
      <p:sp>
        <p:nvSpPr>
          <p:cNvPr id="226" name="CustomShape 6"/>
          <p:cNvSpPr/>
          <p:nvPr/>
        </p:nvSpPr>
        <p:spPr>
          <a:xfrm>
            <a:off x="303840" y="53456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position="dodge"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Plotting grouped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60440" y="134496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Dot plots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62240" y="1715040"/>
            <a:ext cx="38545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geom_dotplot()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173120" y="5660640"/>
            <a:ext cx="518544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290160" y="5668560"/>
            <a:ext cx="27583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215880" y="356040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ggplot(…)+ geom_dotplot(…)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3" name="Picture 10" descr="Chart, scatt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309840" y="1243080"/>
            <a:ext cx="2304360" cy="2320200"/>
          </a:xfrm>
          <a:prstGeom prst="rect">
            <a:avLst/>
          </a:prstGeom>
          <a:ln>
            <a:noFill/>
          </a:ln>
        </p:spPr>
      </p:pic>
      <p:pic>
        <p:nvPicPr>
          <p:cNvPr id="234" name="Picture 12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3546000"/>
            <a:ext cx="2742840" cy="2114280"/>
          </a:xfrm>
          <a:prstGeom prst="rect">
            <a:avLst/>
          </a:prstGeom>
          <a:ln>
            <a:noFill/>
          </a:ln>
        </p:spPr>
      </p:pic>
      <p:pic>
        <p:nvPicPr>
          <p:cNvPr id="235" name="Picture 13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956200" y="3546000"/>
            <a:ext cx="2742840" cy="21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Understanding factors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2002680"/>
            <a:ext cx="8385120" cy="357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Factors are used to represent categorical data.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Factors don't have to be binary! You can have many categories.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When you import a table to R, your categorical columns are treated as characters ("Germany", "Belgium", "Germany", etc.) or numbers (1, 2): using safest option -  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stringsAsFactors = FALSE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argument in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read...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functions.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You know where your categories are presented. Convert the relevant column into factor: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 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df1$col1 &lt;- as.factor(df1$col1)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Factors have levels, you can check all the categories within the factor: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  </a:t>
            </a:r>
            <a:r>
              <a:rPr b="0" lang="en-GB" sz="2000" spc="-1" strike="noStrike">
                <a:solidFill>
                  <a:srgbClr val="000000"/>
                </a:solidFill>
                <a:latin typeface="Courier New"/>
              </a:rPr>
              <a:t>levels(df1$col1)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460440" y="2284200"/>
            <a:ext cx="8035200" cy="266508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62240" y="1715040"/>
            <a:ext cx="38545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library(data.table)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Error bars – geom_bar()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Picture 7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57200" y="1711080"/>
            <a:ext cx="8229240" cy="297288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523080" y="4844520"/>
            <a:ext cx="844236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ggplot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(data)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+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geom_bar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(x=group, y=mean), stat="identity", fill="forestgreen", alpha=0.5)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+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geom_errorbar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aes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x=group, ymin=mean-sd, ymax=mean+sd), width=0.4, colour="orange", alpha=0.9, size=1.5) + 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ggtitle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("using standard deviation")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SD, SE, CI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2520" y="1532880"/>
            <a:ext cx="8160480" cy="44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12529"/>
                </a:solidFill>
                <a:latin typeface="Montserrat"/>
              </a:rPr>
              <a:t>Standard Deviation (SD) </a:t>
            </a:r>
            <a:r>
              <a:rPr b="0" lang="en-US" sz="1800" spc="-1" strike="noStrike">
                <a:solidFill>
                  <a:srgbClr val="212529"/>
                </a:solidFill>
                <a:latin typeface="Roboto Slab"/>
              </a:rPr>
              <a:t>represents the amount of dispersion of the variable.</a:t>
            </a:r>
            <a:r>
              <a:rPr b="0" lang="en-US" sz="1800" spc="-1" strike="noStrike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52520" y="6058080"/>
            <a:ext cx="82386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Hint: easier way to add error bars without calculation! 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b="1" lang="en-GB" sz="1800" spc="-1" strike="noStrike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Faceting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130400"/>
            <a:ext cx="8229240" cy="8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Picture 4" descr="Chart, waterfall chart&#10;&#10;Description automatically generated"/>
          <p:cNvPicPr/>
          <p:nvPr/>
        </p:nvPicPr>
        <p:blipFill>
          <a:blip r:embed="rId1"/>
          <a:stretch/>
        </p:blipFill>
        <p:spPr>
          <a:xfrm>
            <a:off x="632520" y="1917000"/>
            <a:ext cx="2742840" cy="1959120"/>
          </a:xfrm>
          <a:prstGeom prst="rect">
            <a:avLst/>
          </a:prstGeom>
          <a:ln>
            <a:noFill/>
          </a:ln>
        </p:spPr>
      </p:pic>
      <p:pic>
        <p:nvPicPr>
          <p:cNvPr id="251" name="Picture 5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108680" y="1917000"/>
            <a:ext cx="2742840" cy="195912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468720" y="3803760"/>
            <a:ext cx="8229240" cy="8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253" name="Picture 8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2715120" y="4249440"/>
            <a:ext cx="2445480" cy="246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80240" y="1371600"/>
            <a:ext cx="3613680" cy="34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69080" y="1371600"/>
            <a:ext cx="365868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latin typeface="Calibri"/>
              </a:rPr>
              <a:t>Data Visualisation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Intro to ggplot2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Base R plotting vs ggplot2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ggplot2 syntax (demo)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Intro to factors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Problem set from Session 3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Merging and reshaping data.frames (demo)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Dot/box/bar plots (demo with Covid vaccine data)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Practical (breakout room)</a:t>
            </a:r>
            <a:endParaRPr b="0" lang="en-GB" sz="16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OWID Covid data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443160" y="6121440"/>
            <a:ext cx="848268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Address the tasks in breakout rooms!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Useful 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R Graph Gallery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 – Examples of the kinds of graphs and plots possible in R (+ the code to create them)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The Grammar of Graphics (Leland Wilkinson) 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– Theory of graphical visualisation (SpringerLink book – free access through Uni of Oxford Bodleian subscription)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ggplot2 reference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– Help and cheatsheet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ggplot2 extensions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– Additional packages that extend ggplot2 functionality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From Data to Viz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– Decision tree to choose an appropriate chart type for your data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9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How to choose the graph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60720"/>
            <a:ext cx="4215960" cy="5308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Human perception is not uniformly good at distinguishing different physical aspects – e.g. length is better than volume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Factors to help decide on viz: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Information – detail or summary?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Number of dimensions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Comparisons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Continuous vs categorical data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Scale – e.g. linear or log?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Shape and size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Colours – distinct? Colour-blind friendly?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Legends and labels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50" spc="-1" strike="noStrike">
                <a:solidFill>
                  <a:srgbClr val="000000"/>
                </a:solidFill>
                <a:latin typeface="Calibri"/>
              </a:rPr>
              <a:t>Subplots</a:t>
            </a: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From Data to Viz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– A handy tool to help you decide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6" descr=""/>
          <p:cNvPicPr/>
          <p:nvPr/>
        </p:nvPicPr>
        <p:blipFill>
          <a:blip r:embed="rId2"/>
          <a:srcRect l="36791" t="13536" r="22618" b="6201"/>
          <a:stretch/>
        </p:blipFill>
        <p:spPr>
          <a:xfrm>
            <a:off x="4673520" y="1260720"/>
            <a:ext cx="4215960" cy="46900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486400" y="628524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The Grammar of Graphics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, 2005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How to choose the graph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figure4"/>
          <p:cNvPicPr/>
          <p:nvPr/>
        </p:nvPicPr>
        <p:blipFill>
          <a:blip r:embed="rId1"/>
          <a:stretch/>
        </p:blipFill>
        <p:spPr>
          <a:xfrm>
            <a:off x="581400" y="1145160"/>
            <a:ext cx="6471360" cy="51865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5486400" y="628524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Rao et al.,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Sci Rep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, 2019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 flipV="1">
            <a:off x="3560040" y="2040840"/>
            <a:ext cx="3616920" cy="4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0" name="CustomShape 4"/>
          <p:cNvSpPr/>
          <p:nvPr/>
        </p:nvSpPr>
        <p:spPr>
          <a:xfrm flipV="1">
            <a:off x="4946760" y="2091960"/>
            <a:ext cx="2229840" cy="19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457200" y="967680"/>
            <a:ext cx="3102480" cy="2929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2743200" y="4074840"/>
            <a:ext cx="2203200" cy="2373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7177320" y="1630440"/>
            <a:ext cx="1726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Using the same data but making different points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6547680" y="570960"/>
            <a:ext cx="2595960" cy="188352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457560" y="-144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Visualising data in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143360"/>
            <a:ext cx="5366160" cy="503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Base R plotting (e.g. plot() function)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</a:rPr>
              <a:t>plot(x = iris$Sepal.Length, y = iris$Petal.Length, col = iris$Species)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ggplot2 package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</a:rPr>
              <a:t>ggplot(iris, aes(x = Sepal.Length, y = Petal.Length, colour = Species)) + geom_point()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Lattice package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</a:rPr>
              <a:t>xyplot(Sepal.Length ~ Petal.Length, data = iris, groups = Species)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Grid package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Low level plotting (both ggplot2 and lattice built on grid graphics)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4" descr=""/>
          <p:cNvPicPr/>
          <p:nvPr/>
        </p:nvPicPr>
        <p:blipFill>
          <a:blip r:embed="rId2"/>
          <a:stretch/>
        </p:blipFill>
        <p:spPr>
          <a:xfrm>
            <a:off x="6547680" y="4600800"/>
            <a:ext cx="2595960" cy="2192760"/>
          </a:xfrm>
          <a:prstGeom prst="rect">
            <a:avLst/>
          </a:prstGeom>
          <a:ln>
            <a:noFill/>
          </a:ln>
        </p:spPr>
      </p:pic>
      <p:pic>
        <p:nvPicPr>
          <p:cNvPr id="178" name="Picture 7" descr=""/>
          <p:cNvPicPr/>
          <p:nvPr/>
        </p:nvPicPr>
        <p:blipFill>
          <a:blip r:embed="rId3"/>
          <a:stretch/>
        </p:blipFill>
        <p:spPr>
          <a:xfrm>
            <a:off x="6547680" y="2454840"/>
            <a:ext cx="2595960" cy="219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560" y="-144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Graphics devices in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143360"/>
            <a:ext cx="8228520" cy="503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The plotting window in Rstudio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Needs to be saved manually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Size of the figure can be adjusted manually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Can be copied to clipboard from RStudio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For quick exploratory visualisation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A file (svg, png, pdf, tiff, jpeg, bmp)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Saved to file from code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Size of the figure can be specified in the code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For creating reproducible figures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ourier New"/>
              </a:rPr>
              <a:t>png(), pdf(), svg(), ggsave() 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are functions to save plots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Start or close graphical devices with 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dev.new()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dev.off()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respectively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Tip: If your plot is not showing up on the window or file that you are expecting it to, you are probably drawing on the wrong device. 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</a:rPr>
              <a:t>dev.off()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 may solve this issue.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15560" y="3739680"/>
            <a:ext cx="739008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ggplot(owid_covid_newyear, aes(x = total_cases, y = total_deaths))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geom_point()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scale_x_log10()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scale_y_log10()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geom_smooth(method = "lm")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ggtitle("OWID Covid data for Jan 01 2021: Total Cases vs. Total Deaths")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xlab("Total cases")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ylab("Total deaths")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theme_bw() +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Courier New"/>
              </a:rPr>
              <a:t>theme(panel.grid = element_blank())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560" y="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Building a graph step-by-step with ggplot2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5" descr=""/>
          <p:cNvPicPr/>
          <p:nvPr/>
        </p:nvPicPr>
        <p:blipFill>
          <a:blip r:embed="rId1"/>
          <a:stretch/>
        </p:blipFill>
        <p:spPr>
          <a:xfrm>
            <a:off x="115560" y="647640"/>
            <a:ext cx="3472560" cy="2933280"/>
          </a:xfrm>
          <a:prstGeom prst="rect">
            <a:avLst/>
          </a:prstGeom>
          <a:ln>
            <a:noFill/>
          </a:ln>
        </p:spPr>
      </p:pic>
      <p:pic>
        <p:nvPicPr>
          <p:cNvPr id="184" name="Picture 6" descr=""/>
          <p:cNvPicPr/>
          <p:nvPr/>
        </p:nvPicPr>
        <p:blipFill>
          <a:blip r:embed="rId2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6212160" y="4324680"/>
            <a:ext cx="254160" cy="2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Picture 14" descr=""/>
          <p:cNvPicPr/>
          <p:nvPr/>
        </p:nvPicPr>
        <p:blipFill>
          <a:blip r:embed="rId3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87" name="Picture 17" descr=""/>
          <p:cNvPicPr/>
          <p:nvPr/>
        </p:nvPicPr>
        <p:blipFill>
          <a:blip r:embed="rId4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88" name="Picture 19" descr=""/>
          <p:cNvPicPr/>
          <p:nvPr/>
        </p:nvPicPr>
        <p:blipFill>
          <a:blip r:embed="rId5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89" name="Picture 21" descr=""/>
          <p:cNvPicPr/>
          <p:nvPr/>
        </p:nvPicPr>
        <p:blipFill>
          <a:blip r:embed="rId6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0" name="Picture 22" descr=""/>
          <p:cNvPicPr/>
          <p:nvPr/>
        </p:nvPicPr>
        <p:blipFill>
          <a:blip r:embed="rId7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1" name="Picture 24" descr=""/>
          <p:cNvPicPr/>
          <p:nvPr/>
        </p:nvPicPr>
        <p:blipFill>
          <a:blip r:embed="rId8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2" name="Picture 25" descr=""/>
          <p:cNvPicPr/>
          <p:nvPr/>
        </p:nvPicPr>
        <p:blipFill>
          <a:blip r:embed="rId9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3" name="Picture 28" descr=""/>
          <p:cNvPicPr/>
          <p:nvPr/>
        </p:nvPicPr>
        <p:blipFill>
          <a:blip r:embed="rId10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4" name="Picture 29" descr=""/>
          <p:cNvPicPr/>
          <p:nvPr/>
        </p:nvPicPr>
        <p:blipFill>
          <a:blip r:embed="rId11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560" y="-144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ggplot2 syntax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143360"/>
            <a:ext cx="8411400" cy="2815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7030a0"/>
                </a:solidFill>
                <a:latin typeface="Courier New"/>
              </a:rPr>
              <a:t>ggplot</a:t>
            </a:r>
            <a:r>
              <a:rPr b="0" lang="en-GB" sz="1779" spc="-1" strike="noStrike">
                <a:solidFill>
                  <a:srgbClr val="000000"/>
                </a:solidFill>
                <a:latin typeface="Courier New"/>
              </a:rPr>
              <a:t>(data, 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mapping)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00b0f0"/>
                </a:solidFill>
                <a:highlight>
                  <a:srgbClr val="00ffff"/>
                </a:highlight>
                <a:latin typeface="Courier New"/>
              </a:rPr>
              <a:t>geom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_point(mapping, stat, position, colour, fill, shape, size, alpha)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00b050"/>
                </a:solidFill>
                <a:highlight>
                  <a:srgbClr val="00ffff"/>
                </a:highlight>
                <a:latin typeface="Courier New"/>
              </a:rPr>
              <a:t>coord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_cartesian()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e46c0a"/>
                </a:solidFill>
                <a:highlight>
                  <a:srgbClr val="00ffff"/>
                </a:highlight>
                <a:latin typeface="Courier New"/>
              </a:rPr>
              <a:t>scale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_colour_discrete()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558ed5"/>
                </a:solidFill>
                <a:highlight>
                  <a:srgbClr val="00ffff"/>
                </a:highlight>
                <a:latin typeface="Courier New"/>
              </a:rPr>
              <a:t>facet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_wrap()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ffc000"/>
                </a:solidFill>
                <a:highlight>
                  <a:srgbClr val="00ffff"/>
                </a:highlight>
                <a:latin typeface="Courier New"/>
              </a:rPr>
              <a:t>theme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_bw()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ggtitle() +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labs()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" y="4253400"/>
            <a:ext cx="8411400" cy="49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357"/>
              </a:spcBef>
              <a:tabLst>
                <a:tab algn="l" pos="0"/>
              </a:tabLst>
            </a:pPr>
            <a:r>
              <a:rPr b="0" lang="en-GB" sz="1779" spc="-1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mapping = aes(x, y, colour, fill, shape, size, alpha)</a:t>
            </a:r>
            <a:endParaRPr b="0" lang="en-GB" sz="1779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57200" y="5051520"/>
            <a:ext cx="8411400" cy="146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Note: Colour, shape, alpha, etc. can be passed </a:t>
            </a: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to the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</a:rPr>
              <a:t>mapping argument - changes attributes based on some variable in the dataset itself (e.g. colour = location, or shape = hdi_class)</a:t>
            </a: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</a:rPr>
              <a:t>directly as specific arguments in the geom function - changes the attributes to fixed values that are provided separately from the data (e.g. colour = “red” or size = 10)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7261920" y="514080"/>
            <a:ext cx="181944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Global mapping – applies to the entire plot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7261920" y="1942560"/>
            <a:ext cx="15750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Geom-specific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3444480" y="1587600"/>
            <a:ext cx="373248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2459160" y="1437120"/>
            <a:ext cx="984960" cy="300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03" name="CustomShape 9"/>
          <p:cNvSpPr/>
          <p:nvPr/>
        </p:nvSpPr>
        <p:spPr>
          <a:xfrm flipV="1">
            <a:off x="3249360" y="974520"/>
            <a:ext cx="3985560" cy="3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2277000" y="1143360"/>
            <a:ext cx="984960" cy="293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425520" y="3884040"/>
            <a:ext cx="1819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Where,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1433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2022-02-16T10:57:16Z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