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87FBE98-DF32-4C00-ABB9-14CA9A7A7A7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6236C3-E1A2-4F26-986D-6BB43280C51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55256B-3E65-4AD2-A383-B0710CC3E70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744B2C-F6E1-40C1-ACD3-F3A5109E25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hub.com/jokergoo/ComplexHeatmap" TargetMode="External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EmilHvitfeldt/r-color-palettes" TargetMode="External"/><Relationship Id="rId2" Type="http://schemas.openxmlformats.org/officeDocument/2006/relationships/hyperlink" Target="https://colorbrewer2.org/" TargetMode="External"/><Relationship Id="rId3" Type="http://schemas.openxmlformats.org/officeDocument/2006/relationships/hyperlink" Target="https://jokergoo.github.io/ComplexHeatmap-reference/book/" TargetMode="Externa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github.com/EmilHvitfeldt/r-color-palettes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3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378080" y="47664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 lot of information can be conveyed!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0" y="1275840"/>
            <a:ext cx="6697800" cy="558144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6214320" y="6488280"/>
            <a:ext cx="29293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1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https://github.com/jokergoo/ComplexHeatmap</a:t>
            </a:r>
            <a:r>
              <a:rPr b="0" lang="en-GB" sz="11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698160" y="1091880"/>
            <a:ext cx="1921680" cy="39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A more complicated example with the Complex Heatmap package</a:t>
            </a: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GB" sz="2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b="0" lang="en-GB" sz="2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443160" y="6121440"/>
            <a:ext cx="848268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Address the tasks in breakout rooms!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Useful 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https://github.com/EmilHvitfeldt/r-color-palettes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- a huge list of R palettes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https://colorbrewer2.org/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- RColorBrewer package based on this tool by Cynthia Brewer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https://jokergoo.github.io/ComplexHeatmap-reference/book/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- R package to produce Complex Heatmaps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80240" y="1371600"/>
            <a:ext cx="3613680" cy="34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69080" y="1371600"/>
            <a:ext cx="365868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latin typeface="Calibri"/>
              </a:rPr>
              <a:t>Data Visualisation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Plotting continued from Session 4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Statistics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Problem set from Session 4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Heatmaps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Colours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Basic statistics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700280"/>
            <a:ext cx="8228520" cy="486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t-test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Adding statistics to the plots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</a:rPr>
              <a:t>library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ggpubr)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(formula, data, method = "wilcox.test", paired = FALSE, group.by = NULL, ref.group = NULL,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*method = "t.test", "anova"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hide.ns = FALSE, label = NULL, label.x = NULL, label.y = NULL, 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Adding statistics to the plots - alternatively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</a:rPr>
              <a:t>library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ggsignif)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stat_signif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(mapping = NULL, data = NULL, position = "identity", na.rm = FALSE, show.legend = NA, inherit.aes = TRUE, comparisons = NULL, test = "wilcox.test", test.args = NULL, annotations = NULL, map_signif_level = FALSE ...)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map_signif_level = c("***"=0.001, "**"=0.01, "*"=0.05)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9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Colours in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260720"/>
            <a:ext cx="8162640" cy="71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Represented as named colours (e.g. “red”, “mediumspringgreen”) or hexadecimal code (e.g. “#FF0000FF”, “#00FA9AFF”)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7" descr=""/>
          <p:cNvPicPr/>
          <p:nvPr/>
        </p:nvPicPr>
        <p:blipFill>
          <a:blip r:embed="rId1"/>
          <a:srcRect l="3301" t="2885" r="3106" b="2791"/>
          <a:stretch/>
        </p:blipFill>
        <p:spPr>
          <a:xfrm>
            <a:off x="-360" y="1972800"/>
            <a:ext cx="9143640" cy="48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 descr=""/>
          <p:cNvPicPr/>
          <p:nvPr/>
        </p:nvPicPr>
        <p:blipFill>
          <a:blip r:embed="rId1"/>
          <a:srcRect l="3916" t="11003" r="6079" b="12622"/>
          <a:stretch/>
        </p:blipFill>
        <p:spPr>
          <a:xfrm>
            <a:off x="128880" y="1613880"/>
            <a:ext cx="7394760" cy="524376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457200" y="9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Colours in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779440" y="951120"/>
            <a:ext cx="3115800" cy="3284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Palettes – a set of colours that can be used together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RColorBrewer package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Sequential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Qualitative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Diverging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https://github.com/EmilHvitfeldt/r-color-palettes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 for a huge list of palettes and the packages they come in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091880"/>
            <a:ext cx="816264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Useful for displaying multidimensional data</a:t>
            </a:r>
            <a:endParaRPr b="0" lang="en-GB" sz="215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A number of parameters</a:t>
            </a:r>
            <a:endParaRPr b="0" lang="en-GB" sz="17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00" spc="-1" strike="noStrike">
                <a:solidFill>
                  <a:srgbClr val="000000"/>
                </a:solidFill>
                <a:latin typeface="Courier New"/>
              </a:rPr>
              <a:t>heatmap.2()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700" spc="-1" strike="noStrike">
                <a:solidFill>
                  <a:srgbClr val="000000"/>
                </a:solidFill>
                <a:latin typeface="Calibri"/>
              </a:rPr>
              <a:t>function from the gplots package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</a:pPr>
            <a:endParaRPr b="0" lang="en-GB" sz="1700" spc="-1" strike="noStrike">
              <a:latin typeface="Arial"/>
            </a:endParaRPr>
          </a:p>
        </p:txBody>
      </p:sp>
      <p:pic>
        <p:nvPicPr>
          <p:cNvPr id="180" name="Picture 7" descr=""/>
          <p:cNvPicPr/>
          <p:nvPr/>
        </p:nvPicPr>
        <p:blipFill>
          <a:blip r:embed="rId1"/>
          <a:stretch/>
        </p:blipFill>
        <p:spPr>
          <a:xfrm>
            <a:off x="4283280" y="2148480"/>
            <a:ext cx="4007880" cy="43628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4314600" y="3302640"/>
            <a:ext cx="3417480" cy="212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4314600" y="2148480"/>
            <a:ext cx="3417480" cy="1153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4314600" y="6298560"/>
            <a:ext cx="3417480" cy="212760"/>
          </a:xfrm>
          <a:prstGeom prst="rect">
            <a:avLst/>
          </a:prstGeom>
          <a:noFill/>
          <a:ln>
            <a:solidFill>
              <a:srgbClr val="00b0f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7732440" y="3515400"/>
            <a:ext cx="590040" cy="278280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7290720" y="2148480"/>
            <a:ext cx="1031760" cy="88740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457200" y="3026160"/>
            <a:ext cx="23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Additional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1402560" y="6142320"/>
            <a:ext cx="198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Column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3288600" y="4537800"/>
            <a:ext cx="91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Colours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555840" y="2310480"/>
            <a:ext cx="233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Hierarchical clustering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7466040" y="1484280"/>
            <a:ext cx="11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Legend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1402560" y="5412600"/>
            <a:ext cx="188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Row annotation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 flipH="1" flipV="1">
            <a:off x="2794680" y="3210120"/>
            <a:ext cx="1518840" cy="19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3" name="CustomShape 15"/>
          <p:cNvSpPr/>
          <p:nvPr/>
        </p:nvSpPr>
        <p:spPr>
          <a:xfrm flipH="1" flipV="1">
            <a:off x="4207320" y="4721760"/>
            <a:ext cx="1233720" cy="13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4" name="CustomShape 16"/>
          <p:cNvSpPr/>
          <p:nvPr/>
        </p:nvSpPr>
        <p:spPr>
          <a:xfrm flipH="1" flipV="1">
            <a:off x="2893320" y="2494440"/>
            <a:ext cx="1420200" cy="23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95" name="CustomShape 17"/>
          <p:cNvSpPr/>
          <p:nvPr/>
        </p:nvSpPr>
        <p:spPr>
          <a:xfrm flipV="1">
            <a:off x="7806960" y="1853640"/>
            <a:ext cx="236160" cy="29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6" name="CustomShape 18"/>
          <p:cNvSpPr/>
          <p:nvPr/>
        </p:nvSpPr>
        <p:spPr>
          <a:xfrm flipH="1">
            <a:off x="3287880" y="4907160"/>
            <a:ext cx="4443480" cy="68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97" name="CustomShape 19"/>
          <p:cNvSpPr/>
          <p:nvPr/>
        </p:nvSpPr>
        <p:spPr>
          <a:xfrm flipH="1" flipV="1">
            <a:off x="3386880" y="6327000"/>
            <a:ext cx="927360" cy="7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  <Words>587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2022-02-16T10:57:51Z</dcterms:modified>
  <cp:revision>110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