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4" r:id="rId23"/>
    <p:sldId id="285" r:id="rId24"/>
    <p:sldId id="258" r:id="rId25"/>
    <p:sldId id="287" r:id="rId26"/>
    <p:sldId id="286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E90875C-22F3-4A75-A51C-032A124F56C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212CBD2-A309-408D-BC87-883034088FE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x-none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47EC1FB-3859-4791-A7E5-127D9D1F7DF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AFA4CE6-6642-4E76-A3EB-EAF2D86766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378080" y="47664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Filter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705600" y="1828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5600" y="2782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705600" y="3736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Mutate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705600" y="1828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705600" y="2782800"/>
            <a:ext cx="84380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705600" y="3736800"/>
            <a:ext cx="84380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Base R vs Dplyr syntax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57200" y="2034720"/>
            <a:ext cx="8228520" cy="5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93920" lvl="1" indent="-3427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901080" y="272664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901080" y="239832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457200" y="3597480"/>
            <a:ext cx="8228520" cy="5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93920" lvl="1" indent="-3427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901080" y="3868560"/>
            <a:ext cx="84380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457200" y="5114160"/>
            <a:ext cx="82285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93920" lvl="1" indent="-3427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577" name="CustomShape 8"/>
          <p:cNvSpPr/>
          <p:nvPr/>
        </p:nvSpPr>
        <p:spPr>
          <a:xfrm>
            <a:off x="901080" y="577764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Summarise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549000" y="2071440"/>
            <a:ext cx="7835040" cy="22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(df1, sum(col1), mean(col2), 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(col3))</a:t>
            </a:r>
            <a:endParaRPr lang="en-GB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 dirty="0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(col3)</a:t>
            </a:r>
            <a:r>
              <a:rPr lang="en-GB" sz="1800" b="1" strike="noStrike" spc="-1" dirty="0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460440" y="5016600"/>
            <a:ext cx="7925400" cy="64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2550600" y="1650240"/>
            <a:ext cx="413640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269280" y="7286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Group by one or more variables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98920" y="2503800"/>
            <a:ext cx="7502760" cy="64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2354760" y="21826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767520" y="1996560"/>
            <a:ext cx="42382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765720" y="3278520"/>
            <a:ext cx="75027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765720" y="4358880"/>
            <a:ext cx="75027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95" name="CustomShape 7"/>
          <p:cNvSpPr/>
          <p:nvPr/>
        </p:nvSpPr>
        <p:spPr>
          <a:xfrm>
            <a:off x="820440" y="5361120"/>
            <a:ext cx="75027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Explore it yourself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601200" y="1955520"/>
            <a:ext cx="78080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663840" y="3200400"/>
            <a:ext cx="70488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1102320" y="46566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5"/>
          <p:cNvSpPr/>
          <p:nvPr/>
        </p:nvSpPr>
        <p:spPr>
          <a:xfrm>
            <a:off x="757800" y="4194720"/>
            <a:ext cx="75027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Real dataset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2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2200" cy="4799520"/>
          </a:xfrm>
          <a:prstGeom prst="rect">
            <a:avLst/>
          </a:prstGeom>
          <a:ln>
            <a:noFill/>
          </a:ln>
        </p:spPr>
      </p:pic>
      <p:sp>
        <p:nvSpPr>
          <p:cNvPr id="613" name="CustomShape 2"/>
          <p:cNvSpPr/>
          <p:nvPr/>
        </p:nvSpPr>
        <p:spPr>
          <a:xfrm>
            <a:off x="4867920" y="6206760"/>
            <a:ext cx="41050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Data to explore - MSD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5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6360" cy="3938760"/>
          </a:xfrm>
          <a:prstGeom prst="rect">
            <a:avLst/>
          </a:prstGeom>
          <a:ln>
            <a:noFill/>
          </a:ln>
        </p:spPr>
      </p:pic>
      <p:sp>
        <p:nvSpPr>
          <p:cNvPr id="616" name="CustomShape 2"/>
          <p:cNvSpPr/>
          <p:nvPr/>
        </p:nvSpPr>
        <p:spPr>
          <a:xfrm>
            <a:off x="201960" y="5470920"/>
            <a:ext cx="89431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200304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18" name="CustomShape 4"/>
          <p:cNvSpPr/>
          <p:nvPr/>
        </p:nvSpPr>
        <p:spPr>
          <a:xfrm>
            <a:off x="262152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19" name="CustomShape 5"/>
          <p:cNvSpPr/>
          <p:nvPr/>
        </p:nvSpPr>
        <p:spPr>
          <a:xfrm>
            <a:off x="396036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20" name="CustomShape 6"/>
          <p:cNvSpPr/>
          <p:nvPr/>
        </p:nvSpPr>
        <p:spPr>
          <a:xfrm>
            <a:off x="593316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21" name="CustomShape 7"/>
          <p:cNvSpPr/>
          <p:nvPr/>
        </p:nvSpPr>
        <p:spPr>
          <a:xfrm>
            <a:off x="499320" y="12823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80240" y="1371600"/>
            <a:ext cx="3613680" cy="34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69080" y="1371600"/>
            <a:ext cx="365868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latin typeface="Calibri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Intro to </a:t>
            </a:r>
            <a:r>
              <a:rPr lang="en-US" sz="1600" b="0" strike="noStrike" spc="-1" dirty="0" err="1">
                <a:latin typeface="Calibri"/>
              </a:rPr>
              <a:t>Tidyverse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Dplyr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verbs – mutate, select, filter,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summarise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arrange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Group and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summarise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Reshape data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Analyse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Covid data (demo)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Practical (breakout rooms)</a:t>
            </a:r>
            <a:endParaRPr lang="en-GB" sz="1600" b="0" strike="noStrike" spc="-1" dirty="0">
              <a:latin typeface="Arial"/>
            </a:endParaRPr>
          </a:p>
          <a:p>
            <a:pPr marL="914400" lvl="2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Covid data</a:t>
            </a:r>
            <a:endParaRPr lang="en-GB" sz="1600" b="0" strike="noStrike" spc="-1" dirty="0">
              <a:latin typeface="Arial"/>
            </a:endParaRPr>
          </a:p>
          <a:p>
            <a:pPr marL="914400" lvl="2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Wet-lab Covid-vaccine data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lvl="1" indent="-21600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Loop functions</a:t>
            </a:r>
            <a:endParaRPr lang="en-GB" sz="1600" spc="-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5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  <p:sp>
        <p:nvSpPr>
          <p:cNvPr id="626" name="CustomShape 4"/>
          <p:cNvSpPr/>
          <p:nvPr/>
        </p:nvSpPr>
        <p:spPr>
          <a:xfrm>
            <a:off x="443160" y="6121440"/>
            <a:ext cx="848268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Loop functions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759320"/>
            <a:ext cx="8228520" cy="17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000"/>
          </a:bodyPr>
          <a:lstStyle/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– perform an action on each element of a vector: returns list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– as above, returns a simplified object (variable)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– loop over rows or columns of a matrix or df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– loop over a vector, split based on a factor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– loop over more than one vector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43360" y="3721320"/>
            <a:ext cx="8442360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55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F3E-F6B7-DA42-8BAB-05D3431C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(use loop functions)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E0D2B-F80F-DC46-987D-D88F2FFEBB8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Useful reference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– Ch. 3, 4, 5, 9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– Interactive learning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– Using Dplyr verbs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The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data.table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 – Intro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A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data.table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 and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Dplyr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 – Side by side comparison of functions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 – quick reference for tasks like data wrangling, visualisation, and several packages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A typical workflow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28" name="Group 2"/>
          <p:cNvGrpSpPr/>
          <p:nvPr/>
        </p:nvGrpSpPr>
        <p:grpSpPr>
          <a:xfrm>
            <a:off x="462240" y="1713960"/>
            <a:ext cx="8223120" cy="2923560"/>
            <a:chOff x="462240" y="1713960"/>
            <a:chExt cx="8223120" cy="2923560"/>
          </a:xfrm>
        </p:grpSpPr>
        <p:sp>
          <p:nvSpPr>
            <p:cNvPr id="429" name="CustomShape 3"/>
            <p:cNvSpPr/>
            <p:nvPr/>
          </p:nvSpPr>
          <p:spPr>
            <a:xfrm>
              <a:off x="1005840" y="4001400"/>
              <a:ext cx="496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430" name="CustomShape 4"/>
            <p:cNvSpPr/>
            <p:nvPr/>
          </p:nvSpPr>
          <p:spPr>
            <a:xfrm>
              <a:off x="2792160" y="4001400"/>
              <a:ext cx="627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431" name="CustomShape 5"/>
            <p:cNvSpPr/>
            <p:nvPr/>
          </p:nvSpPr>
          <p:spPr>
            <a:xfrm>
              <a:off x="4273560" y="3862800"/>
              <a:ext cx="10288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432" name="CustomShape 6"/>
            <p:cNvSpPr/>
            <p:nvPr/>
          </p:nvSpPr>
          <p:spPr>
            <a:xfrm>
              <a:off x="5865120" y="4001400"/>
              <a:ext cx="9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433" name="CustomShape 7"/>
            <p:cNvSpPr/>
            <p:nvPr/>
          </p:nvSpPr>
          <p:spPr>
            <a:xfrm>
              <a:off x="198936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4" name="CustomShape 8"/>
            <p:cNvSpPr/>
            <p:nvPr/>
          </p:nvSpPr>
          <p:spPr>
            <a:xfrm>
              <a:off x="368496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5" name="CustomShape 9"/>
            <p:cNvSpPr/>
            <p:nvPr/>
          </p:nvSpPr>
          <p:spPr>
            <a:xfrm>
              <a:off x="704016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436" name="Group 10"/>
            <p:cNvGrpSpPr/>
            <p:nvPr/>
          </p:nvGrpSpPr>
          <p:grpSpPr>
            <a:xfrm>
              <a:off x="4154400" y="1866960"/>
              <a:ext cx="1053360" cy="1715040"/>
              <a:chOff x="4154400" y="1866960"/>
              <a:chExt cx="1053360" cy="1715040"/>
            </a:xfrm>
          </p:grpSpPr>
          <p:sp>
            <p:nvSpPr>
              <p:cNvPr id="437" name="CustomShape 11"/>
              <p:cNvSpPr/>
              <p:nvPr/>
            </p:nvSpPr>
            <p:spPr>
              <a:xfrm>
                <a:off x="4481640" y="241380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38" name="CustomShape 12"/>
              <p:cNvSpPr/>
              <p:nvPr/>
            </p:nvSpPr>
            <p:spPr>
              <a:xfrm>
                <a:off x="4498200" y="271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CustomShape 13"/>
              <p:cNvSpPr/>
              <p:nvPr/>
            </p:nvSpPr>
            <p:spPr>
              <a:xfrm>
                <a:off x="480312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0" name="CustomShape 14"/>
              <p:cNvSpPr/>
              <p:nvPr/>
            </p:nvSpPr>
            <p:spPr>
              <a:xfrm>
                <a:off x="4498200" y="298152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CustomShape 15"/>
              <p:cNvSpPr/>
              <p:nvPr/>
            </p:nvSpPr>
            <p:spPr>
              <a:xfrm>
                <a:off x="4803120" y="298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2" name="CustomShape 16"/>
              <p:cNvSpPr/>
              <p:nvPr/>
            </p:nvSpPr>
            <p:spPr>
              <a:xfrm>
                <a:off x="4498200" y="325116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CustomShape 17"/>
              <p:cNvSpPr/>
              <p:nvPr/>
            </p:nvSpPr>
            <p:spPr>
              <a:xfrm>
                <a:off x="480312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4" name="CustomShape 18"/>
              <p:cNvSpPr/>
              <p:nvPr/>
            </p:nvSpPr>
            <p:spPr>
              <a:xfrm>
                <a:off x="4154400" y="2674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45" name="CustomShape 19"/>
              <p:cNvSpPr/>
              <p:nvPr/>
            </p:nvSpPr>
            <p:spPr>
              <a:xfrm>
                <a:off x="4154400" y="29487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46" name="CustomShape 20"/>
              <p:cNvSpPr/>
              <p:nvPr/>
            </p:nvSpPr>
            <p:spPr>
              <a:xfrm>
                <a:off x="4154400" y="322308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47" name="CustomShape 21"/>
              <p:cNvSpPr/>
              <p:nvPr/>
            </p:nvSpPr>
            <p:spPr>
              <a:xfrm>
                <a:off x="4822200" y="2413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48" name="CustomShape 22"/>
              <p:cNvSpPr/>
              <p:nvPr/>
            </p:nvSpPr>
            <p:spPr>
              <a:xfrm rot="16200000">
                <a:off x="436428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49" name="CustomShape 23"/>
              <p:cNvSpPr/>
              <p:nvPr/>
            </p:nvSpPr>
            <p:spPr>
              <a:xfrm rot="16200000">
                <a:off x="467748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50" name="CustomShape 24"/>
              <p:cNvSpPr/>
              <p:nvPr/>
            </p:nvSpPr>
            <p:spPr>
              <a:xfrm>
                <a:off x="4710960" y="267120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51" name="CustomShape 25"/>
              <p:cNvSpPr/>
              <p:nvPr/>
            </p:nvSpPr>
            <p:spPr>
              <a:xfrm>
                <a:off x="471096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52" name="CustomShape 26"/>
              <p:cNvSpPr/>
              <p:nvPr/>
            </p:nvSpPr>
            <p:spPr>
              <a:xfrm>
                <a:off x="471096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453" name="Group 27"/>
            <p:cNvGrpSpPr/>
            <p:nvPr/>
          </p:nvGrpSpPr>
          <p:grpSpPr>
            <a:xfrm>
              <a:off x="2296800" y="1866960"/>
              <a:ext cx="1387800" cy="1715040"/>
              <a:chOff x="2296800" y="1866960"/>
              <a:chExt cx="1387800" cy="1715040"/>
            </a:xfrm>
          </p:grpSpPr>
          <p:sp>
            <p:nvSpPr>
              <p:cNvPr id="454" name="CustomShape 28"/>
              <p:cNvSpPr/>
              <p:nvPr/>
            </p:nvSpPr>
            <p:spPr>
              <a:xfrm>
                <a:off x="2624040" y="241416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55" name="CustomShape 29"/>
              <p:cNvSpPr/>
              <p:nvPr/>
            </p:nvSpPr>
            <p:spPr>
              <a:xfrm>
                <a:off x="295128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56" name="CustomShape 30"/>
              <p:cNvSpPr/>
              <p:nvPr/>
            </p:nvSpPr>
            <p:spPr>
              <a:xfrm>
                <a:off x="264024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CustomShape 31"/>
              <p:cNvSpPr/>
              <p:nvPr/>
            </p:nvSpPr>
            <p:spPr>
              <a:xfrm>
                <a:off x="2951280" y="2712240"/>
                <a:ext cx="310680" cy="26928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CustomShape 32"/>
              <p:cNvSpPr/>
              <p:nvPr/>
            </p:nvSpPr>
            <p:spPr>
              <a:xfrm>
                <a:off x="325764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59" name="CustomShape 33"/>
              <p:cNvSpPr/>
              <p:nvPr/>
            </p:nvSpPr>
            <p:spPr>
              <a:xfrm>
                <a:off x="2640240" y="298188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CustomShape 34"/>
              <p:cNvSpPr/>
              <p:nvPr/>
            </p:nvSpPr>
            <p:spPr>
              <a:xfrm>
                <a:off x="2951280" y="2981880"/>
                <a:ext cx="310680" cy="26928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CustomShape 35"/>
              <p:cNvSpPr/>
              <p:nvPr/>
            </p:nvSpPr>
            <p:spPr>
              <a:xfrm>
                <a:off x="3257640" y="298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62" name="CustomShape 36"/>
              <p:cNvSpPr/>
              <p:nvPr/>
            </p:nvSpPr>
            <p:spPr>
              <a:xfrm>
                <a:off x="2640240" y="325152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CustomShape 37"/>
              <p:cNvSpPr/>
              <p:nvPr/>
            </p:nvSpPr>
            <p:spPr>
              <a:xfrm>
                <a:off x="2951280" y="3251520"/>
                <a:ext cx="310680" cy="26928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CustomShape 38"/>
              <p:cNvSpPr/>
              <p:nvPr/>
            </p:nvSpPr>
            <p:spPr>
              <a:xfrm>
                <a:off x="325764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65" name="CustomShape 39"/>
              <p:cNvSpPr/>
              <p:nvPr/>
            </p:nvSpPr>
            <p:spPr>
              <a:xfrm>
                <a:off x="229680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66" name="CustomShape 40"/>
              <p:cNvSpPr/>
              <p:nvPr/>
            </p:nvSpPr>
            <p:spPr>
              <a:xfrm>
                <a:off x="2296800" y="294912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67" name="CustomShape 41"/>
              <p:cNvSpPr/>
              <p:nvPr/>
            </p:nvSpPr>
            <p:spPr>
              <a:xfrm>
                <a:off x="2296800" y="3223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68" name="CustomShape 42"/>
              <p:cNvSpPr/>
              <p:nvPr/>
            </p:nvSpPr>
            <p:spPr>
              <a:xfrm>
                <a:off x="325764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69" name="CustomShape 43"/>
              <p:cNvSpPr/>
              <p:nvPr/>
            </p:nvSpPr>
            <p:spPr>
              <a:xfrm rot="16200000">
                <a:off x="250668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70" name="CustomShape 44"/>
              <p:cNvSpPr/>
              <p:nvPr/>
            </p:nvSpPr>
            <p:spPr>
              <a:xfrm rot="16200000">
                <a:off x="281376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71" name="CustomShape 45"/>
              <p:cNvSpPr/>
              <p:nvPr/>
            </p:nvSpPr>
            <p:spPr>
              <a:xfrm rot="16200000">
                <a:off x="311292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72" name="CustomShape 46"/>
              <p:cNvSpPr/>
              <p:nvPr/>
            </p:nvSpPr>
            <p:spPr>
              <a:xfrm>
                <a:off x="2807280" y="2734920"/>
                <a:ext cx="360" cy="762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73" name="CustomShape 47"/>
              <p:cNvSpPr/>
              <p:nvPr/>
            </p:nvSpPr>
            <p:spPr>
              <a:xfrm>
                <a:off x="3187800" y="267120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74" name="CustomShape 48"/>
              <p:cNvSpPr/>
              <p:nvPr/>
            </p:nvSpPr>
            <p:spPr>
              <a:xfrm>
                <a:off x="318780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75" name="CustomShape 49"/>
              <p:cNvSpPr/>
              <p:nvPr/>
            </p:nvSpPr>
            <p:spPr>
              <a:xfrm>
                <a:off x="318780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476" name="Group 50"/>
            <p:cNvGrpSpPr/>
            <p:nvPr/>
          </p:nvGrpSpPr>
          <p:grpSpPr>
            <a:xfrm>
              <a:off x="462240" y="1866960"/>
              <a:ext cx="1364760" cy="1715040"/>
              <a:chOff x="462240" y="1866960"/>
              <a:chExt cx="1364760" cy="1715040"/>
            </a:xfrm>
          </p:grpSpPr>
          <p:sp>
            <p:nvSpPr>
              <p:cNvPr id="477" name="CustomShape 51"/>
              <p:cNvSpPr/>
              <p:nvPr/>
            </p:nvSpPr>
            <p:spPr>
              <a:xfrm>
                <a:off x="789840" y="241416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78" name="CustomShape 52"/>
              <p:cNvSpPr/>
              <p:nvPr/>
            </p:nvSpPr>
            <p:spPr>
              <a:xfrm>
                <a:off x="111708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79" name="CustomShape 53"/>
              <p:cNvSpPr/>
              <p:nvPr/>
            </p:nvSpPr>
            <p:spPr>
              <a:xfrm>
                <a:off x="788040" y="271224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0" name="CustomShape 54"/>
              <p:cNvSpPr/>
              <p:nvPr/>
            </p:nvSpPr>
            <p:spPr>
              <a:xfrm>
                <a:off x="1099080" y="2712240"/>
                <a:ext cx="310680" cy="26928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1" name="CustomShape 55"/>
              <p:cNvSpPr/>
              <p:nvPr/>
            </p:nvSpPr>
            <p:spPr>
              <a:xfrm>
                <a:off x="140508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82" name="CustomShape 56"/>
              <p:cNvSpPr/>
              <p:nvPr/>
            </p:nvSpPr>
            <p:spPr>
              <a:xfrm>
                <a:off x="788040" y="298188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3" name="CustomShape 57"/>
              <p:cNvSpPr/>
              <p:nvPr/>
            </p:nvSpPr>
            <p:spPr>
              <a:xfrm>
                <a:off x="1099080" y="2981880"/>
                <a:ext cx="310680" cy="26928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4" name="CustomShape 58"/>
              <p:cNvSpPr/>
              <p:nvPr/>
            </p:nvSpPr>
            <p:spPr>
              <a:xfrm>
                <a:off x="1405080" y="298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85" name="CustomShape 59"/>
              <p:cNvSpPr/>
              <p:nvPr/>
            </p:nvSpPr>
            <p:spPr>
              <a:xfrm>
                <a:off x="46224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86" name="CustomShape 60"/>
              <p:cNvSpPr/>
              <p:nvPr/>
            </p:nvSpPr>
            <p:spPr>
              <a:xfrm>
                <a:off x="462240" y="294912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87" name="CustomShape 61"/>
              <p:cNvSpPr/>
              <p:nvPr/>
            </p:nvSpPr>
            <p:spPr>
              <a:xfrm>
                <a:off x="462240" y="3223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88" name="CustomShape 62"/>
              <p:cNvSpPr/>
              <p:nvPr/>
            </p:nvSpPr>
            <p:spPr>
              <a:xfrm>
                <a:off x="142308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89" name="CustomShape 63"/>
              <p:cNvSpPr/>
              <p:nvPr/>
            </p:nvSpPr>
            <p:spPr>
              <a:xfrm rot="16200000">
                <a:off x="67212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90" name="CustomShape 64"/>
              <p:cNvSpPr/>
              <p:nvPr/>
            </p:nvSpPr>
            <p:spPr>
              <a:xfrm rot="16200000">
                <a:off x="97956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91" name="CustomShape 65"/>
              <p:cNvSpPr/>
              <p:nvPr/>
            </p:nvSpPr>
            <p:spPr>
              <a:xfrm rot="16200000">
                <a:off x="127836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92" name="CustomShape 66"/>
              <p:cNvSpPr/>
              <p:nvPr/>
            </p:nvSpPr>
            <p:spPr>
              <a:xfrm>
                <a:off x="78804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3" name="CustomShape 67"/>
              <p:cNvSpPr/>
              <p:nvPr/>
            </p:nvSpPr>
            <p:spPr>
              <a:xfrm>
                <a:off x="1099080" y="3251520"/>
                <a:ext cx="310680" cy="26928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4" name="CustomShape 68"/>
              <p:cNvSpPr/>
              <p:nvPr/>
            </p:nvSpPr>
            <p:spPr>
              <a:xfrm>
                <a:off x="140508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95" name="CustomShape 69"/>
              <p:cNvSpPr/>
              <p:nvPr/>
            </p:nvSpPr>
            <p:spPr>
              <a:xfrm>
                <a:off x="1330200" y="267120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96" name="CustomShape 70"/>
              <p:cNvSpPr/>
              <p:nvPr/>
            </p:nvSpPr>
            <p:spPr>
              <a:xfrm>
                <a:off x="133020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497" name="CustomShape 71"/>
              <p:cNvSpPr/>
              <p:nvPr/>
            </p:nvSpPr>
            <p:spPr>
              <a:xfrm>
                <a:off x="133020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498" name="Group 72"/>
            <p:cNvGrpSpPr/>
            <p:nvPr/>
          </p:nvGrpSpPr>
          <p:grpSpPr>
            <a:xfrm>
              <a:off x="5677560" y="2127600"/>
              <a:ext cx="1091520" cy="1454400"/>
              <a:chOff x="5677560" y="2127600"/>
              <a:chExt cx="1091520" cy="1454400"/>
            </a:xfrm>
          </p:grpSpPr>
          <p:sp>
            <p:nvSpPr>
              <p:cNvPr id="499" name="CustomShape 73"/>
              <p:cNvSpPr/>
              <p:nvPr/>
            </p:nvSpPr>
            <p:spPr>
              <a:xfrm>
                <a:off x="6004800" y="267480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00" name="CustomShape 74"/>
              <p:cNvSpPr/>
              <p:nvPr/>
            </p:nvSpPr>
            <p:spPr>
              <a:xfrm>
                <a:off x="6021000" y="298512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1" name="CustomShape 75"/>
              <p:cNvSpPr/>
              <p:nvPr/>
            </p:nvSpPr>
            <p:spPr>
              <a:xfrm>
                <a:off x="6356880" y="298116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02" name="CustomShape 76"/>
              <p:cNvSpPr/>
              <p:nvPr/>
            </p:nvSpPr>
            <p:spPr>
              <a:xfrm>
                <a:off x="6021000" y="325440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3" name="CustomShape 77"/>
              <p:cNvSpPr/>
              <p:nvPr/>
            </p:nvSpPr>
            <p:spPr>
              <a:xfrm>
                <a:off x="6356880" y="325080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04" name="CustomShape 78"/>
              <p:cNvSpPr/>
              <p:nvPr/>
            </p:nvSpPr>
            <p:spPr>
              <a:xfrm>
                <a:off x="5677560" y="2935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05" name="CustomShape 79"/>
              <p:cNvSpPr/>
              <p:nvPr/>
            </p:nvSpPr>
            <p:spPr>
              <a:xfrm>
                <a:off x="5677560" y="32097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06" name="CustomShape 80"/>
              <p:cNvSpPr/>
              <p:nvPr/>
            </p:nvSpPr>
            <p:spPr>
              <a:xfrm>
                <a:off x="634536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07" name="CustomShape 81"/>
              <p:cNvSpPr/>
              <p:nvPr/>
            </p:nvSpPr>
            <p:spPr>
              <a:xfrm rot="16200000">
                <a:off x="588708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08" name="CustomShape 82"/>
              <p:cNvSpPr/>
              <p:nvPr/>
            </p:nvSpPr>
            <p:spPr>
              <a:xfrm rot="16200000">
                <a:off x="620064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09" name="CustomShape 83"/>
              <p:cNvSpPr/>
              <p:nvPr/>
            </p:nvSpPr>
            <p:spPr>
              <a:xfrm>
                <a:off x="627228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10" name="CustomShape 84"/>
              <p:cNvSpPr/>
              <p:nvPr/>
            </p:nvSpPr>
            <p:spPr>
              <a:xfrm>
                <a:off x="627228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511" name="CustomShape 85"/>
            <p:cNvSpPr/>
            <p:nvPr/>
          </p:nvSpPr>
          <p:spPr>
            <a:xfrm>
              <a:off x="542412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2" name="CustomShape 86"/>
            <p:cNvSpPr/>
            <p:nvPr/>
          </p:nvSpPr>
          <p:spPr>
            <a:xfrm>
              <a:off x="7573680" y="3724200"/>
              <a:ext cx="96048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513" name="Group 87"/>
            <p:cNvGrpSpPr/>
            <p:nvPr/>
          </p:nvGrpSpPr>
          <p:grpSpPr>
            <a:xfrm>
              <a:off x="7238880" y="1713960"/>
              <a:ext cx="1446480" cy="1868040"/>
              <a:chOff x="7238880" y="1713960"/>
              <a:chExt cx="1446480" cy="1868040"/>
            </a:xfrm>
          </p:grpSpPr>
          <p:sp>
            <p:nvSpPr>
              <p:cNvPr id="514" name="CustomShape 88"/>
              <p:cNvSpPr/>
              <p:nvPr/>
            </p:nvSpPr>
            <p:spPr>
              <a:xfrm>
                <a:off x="7566120" y="267480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15" name="CustomShape 89"/>
              <p:cNvSpPr/>
              <p:nvPr/>
            </p:nvSpPr>
            <p:spPr>
              <a:xfrm>
                <a:off x="7582320" y="298512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6" name="CustomShape 90"/>
              <p:cNvSpPr/>
              <p:nvPr/>
            </p:nvSpPr>
            <p:spPr>
              <a:xfrm>
                <a:off x="7918200" y="298116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17" name="CustomShape 91"/>
              <p:cNvSpPr/>
              <p:nvPr/>
            </p:nvSpPr>
            <p:spPr>
              <a:xfrm>
                <a:off x="7582320" y="325440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8" name="CustomShape 92"/>
              <p:cNvSpPr/>
              <p:nvPr/>
            </p:nvSpPr>
            <p:spPr>
              <a:xfrm>
                <a:off x="7918200" y="325080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19" name="CustomShape 93"/>
              <p:cNvSpPr/>
              <p:nvPr/>
            </p:nvSpPr>
            <p:spPr>
              <a:xfrm>
                <a:off x="7238880" y="2935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0" name="CustomShape 94"/>
              <p:cNvSpPr/>
              <p:nvPr/>
            </p:nvSpPr>
            <p:spPr>
              <a:xfrm>
                <a:off x="7238880" y="32097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1" name="CustomShape 95"/>
              <p:cNvSpPr/>
              <p:nvPr/>
            </p:nvSpPr>
            <p:spPr>
              <a:xfrm>
                <a:off x="790668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2" name="CustomShape 96"/>
              <p:cNvSpPr/>
              <p:nvPr/>
            </p:nvSpPr>
            <p:spPr>
              <a:xfrm rot="16200000">
                <a:off x="744840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23" name="CustomShape 97"/>
              <p:cNvSpPr/>
              <p:nvPr/>
            </p:nvSpPr>
            <p:spPr>
              <a:xfrm rot="16200000">
                <a:off x="776196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24" name="CustomShape 98"/>
              <p:cNvSpPr/>
              <p:nvPr/>
            </p:nvSpPr>
            <p:spPr>
              <a:xfrm>
                <a:off x="783360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25" name="CustomShape 99"/>
              <p:cNvSpPr/>
              <p:nvPr/>
            </p:nvSpPr>
            <p:spPr>
              <a:xfrm>
                <a:off x="783360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26" name="CustomShape 100"/>
              <p:cNvSpPr/>
              <p:nvPr/>
            </p:nvSpPr>
            <p:spPr>
              <a:xfrm>
                <a:off x="8232840" y="298260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27" name="CustomShape 101"/>
              <p:cNvSpPr/>
              <p:nvPr/>
            </p:nvSpPr>
            <p:spPr>
              <a:xfrm>
                <a:off x="8232840" y="325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28" name="CustomShape 102"/>
              <p:cNvSpPr/>
              <p:nvPr/>
            </p:nvSpPr>
            <p:spPr>
              <a:xfrm rot="16200000">
                <a:off x="7887960" y="2029680"/>
                <a:ext cx="9961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29" name="CustomShape 103"/>
              <p:cNvSpPr/>
              <p:nvPr/>
            </p:nvSpPr>
            <p:spPr>
              <a:xfrm>
                <a:off x="8175960" y="32047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30" name="CustomShape 104"/>
              <p:cNvSpPr/>
              <p:nvPr/>
            </p:nvSpPr>
            <p:spPr>
              <a:xfrm>
                <a:off x="8188560" y="29401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531" name="CustomShape 105"/>
              <p:cNvSpPr/>
              <p:nvPr/>
            </p:nvSpPr>
            <p:spPr>
              <a:xfrm>
                <a:off x="824652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532" name="CustomShape 106"/>
          <p:cNvSpPr/>
          <p:nvPr/>
        </p:nvSpPr>
        <p:spPr>
          <a:xfrm>
            <a:off x="457200" y="4723200"/>
            <a:ext cx="85266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A typical workflow – base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457200" y="4149000"/>
            <a:ext cx="7923960" cy="118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535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9200" cy="2328480"/>
          </a:xfrm>
          <a:prstGeom prst="rect">
            <a:avLst/>
          </a:prstGeom>
          <a:ln>
            <a:noFill/>
          </a:ln>
        </p:spPr>
      </p:pic>
      <p:sp>
        <p:nvSpPr>
          <p:cNvPr id="536" name="CustomShape 3"/>
          <p:cNvSpPr/>
          <p:nvPr/>
        </p:nvSpPr>
        <p:spPr>
          <a:xfrm>
            <a:off x="0" y="5606640"/>
            <a:ext cx="91436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5508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A typical workflow – data.table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8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9200" cy="232848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457200" y="3699360"/>
            <a:ext cx="8508960" cy="820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457200" y="4661280"/>
            <a:ext cx="807192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A typical workflow – dplyr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457200" y="4149000"/>
            <a:ext cx="8438040" cy="146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543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9200" cy="2328480"/>
          </a:xfrm>
          <a:prstGeom prst="rect">
            <a:avLst/>
          </a:prstGeom>
          <a:ln>
            <a:noFill/>
          </a:ln>
        </p:spPr>
      </p:pic>
      <p:sp>
        <p:nvSpPr>
          <p:cNvPr id="544" name="CustomShape 3"/>
          <p:cNvSpPr/>
          <p:nvPr/>
        </p:nvSpPr>
        <p:spPr>
          <a:xfrm>
            <a:off x="640080" y="5922360"/>
            <a:ext cx="807192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Dplyr is part of the ‘Tidyverse’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457200" y="2034720"/>
            <a:ext cx="8228520" cy="439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Tabular data structures - one observation per row, one variable per column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Simple functions that do one thing (filter, mutate, arrange, etc.)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Use the ‘pipe’ %&gt;% to chain functions – imagine a flow of data from left to right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The Tidyverse package is a ‘meta-package’ consisting of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 – data manipulation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 – plotting (‘Grammar of Graphics’)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tidyr – functions to create ‘tidy data’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readr – reading and writing several file formats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purrr – expanded set of loop functions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tibble – tidy data.frames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stringr – handling strings (joining, searching, splitting, etc.)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forcats – handling categorical data (factors)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Arrange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767880" y="187956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705600" y="497844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767880" y="25614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1" name="CustomShape 5"/>
          <p:cNvSpPr/>
          <p:nvPr/>
        </p:nvSpPr>
        <p:spPr>
          <a:xfrm>
            <a:off x="714240" y="433188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2" name="CustomShape 6"/>
          <p:cNvSpPr/>
          <p:nvPr/>
        </p:nvSpPr>
        <p:spPr>
          <a:xfrm>
            <a:off x="6010200" y="187956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3" name="CustomShape 7"/>
          <p:cNvSpPr/>
          <p:nvPr/>
        </p:nvSpPr>
        <p:spPr>
          <a:xfrm>
            <a:off x="6010200" y="217404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4" name="CustomShape 8"/>
          <p:cNvSpPr/>
          <p:nvPr/>
        </p:nvSpPr>
        <p:spPr>
          <a:xfrm>
            <a:off x="6073920" y="433188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Select columns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705600" y="182880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705600" y="519732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705600" y="455112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9" name="CustomShape 5"/>
          <p:cNvSpPr/>
          <p:nvPr/>
        </p:nvSpPr>
        <p:spPr>
          <a:xfrm>
            <a:off x="705600" y="24750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0" name="CustomShape 6"/>
          <p:cNvSpPr/>
          <p:nvPr/>
        </p:nvSpPr>
        <p:spPr>
          <a:xfrm>
            <a:off x="6471720" y="182880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1" name="CustomShape 7"/>
          <p:cNvSpPr/>
          <p:nvPr/>
        </p:nvSpPr>
        <p:spPr>
          <a:xfrm>
            <a:off x="6471720" y="455112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1718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(use loop functions)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19</cp:revision>
  <dcterms:created xsi:type="dcterms:W3CDTF">2021-01-19T14:20:30Z</dcterms:created>
  <dcterms:modified xsi:type="dcterms:W3CDTF">2022-02-16T12:31:02Z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