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0" r:id="rId19"/>
    <p:sldId id="281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17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28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1360" y="200268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28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1360" y="3871440"/>
            <a:ext cx="26492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684000"/>
            <a:ext cx="822852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387144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2002680"/>
            <a:ext cx="401544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871440"/>
            <a:ext cx="8228520" cy="170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x-none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3F0D371-92CD-48B3-A7DA-0F1E1B6C60D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2/16/22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D6F9146-01CD-46CC-8829-69C98F0BDEB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52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520" cy="3578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x-none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x-none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x-none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x-none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x-none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x-none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4C4BBED-A6F7-4AEF-B049-76D5EA9BC20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2/16/22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1C5AE3A-29A1-445E-A971-79EE98FF58D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0-387-28695-0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data-to-viz.com/" TargetMode="External"/><Relationship Id="rId4" Type="http://schemas.openxmlformats.org/officeDocument/2006/relationships/hyperlink" Target="https://exts.ggplot2.tidyverse.org/galler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85800" y="2130480"/>
            <a:ext cx="77716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4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visualisation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</a:t>
            </a:r>
            <a:br>
              <a:rPr sz="4000" dirty="0"/>
            </a:br>
            <a:r>
              <a:rPr lang="en-US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>
              <a:rPr sz="4000" dirty="0"/>
            </a:br>
            <a:r>
              <a:rPr lang="en-US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2 </a:t>
            </a:r>
            <a:br>
              <a:rPr sz="1100" dirty="0"/>
            </a:b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378080" y="47664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</a:rPr>
              <a:t>Irina &amp; Rao</a:t>
            </a:r>
            <a:endParaRPr lang="en-GB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</a:rPr>
              <a:t>Hilary 2022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How to plot your data?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457200" y="2034720"/>
            <a:ext cx="8228520" cy="4250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The most common plots in publications: 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box plots/violin plots, bar plots, dot plots, histograms/density plots, line graphs, networks, heatmaps, PCA, etc.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FF0000"/>
                </a:solidFill>
                <a:latin typeface="Calibri"/>
                <a:ea typeface="Calibri"/>
              </a:rPr>
              <a:t>Hint: choose the appropriate representation based on the type of data you have.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Typical data types: numeric, categoric, maps, network, time series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+combinations of those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From Data to Viz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Calibri"/>
              </a:rPr>
              <a:t> – Decision tree to choose an appropriate chart type for your data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tabLst>
                <a:tab pos="0" algn="l"/>
              </a:tabLst>
            </a:pP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41796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Plotting grouped data </a:t>
            </a:r>
          </a:p>
        </p:txBody>
      </p:sp>
      <p:sp>
        <p:nvSpPr>
          <p:cNvPr id="213" name="CustomShape 2"/>
          <p:cNvSpPr/>
          <p:nvPr/>
        </p:nvSpPr>
        <p:spPr>
          <a:xfrm>
            <a:off x="460440" y="1712880"/>
            <a:ext cx="274284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</a:rPr>
              <a:t>Box-plots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60440" y="208080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15" name="Picture 6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17800" y="4267800"/>
            <a:ext cx="2742840" cy="2079720"/>
          </a:xfrm>
          <a:prstGeom prst="rect">
            <a:avLst/>
          </a:prstGeom>
          <a:ln>
            <a:noFill/>
          </a:ln>
        </p:spPr>
      </p:pic>
      <p:pic>
        <p:nvPicPr>
          <p:cNvPr id="216" name="Picture 7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640760" y="4328280"/>
            <a:ext cx="2742840" cy="1959120"/>
          </a:xfrm>
          <a:prstGeom prst="rect">
            <a:avLst/>
          </a:prstGeom>
          <a:ln>
            <a:noFill/>
          </a:ln>
        </p:spPr>
      </p:pic>
      <p:pic>
        <p:nvPicPr>
          <p:cNvPr id="217" name="Picture 9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2206080" y="1328400"/>
            <a:ext cx="6485040" cy="294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</a:rPr>
              <a:t>Plotting grouped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60440" y="1344960"/>
            <a:ext cx="274284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</a:rPr>
              <a:t>Bar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62240" y="1715040"/>
            <a:ext cx="38545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geom_bar(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216480" y="5292720"/>
            <a:ext cx="263340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3202200" y="5292720"/>
            <a:ext cx="247680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23" name="Picture 8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03840" y="2550600"/>
            <a:ext cx="2742840" cy="2742840"/>
          </a:xfrm>
          <a:prstGeom prst="rect">
            <a:avLst/>
          </a:prstGeom>
          <a:ln>
            <a:noFill/>
          </a:ln>
        </p:spPr>
      </p:pic>
      <p:pic>
        <p:nvPicPr>
          <p:cNvPr id="224" name="Picture 9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200400" y="2550600"/>
            <a:ext cx="2742840" cy="2742840"/>
          </a:xfrm>
          <a:prstGeom prst="rect">
            <a:avLst/>
          </a:prstGeom>
          <a:ln>
            <a:noFill/>
          </a:ln>
        </p:spPr>
      </p:pic>
      <p:pic>
        <p:nvPicPr>
          <p:cNvPr id="225" name="Picture 10" descr="Chart, ba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6104880" y="2550600"/>
            <a:ext cx="2742840" cy="2742840"/>
          </a:xfrm>
          <a:prstGeom prst="rect">
            <a:avLst/>
          </a:prstGeom>
          <a:ln>
            <a:noFill/>
          </a:ln>
        </p:spPr>
      </p:pic>
      <p:sp>
        <p:nvSpPr>
          <p:cNvPr id="226" name="CustomShape 6"/>
          <p:cNvSpPr/>
          <p:nvPr/>
        </p:nvSpPr>
        <p:spPr>
          <a:xfrm>
            <a:off x="303840" y="534564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position="dodge"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</a:rPr>
              <a:t>Plotting grouped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60440" y="1344960"/>
            <a:ext cx="274284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0000"/>
                </a:solidFill>
                <a:latin typeface="Calibri"/>
              </a:rPr>
              <a:t>Dot plots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62240" y="1715040"/>
            <a:ext cx="38545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geom_dotplot()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4173120" y="5660640"/>
            <a:ext cx="5185440" cy="118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geom_boxplot(position = "dodge")+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geom_dotplot(…)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290160" y="5668560"/>
            <a:ext cx="275832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ggplot(…)+ geom_boxplot(…)+ geom_dotplot(…)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3215880" y="356040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ggplot(…)+ geom_dotplot(…)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233" name="Picture 10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309840" y="1243080"/>
            <a:ext cx="2304360" cy="2320200"/>
          </a:xfrm>
          <a:prstGeom prst="rect">
            <a:avLst/>
          </a:prstGeom>
          <a:ln>
            <a:noFill/>
          </a:ln>
        </p:spPr>
      </p:pic>
      <p:pic>
        <p:nvPicPr>
          <p:cNvPr id="234" name="Picture 12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03840" y="3546000"/>
            <a:ext cx="2742840" cy="2114280"/>
          </a:xfrm>
          <a:prstGeom prst="rect">
            <a:avLst/>
          </a:prstGeom>
          <a:ln>
            <a:noFill/>
          </a:ln>
        </p:spPr>
      </p:pic>
      <p:pic>
        <p:nvPicPr>
          <p:cNvPr id="235" name="Picture 13" descr="Chart, box and whisk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5956200" y="3546000"/>
            <a:ext cx="2742840" cy="211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Understanding factors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57200" y="2002680"/>
            <a:ext cx="8385120" cy="3578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Factors are used to represent categorical data.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Factors don't have to be binary! You can have many categories.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</a:rPr>
              <a:t>stringsAsFactors = FALSE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 argument in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</a:rPr>
              <a:t>read...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 functions.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You know where your categories are presented. Convert the relevant column into factor: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</a:rPr>
              <a:t>  df1$col1 &lt;- as.factor(df1$col1)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Factors have levels, you can check all the categories within the factor: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</a:rPr>
              <a:t>  levels(df1$col1)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Shape 1"/>
          <p:cNvSpPr txBox="1"/>
          <p:nvPr/>
        </p:nvSpPr>
        <p:spPr>
          <a:xfrm>
            <a:off x="457200" y="6505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Wide vs. Long data format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02" name="Picture 4" descr="A picture containing text, crossword, photo, different&#10;&#10;Description automatically generated"/>
          <p:cNvPicPr/>
          <p:nvPr/>
        </p:nvPicPr>
        <p:blipFill>
          <a:blip r:embed="rId2"/>
          <a:stretch/>
        </p:blipFill>
        <p:spPr>
          <a:xfrm>
            <a:off x="363240" y="2494440"/>
            <a:ext cx="8323200" cy="270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331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Reshaping data with data.table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460440" y="2198160"/>
            <a:ext cx="4794120" cy="146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Courier New"/>
              </a:rPr>
              <a:t>melt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(data,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id.vars,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measure.vars,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variable.name = "variable", value.name = "value",…)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4907160" y="238608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Wide-to-long format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06" name="CustomShape 4"/>
          <p:cNvSpPr/>
          <p:nvPr/>
        </p:nvSpPr>
        <p:spPr>
          <a:xfrm>
            <a:off x="4813200" y="428868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 Long-to-wide format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07" name="CustomShape 5"/>
          <p:cNvSpPr/>
          <p:nvPr/>
        </p:nvSpPr>
        <p:spPr>
          <a:xfrm>
            <a:off x="507240" y="4061520"/>
            <a:ext cx="405036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70C0"/>
                </a:solidFill>
                <a:latin typeface="Courier New"/>
                <a:ea typeface="Calibri"/>
              </a:rPr>
              <a:t>dcast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(data,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formula,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value.var = guess(data),…)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08" name="CustomShape 6"/>
          <p:cNvSpPr/>
          <p:nvPr/>
        </p:nvSpPr>
        <p:spPr>
          <a:xfrm>
            <a:off x="507240" y="5549040"/>
            <a:ext cx="6719760" cy="64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Hint: </a:t>
            </a:r>
            <a:r>
              <a:rPr lang="en-GB" sz="1800" b="1" strike="noStrike" spc="-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– part of Tidyverse (introduced by Rao) has synonymous reshaping functions</a:t>
            </a:r>
            <a:r>
              <a:rPr lang="en-GB" sz="18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en-GB" sz="1800" b="1" strike="noStrike" spc="-1">
                <a:solidFill>
                  <a:srgbClr val="FF0000"/>
                </a:solidFill>
                <a:latin typeface="Calibri"/>
              </a:rPr>
              <a:t>gather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 and </a:t>
            </a:r>
            <a:r>
              <a:rPr lang="en-GB" sz="1800" b="1" strike="noStrike" spc="-1">
                <a:solidFill>
                  <a:srgbClr val="0070C0"/>
                </a:solidFill>
                <a:latin typeface="Calibri"/>
              </a:rPr>
              <a:t>spread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4" descr="Table&#10;&#10;Description automatically generated"/>
          <p:cNvPicPr/>
          <p:nvPr/>
        </p:nvPicPr>
        <p:blipFill>
          <a:blip r:embed="rId2"/>
          <a:stretch/>
        </p:blipFill>
        <p:spPr>
          <a:xfrm>
            <a:off x="460440" y="2284200"/>
            <a:ext cx="8035200" cy="266508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585720" y="5400360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462240" y="1715040"/>
            <a:ext cx="38545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</a:rPr>
              <a:t>library(data.table)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</a:rPr>
              <a:t>Error bars – geom_bar()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3" name="Picture 7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57200" y="1711080"/>
            <a:ext cx="8229240" cy="2972880"/>
          </a:xfrm>
          <a:prstGeom prst="rect">
            <a:avLst/>
          </a:prstGeom>
          <a:ln>
            <a:noFill/>
          </a:ln>
        </p:spPr>
      </p:pic>
      <p:sp>
        <p:nvSpPr>
          <p:cNvPr id="244" name="CustomShape 2"/>
          <p:cNvSpPr/>
          <p:nvPr/>
        </p:nvSpPr>
        <p:spPr>
          <a:xfrm>
            <a:off x="523080" y="4844520"/>
            <a:ext cx="844236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ggplot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(data)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geom_bar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(x=group, y=mean), stat="identity", fill="forestgreen", alpha=0.5)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+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geom_errorbar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</a:rPr>
              <a:t>aes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x=group, ymin=mean-sd, ymax=mean+sd), width=0.4, colour="orange", alpha=0.9, size=1.5) + </a:t>
            </a:r>
            <a:r>
              <a:rPr lang="en-US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ggtitle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</a:rPr>
              <a:t>("using standard deviation")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</a:rPr>
              <a:t>SD, SE, CI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52520" y="1532880"/>
            <a:ext cx="8160480" cy="448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2529"/>
                </a:solidFill>
                <a:latin typeface="Montserrat"/>
              </a:rPr>
              <a:t>Standard Deviation (SD) 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</a:rPr>
              <a:t>represents the amount of dispersion of the variable.</a:t>
            </a:r>
            <a:r>
              <a:rPr lang="en-US" sz="1800" b="0" strike="noStrike" spc="-1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1252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 &lt;-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 /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(vec)-1)   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452520" y="6058080"/>
            <a:ext cx="823860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alibri"/>
              </a:rPr>
              <a:t>Hint: easier way to add error bars without calculation! </a:t>
            </a:r>
            <a:r>
              <a:rPr lang="en-GB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lang="en-GB" sz="1800" b="1" strike="noStrike" spc="-1">
                <a:solidFill>
                  <a:srgbClr val="FF0000"/>
                </a:solidFill>
                <a:latin typeface="Courier New"/>
                <a:ea typeface="Calibri"/>
              </a:rPr>
              <a:t>stat_summary()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80240" y="1371600"/>
            <a:ext cx="3613680" cy="34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969080" y="1371600"/>
            <a:ext cx="3658680" cy="48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latin typeface="Calibri"/>
              </a:rPr>
              <a:t>Data </a:t>
            </a:r>
            <a:r>
              <a:rPr lang="en-US" sz="1600" b="1" strike="noStrike" spc="-1" dirty="0" err="1">
                <a:latin typeface="Calibri"/>
              </a:rPr>
              <a:t>Visualisation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Assignment from week 1</a:t>
            </a: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Intro to ggplot2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Base R plotting vs ggplot2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latin typeface="Calibri"/>
              </a:rPr>
              <a:t>ggplot2 syntax (demo)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Intro to factors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eshaping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data.frames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(demo)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latin typeface="Calibri"/>
              </a:rPr>
              <a:t>Dot/box/bar plots (demo with Covid vaccine data)</a:t>
            </a:r>
            <a:endParaRPr lang="en-GB" sz="1600" b="0" strike="noStrike" spc="-1" dirty="0">
              <a:latin typeface="Arial"/>
            </a:endParaRPr>
          </a:p>
          <a:p>
            <a:pPr marL="457200" lvl="1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latin typeface="Calibri"/>
              </a:rPr>
              <a:t>Practical (breakout room)</a:t>
            </a:r>
            <a:endParaRPr lang="en-GB" sz="1600" b="0" strike="noStrike" spc="-1" dirty="0">
              <a:latin typeface="Arial"/>
            </a:endParaRPr>
          </a:p>
          <a:p>
            <a:pPr marL="914400" lvl="2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OWID Covid data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"/>
              </a:rPr>
              <a:t>Faceting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1130400"/>
            <a:ext cx="8229240" cy="893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0" name="Picture 4" descr="Chart, waterfall chart&#10;&#10;Description automatically generated"/>
          <p:cNvPicPr/>
          <p:nvPr/>
        </p:nvPicPr>
        <p:blipFill>
          <a:blip r:embed="rId2"/>
          <a:stretch/>
        </p:blipFill>
        <p:spPr>
          <a:xfrm>
            <a:off x="632520" y="1917000"/>
            <a:ext cx="2742840" cy="1959120"/>
          </a:xfrm>
          <a:prstGeom prst="rect">
            <a:avLst/>
          </a:prstGeom>
          <a:ln>
            <a:noFill/>
          </a:ln>
        </p:spPr>
      </p:pic>
      <p:pic>
        <p:nvPicPr>
          <p:cNvPr id="251" name="Picture 5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108680" y="1917000"/>
            <a:ext cx="2742840" cy="1959120"/>
          </a:xfrm>
          <a:prstGeom prst="rect">
            <a:avLst/>
          </a:prstGeom>
          <a:ln>
            <a:noFill/>
          </a:ln>
        </p:spPr>
      </p:pic>
      <p:sp>
        <p:nvSpPr>
          <p:cNvPr id="252" name="CustomShape 3"/>
          <p:cNvSpPr/>
          <p:nvPr/>
        </p:nvSpPr>
        <p:spPr>
          <a:xfrm>
            <a:off x="468720" y="3803760"/>
            <a:ext cx="8229240" cy="89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facet_grid(var1~var2)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000" b="0" strike="noStrike" spc="-1">
              <a:latin typeface="Arial"/>
            </a:endParaRPr>
          </a:p>
        </p:txBody>
      </p:sp>
      <p:pic>
        <p:nvPicPr>
          <p:cNvPr id="253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2715120" y="4249440"/>
            <a:ext cx="2445480" cy="246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1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  <p:sp>
        <p:nvSpPr>
          <p:cNvPr id="262" name="CustomShape 4"/>
          <p:cNvSpPr/>
          <p:nvPr/>
        </p:nvSpPr>
        <p:spPr>
          <a:xfrm>
            <a:off x="443160" y="6121440"/>
            <a:ext cx="8482680" cy="24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Useful references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57200" y="2034720"/>
            <a:ext cx="8228520" cy="4250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R Graph Gallery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</a:rPr>
              <a:t> – Examples of the kinds of graphs and plots possible in R (+ the code to create them)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The Grammar of Graphics (Leland Wilkinson) 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</a:rPr>
              <a:t>– Theory of graphical visualisation (SpringerLink book – free access through Uni of Oxford Bodleian subscription)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ggplot2 reference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 – Help and cheatsheet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ggplot2 extensions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 – Additional packages that extend ggplot2 functionality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hlinkClick r:id="rId5"/>
              </a:rPr>
              <a:t>From Data to Viz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 – Decision tree to choose an appropriate chart type for your data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936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How to choose the graph type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260720"/>
            <a:ext cx="4215960" cy="53085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</a:rPr>
              <a:t>Human perception is not uniformly good at distinguishing different physical aspects – e.g. length is better than volume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strike="noStrike" spc="-1">
                <a:solidFill>
                  <a:srgbClr val="000000"/>
                </a:solidFill>
                <a:latin typeface="Calibri"/>
              </a:rPr>
              <a:t>Factors to help decide on viz:</a:t>
            </a:r>
            <a:endParaRPr lang="en-US" sz="215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</a:rPr>
              <a:t>Information – detail or summary?</a:t>
            </a:r>
            <a:endParaRPr lang="en-US" sz="175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</a:rPr>
              <a:t>Number of dimensions</a:t>
            </a:r>
            <a:endParaRPr lang="en-US" sz="175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</a:rPr>
              <a:t>Comparisons</a:t>
            </a:r>
            <a:endParaRPr lang="en-US" sz="175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</a:rPr>
              <a:t>Continuous vs categorical data</a:t>
            </a:r>
            <a:endParaRPr lang="en-US" sz="175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</a:rPr>
              <a:t>Scale – e.g. linear or log?</a:t>
            </a:r>
            <a:endParaRPr lang="en-US" sz="175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</a:rPr>
              <a:t>Shape and size</a:t>
            </a:r>
            <a:endParaRPr lang="en-US" sz="175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</a:rPr>
              <a:t>Colours – distinct? Colour-blind friendly?</a:t>
            </a:r>
            <a:endParaRPr lang="en-US" sz="175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</a:rPr>
              <a:t>Legends and labels</a:t>
            </a:r>
            <a:endParaRPr lang="en-US" sz="175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50" b="0" strike="noStrike" spc="-1">
                <a:solidFill>
                  <a:srgbClr val="000000"/>
                </a:solidFill>
                <a:latin typeface="Calibri"/>
              </a:rPr>
              <a:t>Subplots</a:t>
            </a:r>
            <a:endParaRPr lang="en-US" sz="175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From Data to Viz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</a:rPr>
              <a:t> – A handy tool to help you decide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4" name="Picture 6"/>
          <p:cNvPicPr/>
          <p:nvPr/>
        </p:nvPicPr>
        <p:blipFill>
          <a:blip r:embed="rId3"/>
          <a:srcRect l="36791" t="13536" r="22618" b="6201"/>
          <a:stretch/>
        </p:blipFill>
        <p:spPr>
          <a:xfrm>
            <a:off x="4673520" y="1260720"/>
            <a:ext cx="4215960" cy="469008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5486400" y="6285240"/>
            <a:ext cx="365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The Grammar of Graphics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, 2005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36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How to choose the graph type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Picture 2" descr="figure4"/>
          <p:cNvPicPr/>
          <p:nvPr/>
        </p:nvPicPr>
        <p:blipFill>
          <a:blip r:embed="rId2"/>
          <a:stretch/>
        </p:blipFill>
        <p:spPr>
          <a:xfrm>
            <a:off x="581400" y="1145160"/>
            <a:ext cx="6471360" cy="518652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5486400" y="6285240"/>
            <a:ext cx="365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Rao et al., </a:t>
            </a:r>
            <a:r>
              <a:rPr lang="en-GB" sz="1800" b="0" i="1" strike="noStrike" spc="-1">
                <a:solidFill>
                  <a:srgbClr val="000000"/>
                </a:solidFill>
                <a:latin typeface="Calibri"/>
              </a:rPr>
              <a:t>Sci Rep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, 2019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 flipV="1">
            <a:off x="3560040" y="2040840"/>
            <a:ext cx="3616920" cy="434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70" name="CustomShape 4"/>
          <p:cNvSpPr/>
          <p:nvPr/>
        </p:nvSpPr>
        <p:spPr>
          <a:xfrm flipV="1">
            <a:off x="4946760" y="2091960"/>
            <a:ext cx="2229840" cy="198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71" name="CustomShape 5"/>
          <p:cNvSpPr/>
          <p:nvPr/>
        </p:nvSpPr>
        <p:spPr>
          <a:xfrm>
            <a:off x="457200" y="967680"/>
            <a:ext cx="3102480" cy="2929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72" name="CustomShape 6"/>
          <p:cNvSpPr/>
          <p:nvPr/>
        </p:nvSpPr>
        <p:spPr>
          <a:xfrm>
            <a:off x="2743200" y="4074840"/>
            <a:ext cx="2203200" cy="2373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73" name="CustomShape 7"/>
          <p:cNvSpPr/>
          <p:nvPr/>
        </p:nvSpPr>
        <p:spPr>
          <a:xfrm>
            <a:off x="7177320" y="1630440"/>
            <a:ext cx="17265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Using the same data but making different points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/>
          <p:cNvPicPr/>
          <p:nvPr/>
        </p:nvPicPr>
        <p:blipFill>
          <a:blip r:embed="rId2"/>
          <a:stretch/>
        </p:blipFill>
        <p:spPr>
          <a:xfrm>
            <a:off x="6547680" y="570960"/>
            <a:ext cx="2595960" cy="1883520"/>
          </a:xfrm>
          <a:prstGeom prst="rect">
            <a:avLst/>
          </a:prstGeom>
          <a:ln>
            <a:noFill/>
          </a:ln>
        </p:spPr>
      </p:pic>
      <p:sp>
        <p:nvSpPr>
          <p:cNvPr id="175" name="TextShape 1"/>
          <p:cNvSpPr txBox="1"/>
          <p:nvPr/>
        </p:nvSpPr>
        <p:spPr>
          <a:xfrm>
            <a:off x="457560" y="-144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Visualising data in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143360"/>
            <a:ext cx="5366160" cy="503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Base R plotting (e.g. plot() function)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</a:rPr>
              <a:t>plot(x = iris$Sepal.Length, y = iris$Petal.Length, col = iris$Species)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ggplot2 package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</a:rPr>
              <a:t>ggplot(iris, aes(x = Sepal.Length, y = Petal.Length, colour = Species)) + geom_point()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Lattice package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</a:rPr>
              <a:t>xyplot(Sepal.Length ~ Petal.Length, data = iris, groups = Species)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Grid package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Low level plotting (both ggplot2 and lattice built on grid graphics)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7" name="Picture 4"/>
          <p:cNvPicPr/>
          <p:nvPr/>
        </p:nvPicPr>
        <p:blipFill>
          <a:blip r:embed="rId3"/>
          <a:stretch/>
        </p:blipFill>
        <p:spPr>
          <a:xfrm>
            <a:off x="6547680" y="4600800"/>
            <a:ext cx="2595960" cy="2192760"/>
          </a:xfrm>
          <a:prstGeom prst="rect">
            <a:avLst/>
          </a:prstGeom>
          <a:ln>
            <a:noFill/>
          </a:ln>
        </p:spPr>
      </p:pic>
      <p:pic>
        <p:nvPicPr>
          <p:cNvPr id="178" name="Picture 7"/>
          <p:cNvPicPr/>
          <p:nvPr/>
        </p:nvPicPr>
        <p:blipFill>
          <a:blip r:embed="rId4"/>
          <a:stretch/>
        </p:blipFill>
        <p:spPr>
          <a:xfrm>
            <a:off x="6547680" y="2454840"/>
            <a:ext cx="2595960" cy="219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560" y="-144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Graphics devices in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457200" y="1143360"/>
            <a:ext cx="8228520" cy="503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The plotting window in Rstudio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Needs to be saved manually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Size of the figure can be adjusted manually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Can be copied to clipboard from RStudio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For quick exploratory visualisation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 file (svg, png, pdf, tiff, jpeg, bmp)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Saved to file from code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Size of the figure can be specified in the code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For creating reproducible figures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ourier New"/>
              </a:rPr>
              <a:t>png(), pdf(), svg(), ggsave() 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are functions to save plots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Start or close graphical devices with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</a:rPr>
              <a:t>dev.new()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 or </a:t>
            </a:r>
            <a:r>
              <a:rPr lang="en-GB" sz="2180" b="0" strike="noStrike" spc="-1">
                <a:solidFill>
                  <a:srgbClr val="000000"/>
                </a:solidFill>
                <a:latin typeface="Courier New"/>
              </a:rPr>
              <a:t>dev.off()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 respectively</a:t>
            </a:r>
            <a:endParaRPr lang="en-US" sz="218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Tip: If your plot is not showing up on the window or file that you are expecting it to, you are probably drawing on the wrong device.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</a:rPr>
              <a:t>dev.off()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</a:rPr>
              <a:t> may solve this issue.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15560" y="3739680"/>
            <a:ext cx="7390080" cy="191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</a:rPr>
              <a:t>ggplot(owid_covid_newyear, aes(x = total_cases, y = total_deaths))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</a:rPr>
              <a:t>    geom_point()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</a:rPr>
              <a:t>    scale_x_log10()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</a:rPr>
              <a:t>    scale_y_log10()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</a:rPr>
              <a:t>    geom_smooth(method = "lm")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</a:rPr>
              <a:t>    ggtitle("OWID Covid data for Jan 01 2021: Total Cases vs. 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</a:rPr>
              <a:t>    xlab("Total cases")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</a:rPr>
              <a:t>    ylab("Total deaths")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</a:rPr>
              <a:t>    theme_bw() + </a:t>
            </a:r>
            <a:endParaRPr lang="en-GB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latin typeface="Courier New"/>
              </a:rPr>
              <a:t>    theme(panel.grid = element_blank())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560" y="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Building a graph step-by-step with ggplot2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Picture 5"/>
          <p:cNvPicPr/>
          <p:nvPr/>
        </p:nvPicPr>
        <p:blipFill>
          <a:blip r:embed="rId2"/>
          <a:stretch/>
        </p:blipFill>
        <p:spPr>
          <a:xfrm>
            <a:off x="115560" y="647640"/>
            <a:ext cx="3472560" cy="2933280"/>
          </a:xfrm>
          <a:prstGeom prst="rect">
            <a:avLst/>
          </a:prstGeom>
          <a:ln>
            <a:noFill/>
          </a:ln>
        </p:spPr>
      </p:pic>
      <p:pic>
        <p:nvPicPr>
          <p:cNvPr id="184" name="Picture 6"/>
          <p:cNvPicPr/>
          <p:nvPr/>
        </p:nvPicPr>
        <p:blipFill>
          <a:blip r:embed="rId3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sp>
        <p:nvSpPr>
          <p:cNvPr id="185" name="CustomShape 3"/>
          <p:cNvSpPr/>
          <p:nvPr/>
        </p:nvSpPr>
        <p:spPr>
          <a:xfrm>
            <a:off x="6212160" y="4324680"/>
            <a:ext cx="254160" cy="25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Picture 14"/>
          <p:cNvPicPr/>
          <p:nvPr/>
        </p:nvPicPr>
        <p:blipFill>
          <a:blip r:embed="rId4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87" name="Picture 17"/>
          <p:cNvPicPr/>
          <p:nvPr/>
        </p:nvPicPr>
        <p:blipFill>
          <a:blip r:embed="rId5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88" name="Picture 19"/>
          <p:cNvPicPr/>
          <p:nvPr/>
        </p:nvPicPr>
        <p:blipFill>
          <a:blip r:embed="rId6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89" name="Picture 21"/>
          <p:cNvPicPr/>
          <p:nvPr/>
        </p:nvPicPr>
        <p:blipFill>
          <a:blip r:embed="rId7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90" name="Picture 22"/>
          <p:cNvPicPr/>
          <p:nvPr/>
        </p:nvPicPr>
        <p:blipFill>
          <a:blip r:embed="rId8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91" name="Picture 24"/>
          <p:cNvPicPr/>
          <p:nvPr/>
        </p:nvPicPr>
        <p:blipFill>
          <a:blip r:embed="rId9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92" name="Picture 25"/>
          <p:cNvPicPr/>
          <p:nvPr/>
        </p:nvPicPr>
        <p:blipFill>
          <a:blip r:embed="rId10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93" name="Picture 28"/>
          <p:cNvPicPr/>
          <p:nvPr/>
        </p:nvPicPr>
        <p:blipFill>
          <a:blip r:embed="rId11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  <p:pic>
        <p:nvPicPr>
          <p:cNvPr id="194" name="Picture 29"/>
          <p:cNvPicPr/>
          <p:nvPr/>
        </p:nvPicPr>
        <p:blipFill>
          <a:blip r:embed="rId2"/>
          <a:stretch/>
        </p:blipFill>
        <p:spPr>
          <a:xfrm>
            <a:off x="3650040" y="2180160"/>
            <a:ext cx="5378040" cy="454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560" y="-144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ggplot2 syntax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457200" y="1143360"/>
            <a:ext cx="8411400" cy="2815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7030A0"/>
                </a:solidFill>
                <a:latin typeface="Courier New"/>
              </a:rPr>
              <a:t>ggplot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</a:rPr>
              <a:t>(data, 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mapping) +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	</a:t>
            </a:r>
            <a:r>
              <a:rPr lang="en-GB" sz="1779" b="0" strike="noStrike" spc="-1">
                <a:solidFill>
                  <a:srgbClr val="00B0F0"/>
                </a:solidFill>
                <a:highlight>
                  <a:srgbClr val="00FFFF"/>
                </a:highlight>
                <a:latin typeface="Courier New"/>
              </a:rPr>
              <a:t>geom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_point(mapping, stat, position, colour, fill, shape, size, alpha) +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	</a:t>
            </a:r>
            <a:r>
              <a:rPr lang="en-GB" sz="1779" b="0" strike="noStrike" spc="-1">
                <a:solidFill>
                  <a:srgbClr val="00B050"/>
                </a:solidFill>
                <a:highlight>
                  <a:srgbClr val="00FFFF"/>
                </a:highlight>
                <a:latin typeface="Courier New"/>
              </a:rPr>
              <a:t>coord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_cartesian() +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	</a:t>
            </a:r>
            <a:r>
              <a:rPr lang="en-GB" sz="1779" b="0" strike="noStrike" spc="-1">
                <a:solidFill>
                  <a:srgbClr val="E46C0A"/>
                </a:solidFill>
                <a:highlight>
                  <a:srgbClr val="00FFFF"/>
                </a:highlight>
                <a:latin typeface="Courier New"/>
              </a:rPr>
              <a:t>scale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_colour_discrete() +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	</a:t>
            </a:r>
            <a:r>
              <a:rPr lang="en-GB" sz="1779" b="0" strike="noStrike" spc="-1">
                <a:solidFill>
                  <a:srgbClr val="558ED5"/>
                </a:solidFill>
                <a:highlight>
                  <a:srgbClr val="00FFFF"/>
                </a:highlight>
                <a:latin typeface="Courier New"/>
              </a:rPr>
              <a:t>facet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_wrap() +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	</a:t>
            </a:r>
            <a:r>
              <a:rPr lang="en-GB" sz="1779" b="0" strike="noStrike" spc="-1">
                <a:solidFill>
                  <a:srgbClr val="FFC000"/>
                </a:solidFill>
                <a:highlight>
                  <a:srgbClr val="00FFFF"/>
                </a:highlight>
                <a:latin typeface="Courier New"/>
              </a:rPr>
              <a:t>theme</a:t>
            </a: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_bw() +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	ggtitle() +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	labs()</a:t>
            </a:r>
            <a:endParaRPr lang="en-US" sz="17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57200" y="4253400"/>
            <a:ext cx="8411400" cy="49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57"/>
              </a:spcBef>
              <a:tabLst>
                <a:tab pos="0" algn="l"/>
              </a:tabLst>
            </a:pPr>
            <a:r>
              <a:rPr lang="en-GB" sz="1779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</a:rPr>
              <a:t>mapping = aes(x, y, colour, fill, shape, size, alpha)</a:t>
            </a:r>
            <a:endParaRPr lang="en-GB" sz="1779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57200" y="5051520"/>
            <a:ext cx="8411400" cy="146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Note: Colour, shape, alpha, etc. can be passed </a:t>
            </a:r>
            <a:endParaRPr lang="en-GB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to the 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</a:rPr>
              <a:t>mapping argument - changes attributes based on some variable in the dataset itself (e.g. colour = location, or shape = hdi_class)</a:t>
            </a:r>
            <a:endParaRPr lang="en-GB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8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</a:rPr>
              <a:t>directly as specific arguments in the geom function - changes the attributes to fixed values that are provided separately from the data (e.g. colour = “red” or size =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7261920" y="514080"/>
            <a:ext cx="1819440" cy="91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Global mapping – applies to the entire plot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7261920" y="1942560"/>
            <a:ext cx="157500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Geom-specific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3444480" y="1587600"/>
            <a:ext cx="3732480" cy="50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02" name="CustomShape 8"/>
          <p:cNvSpPr/>
          <p:nvPr/>
        </p:nvSpPr>
        <p:spPr>
          <a:xfrm>
            <a:off x="2459160" y="1437120"/>
            <a:ext cx="984960" cy="3006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03" name="CustomShape 9"/>
          <p:cNvSpPr/>
          <p:nvPr/>
        </p:nvSpPr>
        <p:spPr>
          <a:xfrm flipV="1">
            <a:off x="3249360" y="974520"/>
            <a:ext cx="3985560" cy="31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04" name="CustomShape 10"/>
          <p:cNvSpPr/>
          <p:nvPr/>
        </p:nvSpPr>
        <p:spPr>
          <a:xfrm>
            <a:off x="2277000" y="1143360"/>
            <a:ext cx="984960" cy="2937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05" name="CustomShape 11"/>
          <p:cNvSpPr/>
          <p:nvPr/>
        </p:nvSpPr>
        <p:spPr>
          <a:xfrm>
            <a:off x="425520" y="3884040"/>
            <a:ext cx="1819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Where,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912960" y="2222640"/>
            <a:ext cx="3519360" cy="24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132800" y="851400"/>
            <a:ext cx="4638240" cy="515448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9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6080" cy="274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1508</Words>
  <Application>Microsoft Macintosh PowerPoint</Application>
  <PresentationFormat>On-screen Show (4:3)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Calibri</vt:lpstr>
      <vt:lpstr>Courier New</vt:lpstr>
      <vt:lpstr>Montserrat</vt:lpstr>
      <vt:lpstr>Roboto Slab</vt:lpstr>
      <vt:lpstr>StarSymbol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40</cp:revision>
  <dcterms:created xsi:type="dcterms:W3CDTF">2021-01-19T14:20:30Z</dcterms:created>
  <dcterms:modified xsi:type="dcterms:W3CDTF">2022-02-16T12:42:40Z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