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66" r:id="rId16"/>
    <p:sldId id="270" r:id="rId17"/>
    <p:sldId id="271" r:id="rId18"/>
    <p:sldId id="272" r:id="rId19"/>
    <p:sldId id="268" r:id="rId2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17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x-none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87FBE98-DF32-4C00-ABB9-14CA9A7A7A7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2/16/22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D6236C3-E1A2-4F26-986D-6BB43280C51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x-none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x-none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x-none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x-none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x-none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x-none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955256B-3E65-4AD2-A383-B0710CC3E70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2/16/22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0744B2C-F6E1-40C1-ACD3-F3A5109E251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kergoo/ComplexHeatm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hyperlink" Target="https://github.com/EmilHvitfeldt/r-color-palettes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jokergoo.github.io/ComplexHeatmap-reference/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Hvitfeldt/r-color-palet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4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3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378080" y="47664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</a:rPr>
              <a:t>Irina &amp; Rao</a:t>
            </a:r>
            <a:endParaRPr lang="en-GB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</a:rPr>
              <a:t>Hilary 2022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36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A lot of information can be conveyed!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9" name="Picture 2"/>
          <p:cNvPicPr/>
          <p:nvPr/>
        </p:nvPicPr>
        <p:blipFill>
          <a:blip r:embed="rId2"/>
          <a:stretch/>
        </p:blipFill>
        <p:spPr>
          <a:xfrm>
            <a:off x="0" y="1275840"/>
            <a:ext cx="6697800" cy="5581440"/>
          </a:xfrm>
          <a:prstGeom prst="rect">
            <a:avLst/>
          </a:prstGeom>
          <a:ln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6214320" y="6488280"/>
            <a:ext cx="29293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https://github.com/jokergoo/ComplexHeatmap</a:t>
            </a:r>
            <a:r>
              <a:rPr lang="en-GB" sz="11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698160" y="1091880"/>
            <a:ext cx="1921680" cy="390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</a:rPr>
              <a:t>A more complicated example with the Complex Heatmap package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56DE-325A-B047-9469-40072127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04272-8240-234A-B329-BF0B4C5FC28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912960" y="2222640"/>
            <a:ext cx="3519360" cy="24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132800" y="851400"/>
            <a:ext cx="4638240" cy="515448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5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6080" cy="274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01BD-8ACB-2640-BE29-4442C8B4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plots </a:t>
            </a:r>
            <a:r>
              <a:rPr lang="en-US" dirty="0" err="1"/>
              <a:t>ggplotly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17785-1E37-1E4F-94FB-152054AA981D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7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DB58-AF41-F84C-92B8-EC40B402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packages – PCA explorer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35511-4B90-664E-AA03-1D857327ADC3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912960" y="2222640"/>
            <a:ext cx="3519360" cy="24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132800" y="851400"/>
            <a:ext cx="4638240" cy="515448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5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6080" cy="2746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50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Useful references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57200" y="2034720"/>
            <a:ext cx="8228520" cy="4250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https://github.com/EmilHvitfeldt/r-color-palettes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 - a huge list of R palettes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https://colorbrewer2.org/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 - RColorBrewer package based on this tool by Cynthia Brewer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hlinkClick r:id="rId4"/>
              </a:rPr>
              <a:t>https://jokergoo.github.io/ComplexHeatmap-reference/book/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 - R package to produce Complex Heatmaps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80240" y="1371600"/>
            <a:ext cx="3613680" cy="34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969080" y="1371600"/>
            <a:ext cx="3658680" cy="48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latin typeface="Calibri"/>
              </a:rPr>
              <a:t>Data </a:t>
            </a:r>
            <a:r>
              <a:rPr lang="en-US" sz="1600" b="1" strike="noStrike" spc="-1" dirty="0" err="1">
                <a:latin typeface="Calibri"/>
              </a:rPr>
              <a:t>Visualisation</a:t>
            </a:r>
            <a:endParaRPr lang="en-GB" sz="1600" b="0" strike="noStrike" spc="-1" dirty="0"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Plotting continued from Session 2</a:t>
            </a:r>
            <a:endParaRPr lang="en-GB" sz="1600" b="0" strike="noStrike" spc="-1" dirty="0"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Statistics</a:t>
            </a:r>
            <a:endParaRPr lang="en-GB" sz="1600" b="0" strike="noStrike" spc="-1" dirty="0">
              <a:latin typeface="Arial"/>
            </a:endParaRPr>
          </a:p>
          <a:p>
            <a:pPr lvl="1"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Colours</a:t>
            </a:r>
            <a:endParaRPr lang="en-GB" sz="1600" spc="-1" dirty="0"/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latin typeface="Calibri"/>
              </a:rPr>
              <a:t>Heatmaps</a:t>
            </a:r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spc="-1" dirty="0">
                <a:latin typeface="Calibri"/>
              </a:rPr>
              <a:t>PCA</a:t>
            </a:r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 err="1">
                <a:latin typeface="Calibri"/>
              </a:rPr>
              <a:t>Plotly</a:t>
            </a:r>
            <a:r>
              <a:rPr lang="en-US" sz="1600" b="0" strike="noStrike" spc="-1" dirty="0">
                <a:latin typeface="Calibri"/>
              </a:rPr>
              <a:t>, PCA-explorer</a:t>
            </a:r>
            <a:endParaRPr lang="en-GB" sz="1600" b="0" strike="noStrike" spc="-1" dirty="0"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Q &amp; A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Basic statistics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700280"/>
            <a:ext cx="8228520" cy="4864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</a:rPr>
              <a:t>Adding statistics to the plots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</a:rPr>
              <a:t>library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ggpubr)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(formula, data, method = "wilcox.test", paired = FALSE, group.by = NULL, ref.group = NULL, 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*method = "t.test", "anova"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hide.ns = FALSE, label = NULL, label.x = NULL, label.y = NULL, 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</a:rPr>
              <a:t>Adding statistics to the plots - alternatively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</a:rPr>
              <a:t>library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ggsignif)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stat_signif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(mapping = NULL, data = NULL, position = "identity", na.rm = FALSE, show.legend = NA, inherit.aes = TRUE, comparisons = NULL, test = "wilcox.test", test.args = NULL, annotations = NULL, map_signif_level = FALSE ...)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map_signif_level = c("***"=0.001, "**"=0.01, "*"=0.05)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912960" y="2222640"/>
            <a:ext cx="3519360" cy="24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132800" y="851400"/>
            <a:ext cx="4638240" cy="515448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1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6080" cy="274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936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Colours in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1260720"/>
            <a:ext cx="8162640" cy="7120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</a:rPr>
              <a:t>Represented as named colours (e.g. “red”, “mediumspringgreen”) or hexadecimal code (e.g. “#FF0000FF”, “#00FA9AFF”)</a:t>
            </a: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Picture 7"/>
          <p:cNvPicPr/>
          <p:nvPr/>
        </p:nvPicPr>
        <p:blipFill>
          <a:blip r:embed="rId2"/>
          <a:srcRect l="3301" t="2885" r="3106" b="2791"/>
          <a:stretch/>
        </p:blipFill>
        <p:spPr>
          <a:xfrm>
            <a:off x="-360" y="1972800"/>
            <a:ext cx="9143640" cy="488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2"/>
          <p:cNvPicPr/>
          <p:nvPr/>
        </p:nvPicPr>
        <p:blipFill>
          <a:blip r:embed="rId2"/>
          <a:srcRect l="3916" t="11003" r="6079" b="12622"/>
          <a:stretch/>
        </p:blipFill>
        <p:spPr>
          <a:xfrm>
            <a:off x="128880" y="1613880"/>
            <a:ext cx="7394760" cy="5243760"/>
          </a:xfrm>
          <a:prstGeom prst="rect">
            <a:avLst/>
          </a:prstGeom>
          <a:ln>
            <a:noFill/>
          </a:ln>
        </p:spPr>
      </p:pic>
      <p:sp>
        <p:nvSpPr>
          <p:cNvPr id="176" name="TextShape 1"/>
          <p:cNvSpPr txBox="1"/>
          <p:nvPr/>
        </p:nvSpPr>
        <p:spPr>
          <a:xfrm>
            <a:off x="457200" y="936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Colours in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779440" y="951120"/>
            <a:ext cx="3115800" cy="3284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9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</a:rPr>
              <a:t>Palettes – a set of colours that can be used together</a:t>
            </a: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</a:rPr>
              <a:t>RColorBrewer package</a:t>
            </a: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Sequential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Qualitative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Diverging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https://github.com/EmilHvitfeldt/r-color-palettes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</a:rPr>
              <a:t> for a huge list of palettes and the packages they come in</a:t>
            </a: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36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Heatmaps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57200" y="1091880"/>
            <a:ext cx="8162640" cy="10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</a:rPr>
              <a:t>Useful for displaying multidimensional data</a:t>
            </a:r>
            <a:endParaRPr lang="en-GB" sz="215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alibri"/>
              </a:rPr>
              <a:t>A number of parameters</a:t>
            </a:r>
            <a:endParaRPr lang="en-GB" sz="17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ourier New"/>
              </a:rPr>
              <a:t>heatmap.2()</a:t>
            </a:r>
            <a:r>
              <a:rPr lang="en-GB" sz="1700" b="0" strike="noStrike" spc="-1">
                <a:solidFill>
                  <a:srgbClr val="000000"/>
                </a:solidFill>
                <a:latin typeface="Calibri"/>
              </a:rPr>
              <a:t> function from the gplots package</a:t>
            </a: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1700" b="0" strike="noStrike" spc="-1">
              <a:latin typeface="Arial"/>
            </a:endParaRPr>
          </a:p>
        </p:txBody>
      </p:sp>
      <p:pic>
        <p:nvPicPr>
          <p:cNvPr id="180" name="Picture 7"/>
          <p:cNvPicPr/>
          <p:nvPr/>
        </p:nvPicPr>
        <p:blipFill>
          <a:blip r:embed="rId2"/>
          <a:stretch/>
        </p:blipFill>
        <p:spPr>
          <a:xfrm>
            <a:off x="4283280" y="2148480"/>
            <a:ext cx="4007880" cy="436284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4314600" y="3302640"/>
            <a:ext cx="3417480" cy="2127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4314600" y="2148480"/>
            <a:ext cx="3417480" cy="1153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83" name="CustomShape 5"/>
          <p:cNvSpPr/>
          <p:nvPr/>
        </p:nvSpPr>
        <p:spPr>
          <a:xfrm>
            <a:off x="4314600" y="6298560"/>
            <a:ext cx="3417480" cy="212760"/>
          </a:xfrm>
          <a:prstGeom prst="rect">
            <a:avLst/>
          </a:prstGeom>
          <a:noFill/>
          <a:ln>
            <a:solidFill>
              <a:srgbClr val="00B0F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7732440" y="3515400"/>
            <a:ext cx="590040" cy="278280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7290720" y="2148480"/>
            <a:ext cx="1031760" cy="887400"/>
          </a:xfrm>
          <a:prstGeom prst="rect">
            <a:avLst/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86" name="CustomShape 8"/>
          <p:cNvSpPr/>
          <p:nvPr/>
        </p:nvSpPr>
        <p:spPr>
          <a:xfrm>
            <a:off x="457200" y="3026160"/>
            <a:ext cx="2337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Additional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7" name="CustomShape 9"/>
          <p:cNvSpPr/>
          <p:nvPr/>
        </p:nvSpPr>
        <p:spPr>
          <a:xfrm>
            <a:off x="1402560" y="6142320"/>
            <a:ext cx="1983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Column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8" name="CustomShape 10"/>
          <p:cNvSpPr/>
          <p:nvPr/>
        </p:nvSpPr>
        <p:spPr>
          <a:xfrm>
            <a:off x="3288600" y="4537800"/>
            <a:ext cx="919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Colours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9" name="CustomShape 11"/>
          <p:cNvSpPr/>
          <p:nvPr/>
        </p:nvSpPr>
        <p:spPr>
          <a:xfrm>
            <a:off x="555840" y="2310480"/>
            <a:ext cx="2337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Hierarchical clustering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0" name="CustomShape 12"/>
          <p:cNvSpPr/>
          <p:nvPr/>
        </p:nvSpPr>
        <p:spPr>
          <a:xfrm>
            <a:off x="7466040" y="1484280"/>
            <a:ext cx="115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Legend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1" name="CustomShape 13"/>
          <p:cNvSpPr/>
          <p:nvPr/>
        </p:nvSpPr>
        <p:spPr>
          <a:xfrm>
            <a:off x="1402560" y="5412600"/>
            <a:ext cx="1885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Row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2" name="CustomShape 14"/>
          <p:cNvSpPr/>
          <p:nvPr/>
        </p:nvSpPr>
        <p:spPr>
          <a:xfrm flipH="1" flipV="1">
            <a:off x="2794680" y="3210120"/>
            <a:ext cx="1518840" cy="19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3" name="CustomShape 15"/>
          <p:cNvSpPr/>
          <p:nvPr/>
        </p:nvSpPr>
        <p:spPr>
          <a:xfrm flipH="1" flipV="1">
            <a:off x="4207320" y="4721760"/>
            <a:ext cx="1233720" cy="13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4" name="CustomShape 16"/>
          <p:cNvSpPr/>
          <p:nvPr/>
        </p:nvSpPr>
        <p:spPr>
          <a:xfrm flipH="1" flipV="1">
            <a:off x="2893320" y="2494440"/>
            <a:ext cx="1420200" cy="23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95" name="CustomShape 17"/>
          <p:cNvSpPr/>
          <p:nvPr/>
        </p:nvSpPr>
        <p:spPr>
          <a:xfrm flipV="1">
            <a:off x="7806960" y="1853640"/>
            <a:ext cx="236160" cy="29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96" name="CustomShape 18"/>
          <p:cNvSpPr/>
          <p:nvPr/>
        </p:nvSpPr>
        <p:spPr>
          <a:xfrm flipH="1">
            <a:off x="3287880" y="4907160"/>
            <a:ext cx="4443480" cy="68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7" name="CustomShape 19"/>
          <p:cNvSpPr/>
          <p:nvPr/>
        </p:nvSpPr>
        <p:spPr>
          <a:xfrm flipH="1" flipV="1">
            <a:off x="3386880" y="6327000"/>
            <a:ext cx="927360" cy="7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594</Words>
  <Application>Microsoft Macintosh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Times New Roman</vt:lpstr>
      <vt:lpstr>Wingdings</vt:lpstr>
      <vt:lpstr>Wingdings 3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PCA</vt:lpstr>
      <vt:lpstr>PowerPoint Presentation</vt:lpstr>
      <vt:lpstr>Interactive plots ggplotly</vt:lpstr>
      <vt:lpstr>Shiny packages – PCA explorer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Irina Chelysheva</cp:lastModifiedBy>
  <cp:revision>111</cp:revision>
  <dcterms:created xsi:type="dcterms:W3CDTF">2021-01-19T14:20:30Z</dcterms:created>
  <dcterms:modified xsi:type="dcterms:W3CDTF">2022-02-16T12:42:44Z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