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9" r:id="rId17"/>
    <p:sldId id="270" r:id="rId18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18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GB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GB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kergoo/ComplexHeatmap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lorbrewer2.org/" TargetMode="External"/><Relationship Id="rId2" Type="http://schemas.openxmlformats.org/officeDocument/2006/relationships/hyperlink" Target="https://github.com/EmilHvitfeldt/r-color-palettes" TargetMode="External"/><Relationship Id="rId1" Type="http://schemas.openxmlformats.org/officeDocument/2006/relationships/slideLayout" Target="../slideLayouts/slideLayout25.xml"/><Relationship Id="rId4" Type="http://schemas.openxmlformats.org/officeDocument/2006/relationships/hyperlink" Target="https://jokergoo.github.io/ComplexHeatmap-reference/book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milHvitfeldt/r-color-palette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685800" y="2130480"/>
            <a:ext cx="7770960" cy="14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620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Data analysis and visualisation in</a:t>
            </a:r>
            <a:br/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 R for Biologists</a:t>
            </a:r>
            <a:br/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Session 3 </a:t>
            </a:r>
            <a:br/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Calibri"/>
              </a:rPr>
              <a:t>Data exploration in depth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1378080" y="4766400"/>
            <a:ext cx="6399360" cy="175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Irina &amp; Rao</a:t>
            </a:r>
            <a:endParaRPr lang="en-GB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>
                <a:solidFill>
                  <a:srgbClr val="8B8B8B"/>
                </a:solidFill>
                <a:latin typeface="Calibri"/>
                <a:ea typeface="DejaVu Sans"/>
              </a:rPr>
              <a:t>Michaelmas </a:t>
            </a: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2022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457200" y="36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 lot of information can be conveyed!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231" name="Picture 2"/>
          <p:cNvPicPr/>
          <p:nvPr/>
        </p:nvPicPr>
        <p:blipFill>
          <a:blip r:embed="rId2"/>
          <a:stretch/>
        </p:blipFill>
        <p:spPr>
          <a:xfrm>
            <a:off x="0" y="1275840"/>
            <a:ext cx="6697080" cy="5580720"/>
          </a:xfrm>
          <a:prstGeom prst="rect">
            <a:avLst/>
          </a:prstGeom>
          <a:ln>
            <a:noFill/>
          </a:ln>
        </p:spPr>
      </p:pic>
      <p:sp>
        <p:nvSpPr>
          <p:cNvPr id="232" name="CustomShape 2"/>
          <p:cNvSpPr/>
          <p:nvPr/>
        </p:nvSpPr>
        <p:spPr>
          <a:xfrm>
            <a:off x="6214320" y="6488280"/>
            <a:ext cx="2928600" cy="25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10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https://github.com/jokergoo/ComplexHeatmap</a:t>
            </a:r>
            <a:r>
              <a:rPr lang="en-GB" sz="11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n-GB" sz="1100" b="0" strike="noStrike" spc="-1">
              <a:latin typeface="Arial"/>
            </a:endParaRPr>
          </a:p>
        </p:txBody>
      </p:sp>
      <p:sp>
        <p:nvSpPr>
          <p:cNvPr id="233" name="CustomShape 3"/>
          <p:cNvSpPr/>
          <p:nvPr/>
        </p:nvSpPr>
        <p:spPr>
          <a:xfrm>
            <a:off x="6698160" y="1091880"/>
            <a:ext cx="1920960" cy="390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A more complicated example with the Complex Heatmap package</a:t>
            </a:r>
            <a:endParaRPr lang="en-GB" sz="21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69"/>
              </a:spcBef>
            </a:pPr>
            <a:endParaRPr lang="en-GB" sz="21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49"/>
              </a:spcBef>
            </a:pPr>
            <a:endParaRPr lang="en-GB" sz="215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714652" y="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Principal Component Analysis</a:t>
            </a:r>
            <a:endParaRPr lang="en-GB" sz="44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214D30-4290-4D1D-B327-EE3425B24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52" y="1964963"/>
            <a:ext cx="4921785" cy="28945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1F50E1-DE63-43D2-ACAD-7277587E1AEF}"/>
              </a:ext>
            </a:extLst>
          </p:cNvPr>
          <p:cNvSpPr txBox="1"/>
          <p:nvPr/>
        </p:nvSpPr>
        <p:spPr>
          <a:xfrm>
            <a:off x="2725445" y="6086281"/>
            <a:ext cx="62170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200" dirty="0"/>
              <a:t>https://builtin.com/data-science/step-step-explanation-principal-component-analysis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EFB2A7-0C58-4273-9CE3-35433E6B0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295" y="1958029"/>
            <a:ext cx="3321153" cy="27714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E2ADB1-C29E-4D50-852F-883668F91491}"/>
              </a:ext>
            </a:extLst>
          </p:cNvPr>
          <p:cNvSpPr txBox="1"/>
          <p:nvPr/>
        </p:nvSpPr>
        <p:spPr>
          <a:xfrm>
            <a:off x="5558295" y="1331650"/>
            <a:ext cx="3321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How many components should you consider?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endParaRPr lang="en-GB" sz="5400" b="0" strike="noStrike" spc="-1">
              <a:latin typeface="Arial"/>
            </a:endParaRPr>
          </a:p>
        </p:txBody>
      </p:sp>
      <p:sp>
        <p:nvSpPr>
          <p:cNvPr id="244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45" name="Graphic 5_1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Useful references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457200" y="2034720"/>
            <a:ext cx="8227800" cy="424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https://github.com/EmilHvitfeldt/r-color-palettes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 - a huge list of R palettes</a:t>
            </a:r>
            <a:endParaRPr lang="en-GB" sz="218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https://colorbrewer2.org/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 - RColorBrewer package based on this tool by Cynthia Brewer</a:t>
            </a:r>
            <a:endParaRPr lang="en-GB" sz="218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4"/>
              </a:rPr>
              <a:t>https://jokergoo.github.io/ComplexHeatmap-reference/book/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 - R package to produce Complex Heatmaps</a:t>
            </a:r>
            <a:endParaRPr lang="en-GB" sz="218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480240" y="1371600"/>
            <a:ext cx="3612960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3900" b="0" strike="noStrike" cap="all" spc="-1">
                <a:solidFill>
                  <a:srgbClr val="000000"/>
                </a:solidFill>
                <a:latin typeface="Calibri"/>
                <a:ea typeface="DejaVu Sans"/>
              </a:rPr>
              <a:t>R for biologists</a:t>
            </a:r>
            <a:endParaRPr lang="en-GB" sz="3900" b="0" strike="noStrike" spc="-1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4969080" y="1371600"/>
            <a:ext cx="3657960" cy="48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marL="216000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Visualisation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Adding statistics to plots</a:t>
            </a:r>
            <a:endParaRPr lang="en-GB" sz="1600" b="0" strike="noStrike" spc="-1">
              <a:latin typeface="Arial"/>
            </a:endParaRPr>
          </a:p>
          <a:p>
            <a:pPr marL="457200" lvl="1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Colours</a:t>
            </a:r>
            <a:endParaRPr lang="en-GB" sz="1600" b="0" strike="noStrike" spc="-1">
              <a:latin typeface="Arial"/>
            </a:endParaRPr>
          </a:p>
          <a:p>
            <a:pPr marL="457200" lvl="1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Heatmaps</a:t>
            </a:r>
            <a:endParaRPr lang="en-GB" sz="1600" b="0" strike="noStrike" spc="-1">
              <a:latin typeface="Arial"/>
            </a:endParaRPr>
          </a:p>
          <a:p>
            <a:pPr marL="457200" lvl="1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PCA</a:t>
            </a:r>
            <a:endParaRPr lang="en-GB" sz="1600" b="0" strike="noStrike" spc="-1">
              <a:latin typeface="Arial"/>
            </a:endParaRPr>
          </a:p>
          <a:p>
            <a:pPr marL="457200" lvl="1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Plotly, PCA-explorer</a:t>
            </a:r>
            <a:endParaRPr lang="en-GB" sz="1600" b="0" strike="noStrike" spc="-1">
              <a:latin typeface="Arial"/>
            </a:endParaRPr>
          </a:p>
          <a:p>
            <a:pPr marL="457200" lvl="1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Q &amp; A</a:t>
            </a:r>
            <a:endParaRPr lang="en-GB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Basic statistics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457200" y="1700280"/>
            <a:ext cx="8227800" cy="48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1000"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Correlations – </a:t>
            </a: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cor(), cor.test()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T-test (parametric):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 Unpaired 2-group t-test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t.test(y~x) 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# where y is numeric and x is a binary factor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t.test(y1,y2)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 # where y1 and y2 are numeric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Paired 2-group t-test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t.test(y1,y2, paired=TRUE)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 # where y1 &amp; y2 are numeric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Non-parametric tests: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Unpaired 2-group Mann-Whitney U Test 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wilcox.test(y~A) 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# where y is numeric and A is A binary factor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wilcox.test(y,x)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 # where y and x are numeric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Paired 2-group Wilcoxon Signed Rank Test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wilcox.test(y1,y2, paired=TRUE) 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# where y1 and y2 are numeric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More than 2 groups - analysis of variance (ANOVA, parametric)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aov(), anova()</a:t>
            </a:r>
            <a:endParaRPr lang="en-GB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Adding statistics to the plots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library</a:t>
            </a:r>
            <a:r>
              <a:rPr lang="en-GB" sz="2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GB" sz="24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ggpubr</a:t>
            </a:r>
            <a:r>
              <a:rPr lang="en-GB" sz="2400" b="1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)</a:t>
            </a:r>
            <a:endParaRPr lang="en-GB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Perform the test</a:t>
            </a:r>
            <a:endParaRPr lang="en-GB" sz="2400" b="0" strike="noStrike" spc="-1" dirty="0">
              <a:latin typeface="Arial"/>
            </a:endParaRPr>
          </a:p>
          <a:p>
            <a:pPr marL="343080" indent="-342000" algn="just"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compare_means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(formula, data, method = "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wilcox.test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", paired = FALSE,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group.by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NULL,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ref.group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NULL, </a:t>
            </a:r>
            <a:r>
              <a:rPr lang="en-GB" sz="2400" b="1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...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)</a:t>
            </a:r>
            <a:endParaRPr lang="en-GB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*method = "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t.test</a:t>
            </a: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", "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anova</a:t>
            </a: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"</a:t>
            </a:r>
            <a:endParaRPr lang="en-GB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Or just add the significance levels to the plot</a:t>
            </a:r>
            <a:endParaRPr lang="en-GB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stat_compare_means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(mapping = NULL, comparisons = NULL,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hide.ns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FALSE, label = NULL,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label.x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NULL,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label.y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NULL, </a:t>
            </a:r>
            <a:r>
              <a:rPr lang="en-GB" sz="2400" b="1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...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)</a:t>
            </a:r>
            <a:endParaRPr lang="en-GB" sz="2400" b="0" strike="noStrike" spc="-1" dirty="0">
              <a:latin typeface="Arial"/>
            </a:endParaRPr>
          </a:p>
          <a:p>
            <a:pPr marL="342900" indent="-342900">
              <a:lnSpc>
                <a:spcPct val="100000"/>
              </a:lnSpc>
              <a:spcBef>
                <a:spcPts val="64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GB" sz="2400" b="0" strike="noStrike" spc="-1" dirty="0">
                <a:latin typeface="Arial"/>
              </a:rPr>
              <a:t>If adjusted p-values are required</a:t>
            </a: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GB" sz="2400" b="1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stat_pvalue_manual</a:t>
            </a:r>
            <a:r>
              <a:rPr lang="en-GB" sz="2400" spc="-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stat.test</a:t>
            </a:r>
            <a:r>
              <a:rPr lang="en-GB" sz="2400" spc="-1" dirty="0">
                <a:latin typeface="Courier New" panose="02070309020205020404" pitchFamily="49" charset="0"/>
                <a:cs typeface="Courier New" panose="02070309020205020404" pitchFamily="49" charset="0"/>
              </a:rPr>
              <a:t>, label = "</a:t>
            </a:r>
            <a:r>
              <a:rPr lang="en-GB" sz="2400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p.adj.signif</a:t>
            </a:r>
            <a:r>
              <a:rPr lang="en-GB" sz="2400" spc="-1" dirty="0">
                <a:latin typeface="Courier New" panose="02070309020205020404" pitchFamily="49" charset="0"/>
                <a:cs typeface="Courier New" panose="02070309020205020404" pitchFamily="49" charset="0"/>
              </a:rPr>
              <a:t>”, </a:t>
            </a:r>
            <a:r>
              <a:rPr lang="en-GB" sz="2400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hide.ns</a:t>
            </a:r>
            <a:r>
              <a:rPr lang="en-GB" sz="2400" spc="-1" dirty="0">
                <a:latin typeface="Courier New" panose="02070309020205020404" pitchFamily="49" charset="0"/>
                <a:cs typeface="Courier New" panose="02070309020205020404" pitchFamily="49" charset="0"/>
              </a:rPr>
              <a:t> = TRUE, ...)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00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Adding statistics to the plots - alternatively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library</a:t>
            </a:r>
            <a:r>
              <a:rPr lang="en-GB" sz="24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GB" sz="2400" b="1" strike="noStrike" spc="-1">
                <a:solidFill>
                  <a:srgbClr val="000000"/>
                </a:solidFill>
                <a:latin typeface="Courier New"/>
                <a:ea typeface="Calibri"/>
              </a:rPr>
              <a:t>ggsignif)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1" strike="noStrike" spc="-1">
                <a:solidFill>
                  <a:srgbClr val="000000"/>
                </a:solidFill>
                <a:latin typeface="Courier New"/>
                <a:ea typeface="Calibri"/>
              </a:rPr>
              <a:t>stat_signif</a:t>
            </a: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(mapping = NULL, data = NULL, position = "identity", na.rm = FALSE, show.legend = NA, inherit.aes = TRUE, comparisons = NULL, test = "wilcox.test", test.args = NULL, annotations = NULL, map_signif_level = FALSE ...)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br/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map_signif_level = c("***"=0.001, "**"=0.01, "*"=0.05)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GB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endParaRPr lang="en-GB" sz="5400" b="0" strike="noStrike" spc="-1"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3" name="Graphic 5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457200" y="936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Colours in R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457200" y="1260720"/>
            <a:ext cx="8161920" cy="711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Represented as named colours (e.g. “red”, “mediumspringgreen”) or hexadecimal code (e.g. “#FF0000FF”, “#00FA9AFF”)</a:t>
            </a:r>
            <a:endParaRPr lang="en-GB" sz="2150" b="0" strike="noStrike" spc="-1">
              <a:latin typeface="Arial"/>
            </a:endParaRPr>
          </a:p>
        </p:txBody>
      </p:sp>
      <p:pic>
        <p:nvPicPr>
          <p:cNvPr id="206" name="Picture 7"/>
          <p:cNvPicPr/>
          <p:nvPr/>
        </p:nvPicPr>
        <p:blipFill>
          <a:blip r:embed="rId2"/>
          <a:srcRect l="3301" t="2885" r="3106" b="2791"/>
          <a:stretch/>
        </p:blipFill>
        <p:spPr>
          <a:xfrm>
            <a:off x="-360" y="1972800"/>
            <a:ext cx="9142920" cy="4884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Picture 2"/>
          <p:cNvPicPr/>
          <p:nvPr/>
        </p:nvPicPr>
        <p:blipFill>
          <a:blip r:embed="rId2"/>
          <a:srcRect l="3916" t="11003" r="6079" b="12622"/>
          <a:stretch/>
        </p:blipFill>
        <p:spPr>
          <a:xfrm>
            <a:off x="128880" y="1613880"/>
            <a:ext cx="7394040" cy="5243040"/>
          </a:xfrm>
          <a:prstGeom prst="rect">
            <a:avLst/>
          </a:prstGeom>
          <a:ln>
            <a:noFill/>
          </a:ln>
        </p:spPr>
      </p:pic>
      <p:sp>
        <p:nvSpPr>
          <p:cNvPr id="208" name="CustomShape 1"/>
          <p:cNvSpPr/>
          <p:nvPr/>
        </p:nvSpPr>
        <p:spPr>
          <a:xfrm>
            <a:off x="457200" y="936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Colours in R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5779440" y="951120"/>
            <a:ext cx="3115080" cy="328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9500"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Palettes – a set of colours that can be used together</a:t>
            </a:r>
            <a:endParaRPr lang="en-GB" sz="215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RColorBrewer package</a:t>
            </a:r>
            <a:endParaRPr lang="en-GB" sz="215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Sequential</a:t>
            </a:r>
            <a:endParaRPr lang="en-GB" sz="20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Qualitative</a:t>
            </a:r>
            <a:endParaRPr lang="en-GB" sz="20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Diverging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https://github.com/EmilHvitfeldt/r-color-palettes</a:t>
            </a: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 for a huge list of palettes and the packages they come in</a:t>
            </a:r>
            <a:endParaRPr lang="en-GB" sz="215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457200" y="36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Heatmaps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457200" y="1091880"/>
            <a:ext cx="8161920" cy="100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Useful for displaying multidimensional data</a:t>
            </a:r>
            <a:endParaRPr lang="en-GB" sz="215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00" b="0" strike="noStrike" spc="-1">
                <a:solidFill>
                  <a:srgbClr val="000000"/>
                </a:solidFill>
                <a:latin typeface="Calibri"/>
                <a:ea typeface="DejaVu Sans"/>
              </a:rPr>
              <a:t>A number of parameters</a:t>
            </a:r>
            <a:endParaRPr lang="en-GB" sz="17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heatmap.2()</a:t>
            </a:r>
            <a:r>
              <a:rPr lang="en-GB" sz="1700" b="0" strike="noStrike" spc="-1">
                <a:solidFill>
                  <a:srgbClr val="000000"/>
                </a:solidFill>
                <a:latin typeface="Calibri"/>
                <a:ea typeface="DejaVu Sans"/>
              </a:rPr>
              <a:t> function from the gplots package</a:t>
            </a:r>
            <a:endParaRPr lang="en-GB" sz="17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69"/>
              </a:spcBef>
            </a:pPr>
            <a:endParaRPr lang="en-GB" sz="17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49"/>
              </a:spcBef>
            </a:pPr>
            <a:endParaRPr lang="en-GB" sz="1700" b="0" strike="noStrike" spc="-1">
              <a:latin typeface="Arial"/>
            </a:endParaRPr>
          </a:p>
        </p:txBody>
      </p:sp>
      <p:pic>
        <p:nvPicPr>
          <p:cNvPr id="212" name="Picture 7"/>
          <p:cNvPicPr/>
          <p:nvPr/>
        </p:nvPicPr>
        <p:blipFill>
          <a:blip r:embed="rId2"/>
          <a:stretch/>
        </p:blipFill>
        <p:spPr>
          <a:xfrm>
            <a:off x="4283280" y="2148480"/>
            <a:ext cx="4007160" cy="4362120"/>
          </a:xfrm>
          <a:prstGeom prst="rect">
            <a:avLst/>
          </a:prstGeom>
          <a:ln>
            <a:noFill/>
          </a:ln>
        </p:spPr>
      </p:pic>
      <p:sp>
        <p:nvSpPr>
          <p:cNvPr id="213" name="CustomShape 3"/>
          <p:cNvSpPr/>
          <p:nvPr/>
        </p:nvSpPr>
        <p:spPr>
          <a:xfrm>
            <a:off x="4314600" y="3302640"/>
            <a:ext cx="3416760" cy="2120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214" name="CustomShape 4"/>
          <p:cNvSpPr/>
          <p:nvPr/>
        </p:nvSpPr>
        <p:spPr>
          <a:xfrm>
            <a:off x="4314600" y="2148480"/>
            <a:ext cx="3416760" cy="115308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215" name="CustomShape 5"/>
          <p:cNvSpPr/>
          <p:nvPr/>
        </p:nvSpPr>
        <p:spPr>
          <a:xfrm>
            <a:off x="4314600" y="6298560"/>
            <a:ext cx="3416760" cy="212040"/>
          </a:xfrm>
          <a:prstGeom prst="rect">
            <a:avLst/>
          </a:prstGeom>
          <a:noFill/>
          <a:ln>
            <a:solidFill>
              <a:srgbClr val="00B0F0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216" name="CustomShape 6"/>
          <p:cNvSpPr/>
          <p:nvPr/>
        </p:nvSpPr>
        <p:spPr>
          <a:xfrm>
            <a:off x="7732440" y="3515400"/>
            <a:ext cx="589320" cy="2782080"/>
          </a:xfrm>
          <a:prstGeom prst="rect">
            <a:avLst/>
          </a:prstGeom>
          <a:noFill/>
          <a:ln>
            <a:solidFill>
              <a:srgbClr val="C00000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217" name="CustomShape 7"/>
          <p:cNvSpPr/>
          <p:nvPr/>
        </p:nvSpPr>
        <p:spPr>
          <a:xfrm>
            <a:off x="7290720" y="2148480"/>
            <a:ext cx="1031040" cy="886680"/>
          </a:xfrm>
          <a:prstGeom prst="rect">
            <a:avLst/>
          </a:prstGeom>
          <a:noFill/>
          <a:ln>
            <a:solidFill>
              <a:srgbClr val="FFC000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218" name="CustomShape 8"/>
          <p:cNvSpPr/>
          <p:nvPr/>
        </p:nvSpPr>
        <p:spPr>
          <a:xfrm>
            <a:off x="457200" y="3026160"/>
            <a:ext cx="2337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Additional annotation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19" name="CustomShape 9"/>
          <p:cNvSpPr/>
          <p:nvPr/>
        </p:nvSpPr>
        <p:spPr>
          <a:xfrm>
            <a:off x="1402560" y="6142320"/>
            <a:ext cx="19828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Column annotation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20" name="CustomShape 10"/>
          <p:cNvSpPr/>
          <p:nvPr/>
        </p:nvSpPr>
        <p:spPr>
          <a:xfrm>
            <a:off x="3288600" y="4537800"/>
            <a:ext cx="918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Colours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21" name="CustomShape 11"/>
          <p:cNvSpPr/>
          <p:nvPr/>
        </p:nvSpPr>
        <p:spPr>
          <a:xfrm>
            <a:off x="555840" y="2310480"/>
            <a:ext cx="2337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Hierarchical clustering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22" name="CustomShape 12"/>
          <p:cNvSpPr/>
          <p:nvPr/>
        </p:nvSpPr>
        <p:spPr>
          <a:xfrm>
            <a:off x="7466040" y="1484280"/>
            <a:ext cx="1153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Legend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23" name="CustomShape 13"/>
          <p:cNvSpPr/>
          <p:nvPr/>
        </p:nvSpPr>
        <p:spPr>
          <a:xfrm>
            <a:off x="1402560" y="5412600"/>
            <a:ext cx="18849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Row annotation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24" name="CustomShape 14"/>
          <p:cNvSpPr/>
          <p:nvPr/>
        </p:nvSpPr>
        <p:spPr>
          <a:xfrm flipH="1" flipV="1">
            <a:off x="2793960" y="3209400"/>
            <a:ext cx="1518120" cy="196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25" name="CustomShape 15"/>
          <p:cNvSpPr/>
          <p:nvPr/>
        </p:nvSpPr>
        <p:spPr>
          <a:xfrm flipH="1" flipV="1">
            <a:off x="4206600" y="4721040"/>
            <a:ext cx="1233000" cy="137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26" name="CustomShape 16"/>
          <p:cNvSpPr/>
          <p:nvPr/>
        </p:nvSpPr>
        <p:spPr>
          <a:xfrm flipH="1" flipV="1">
            <a:off x="2892600" y="2493720"/>
            <a:ext cx="1419480" cy="229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227" name="CustomShape 17"/>
          <p:cNvSpPr/>
          <p:nvPr/>
        </p:nvSpPr>
        <p:spPr>
          <a:xfrm flipV="1">
            <a:off x="7806960" y="1852920"/>
            <a:ext cx="235440" cy="293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/>
        </p:style>
      </p:sp>
      <p:sp>
        <p:nvSpPr>
          <p:cNvPr id="228" name="CustomShape 18"/>
          <p:cNvSpPr/>
          <p:nvPr/>
        </p:nvSpPr>
        <p:spPr>
          <a:xfrm flipH="1">
            <a:off x="3287160" y="4907160"/>
            <a:ext cx="4442760" cy="689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29" name="CustomShape 19"/>
          <p:cNvSpPr/>
          <p:nvPr/>
        </p:nvSpPr>
        <p:spPr>
          <a:xfrm flipH="1" flipV="1">
            <a:off x="3386160" y="6326280"/>
            <a:ext cx="926640" cy="77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/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628</Words>
  <Application>Microsoft Macintosh PowerPoint</Application>
  <PresentationFormat>On-screen Show (4:3)</PresentationFormat>
  <Paragraphs>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Calibri</vt:lpstr>
      <vt:lpstr>Courier New</vt:lpstr>
      <vt:lpstr>Symbol</vt:lpstr>
      <vt:lpstr>Wingdings</vt:lpstr>
      <vt:lpstr>Wingdings 3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Srinivasa Rao Rao</dc:creator>
  <dc:description/>
  <cp:lastModifiedBy>Srinivasa Rao</cp:lastModifiedBy>
  <cp:revision>122</cp:revision>
  <dcterms:created xsi:type="dcterms:W3CDTF">2021-01-19T14:20:30Z</dcterms:created>
  <dcterms:modified xsi:type="dcterms:W3CDTF">2022-11-01T23:05:48Z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16</vt:i4>
  </property>
</Properties>
</file>