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79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81" r:id="rId21"/>
    <p:sldId id="28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7"/>
  </p:normalViewPr>
  <p:slideViewPr>
    <p:cSldViewPr snapToGrid="0" snapToObjects="1">
      <p:cViewPr varScale="1">
        <p:scale>
          <a:sx n="106" d="100"/>
          <a:sy n="106" d="100"/>
        </p:scale>
        <p:origin x="1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0D58605D-500A-234E-A902-9EC193FEA9B1}"/>
    <pc:docChg chg="undo custSel modSld">
      <pc:chgData name="Srinivasa Rao" userId="a6b54366-f13d-4292-8bb4-f06c50909b1e" providerId="ADAL" clId="{0D58605D-500A-234E-A902-9EC193FEA9B1}" dt="2023-11-07T08:58:25.666" v="15" actId="1037"/>
      <pc:docMkLst>
        <pc:docMk/>
      </pc:docMkLst>
      <pc:sldChg chg="modSp mod">
        <pc:chgData name="Srinivasa Rao" userId="a6b54366-f13d-4292-8bb4-f06c50909b1e" providerId="ADAL" clId="{0D58605D-500A-234E-A902-9EC193FEA9B1}" dt="2023-10-30T17:18:34.246" v="5"/>
        <pc:sldMkLst>
          <pc:docMk/>
          <pc:sldMk cId="0" sldId="256"/>
        </pc:sldMkLst>
      </pc:sldChg>
      <pc:sldChg chg="modSp mod">
        <pc:chgData name="Srinivasa Rao" userId="a6b54366-f13d-4292-8bb4-f06c50909b1e" providerId="ADAL" clId="{0D58605D-500A-234E-A902-9EC193FEA9B1}" dt="2023-11-07T08:58:25.666" v="15" actId="1037"/>
        <pc:sldMkLst>
          <pc:docMk/>
          <pc:sldMk cId="0" sldId="263"/>
        </pc:sldMkLst>
      </pc:sldChg>
    </pc:docChg>
  </pc:docChgLst>
  <pc:docChgLst>
    <pc:chgData name="Srinivasa Rao" userId="a6b54366-f13d-4292-8bb4-f06c50909b1e" providerId="ADAL" clId="{AEAA4573-D9CB-484B-88BF-ACFA375AA54E}"/>
    <pc:docChg chg="modSld">
      <pc:chgData name="Srinivasa Rao" userId="a6b54366-f13d-4292-8bb4-f06c50909b1e" providerId="ADAL" clId="{AEAA4573-D9CB-484B-88BF-ACFA375AA54E}" dt="2024-11-11T09:06:24.987" v="7" actId="20577"/>
      <pc:docMkLst>
        <pc:docMk/>
      </pc:docMkLst>
      <pc:sldChg chg="modSp mod">
        <pc:chgData name="Srinivasa Rao" userId="a6b54366-f13d-4292-8bb4-f06c50909b1e" providerId="ADAL" clId="{AEAA4573-D9CB-484B-88BF-ACFA375AA54E}" dt="2024-11-11T09:06:15.765" v="1"/>
        <pc:sldMkLst>
          <pc:docMk/>
          <pc:sldMk cId="0" sldId="256"/>
        </pc:sldMkLst>
        <pc:spChg chg="mod">
          <ac:chgData name="Srinivasa Rao" userId="a6b54366-f13d-4292-8bb4-f06c50909b1e" providerId="ADAL" clId="{AEAA4573-D9CB-484B-88BF-ACFA375AA54E}" dt="2024-11-11T09:06:15.765" v="1"/>
          <ac:spMkLst>
            <pc:docMk/>
            <pc:sldMk cId="0" sldId="256"/>
            <ac:spMk id="153" creationId="{00000000-0000-0000-0000-000000000000}"/>
          </ac:spMkLst>
        </pc:spChg>
      </pc:sldChg>
      <pc:sldChg chg="modSp mod">
        <pc:chgData name="Srinivasa Rao" userId="a6b54366-f13d-4292-8bb4-f06c50909b1e" providerId="ADAL" clId="{AEAA4573-D9CB-484B-88BF-ACFA375AA54E}" dt="2024-11-11T09:06:24.987" v="7" actId="20577"/>
        <pc:sldMkLst>
          <pc:docMk/>
          <pc:sldMk cId="0" sldId="279"/>
        </pc:sldMkLst>
        <pc:spChg chg="mod">
          <ac:chgData name="Srinivasa Rao" userId="a6b54366-f13d-4292-8bb4-f06c50909b1e" providerId="ADAL" clId="{AEAA4573-D9CB-484B-88BF-ACFA375AA54E}" dt="2024-11-11T09:06:24.987" v="7" actId="20577"/>
          <ac:spMkLst>
            <pc:docMk/>
            <pc:sldMk cId="0" sldId="279"/>
            <ac:spMk id="228" creationId="{00000000-0000-0000-0000-000000000000}"/>
          </ac:spMkLst>
        </pc:spChg>
        <pc:spChg chg="mod">
          <ac:chgData name="Srinivasa Rao" userId="a6b54366-f13d-4292-8bb4-f06c50909b1e" providerId="ADAL" clId="{AEAA4573-D9CB-484B-88BF-ACFA375AA54E}" dt="2024-11-11T09:06:11.269" v="0"/>
          <ac:spMkLst>
            <pc:docMk/>
            <pc:sldMk cId="0" sldId="279"/>
            <ac:spMk id="229" creationId="{00000000-0000-0000-0000-000000000000}"/>
          </ac:spMkLst>
        </pc:spChg>
      </pc:sldChg>
    </pc:docChg>
  </pc:docChgLst>
  <pc:docChgLst>
    <pc:chgData name="Srinivasa Rao" userId="a6b54366-f13d-4292-8bb4-f06c50909b1e" providerId="ADAL" clId="{8C4B9ECD-0039-B04E-A548-206A484E555B}"/>
    <pc:docChg chg="modSld">
      <pc:chgData name="Srinivasa Rao" userId="a6b54366-f13d-4292-8bb4-f06c50909b1e" providerId="ADAL" clId="{8C4B9ECD-0039-B04E-A548-206A484E555B}" dt="2025-02-02T20:41:27.569" v="28" actId="20577"/>
      <pc:docMkLst>
        <pc:docMk/>
      </pc:docMkLst>
      <pc:sldChg chg="modSp mod">
        <pc:chgData name="Srinivasa Rao" userId="a6b54366-f13d-4292-8bb4-f06c50909b1e" providerId="ADAL" clId="{8C4B9ECD-0039-B04E-A548-206A484E555B}" dt="2025-02-02T20:41:27.569" v="28" actId="20577"/>
        <pc:sldMkLst>
          <pc:docMk/>
          <pc:sldMk cId="0" sldId="256"/>
        </pc:sldMkLst>
        <pc:spChg chg="mod">
          <ac:chgData name="Srinivasa Rao" userId="a6b54366-f13d-4292-8bb4-f06c50909b1e" providerId="ADAL" clId="{8C4B9ECD-0039-B04E-A548-206A484E555B}" dt="2025-02-02T20:41:27.569" v="28" actId="20577"/>
          <ac:spMkLst>
            <pc:docMk/>
            <pc:sldMk cId="0" sldId="256"/>
            <ac:spMk id="153" creationId="{00000000-0000-0000-0000-000000000000}"/>
          </ac:spMkLst>
        </pc:spChg>
      </pc:sldChg>
      <pc:sldChg chg="modSp mod">
        <pc:chgData name="Srinivasa Rao" userId="a6b54366-f13d-4292-8bb4-f06c50909b1e" providerId="ADAL" clId="{8C4B9ECD-0039-B04E-A548-206A484E555B}" dt="2025-02-02T20:41:18.892" v="20" actId="20577"/>
        <pc:sldMkLst>
          <pc:docMk/>
          <pc:sldMk cId="0" sldId="279"/>
        </pc:sldMkLst>
        <pc:spChg chg="mod">
          <ac:chgData name="Srinivasa Rao" userId="a6b54366-f13d-4292-8bb4-f06c50909b1e" providerId="ADAL" clId="{8C4B9ECD-0039-B04E-A548-206A484E555B}" dt="2025-02-02T20:41:18.892" v="20" actId="20577"/>
          <ac:spMkLst>
            <pc:docMk/>
            <pc:sldMk cId="0" sldId="279"/>
            <ac:spMk id="228" creationId="{00000000-0000-0000-0000-000000000000}"/>
          </ac:spMkLst>
        </pc:spChg>
        <pc:spChg chg="mod">
          <ac:chgData name="Srinivasa Rao" userId="a6b54366-f13d-4292-8bb4-f06c50909b1e" providerId="ADAL" clId="{8C4B9ECD-0039-B04E-A548-206A484E555B}" dt="2025-02-02T20:41:02.233" v="7" actId="20577"/>
          <ac:spMkLst>
            <pc:docMk/>
            <pc:sldMk cId="0" sldId="279"/>
            <ac:spMk id="229" creationId="{00000000-0000-0000-0000-000000000000}"/>
          </ac:spMkLst>
        </pc:spChg>
      </pc:sldChg>
    </pc:docChg>
  </pc:docChgLst>
  <pc:docChgLst>
    <pc:chgData name="Srinivasa Rao" userId="a6b54366-f13d-4292-8bb4-f06c50909b1e" providerId="ADAL" clId="{56280898-E8C8-454B-AAB7-BBADE1ACE9D6}"/>
    <pc:docChg chg="undo custSel addSld modSld">
      <pc:chgData name="Srinivasa Rao" userId="a6b54366-f13d-4292-8bb4-f06c50909b1e" providerId="ADAL" clId="{56280898-E8C8-454B-AAB7-BBADE1ACE9D6}" dt="2024-04-22T19:31:34.352" v="15" actId="20577"/>
      <pc:docMkLst>
        <pc:docMk/>
      </pc:docMkLst>
      <pc:sldChg chg="addSp delSp modSp mod">
        <pc:chgData name="Srinivasa Rao" userId="a6b54366-f13d-4292-8bb4-f06c50909b1e" providerId="ADAL" clId="{56280898-E8C8-454B-AAB7-BBADE1ACE9D6}" dt="2024-04-22T19:31:34.352" v="15" actId="20577"/>
        <pc:sldMkLst>
          <pc:docMk/>
          <pc:sldMk cId="0" sldId="256"/>
        </pc:sldMkLst>
      </pc:sldChg>
      <pc:sldChg chg="modSp add mod">
        <pc:chgData name="Srinivasa Rao" userId="a6b54366-f13d-4292-8bb4-f06c50909b1e" providerId="ADAL" clId="{56280898-E8C8-454B-AAB7-BBADE1ACE9D6}" dt="2024-04-22T19:31:20.222" v="8" actId="20577"/>
        <pc:sldMkLst>
          <pc:docMk/>
          <pc:sldMk cId="0" sldId="279"/>
        </pc:sldMkLst>
      </pc:sldChg>
    </pc:docChg>
  </pc:docChgLst>
  <pc:docChgLst>
    <pc:chgData name="Srinivasa Rao" userId="a6b54366-f13d-4292-8bb4-f06c50909b1e" providerId="ADAL" clId="{4A184BB2-65C9-2A4D-8FB7-88CF0A21D992}"/>
    <pc:docChg chg="modSld">
      <pc:chgData name="Srinivasa Rao" userId="a6b54366-f13d-4292-8bb4-f06c50909b1e" providerId="ADAL" clId="{4A184BB2-65C9-2A4D-8FB7-88CF0A21D992}" dt="2024-02-20T08:13:57.547" v="0"/>
      <pc:docMkLst>
        <pc:docMk/>
      </pc:docMkLst>
      <pc:sldChg chg="modSp mod">
        <pc:chgData name="Srinivasa Rao" userId="a6b54366-f13d-4292-8bb4-f06c50909b1e" providerId="ADAL" clId="{4A184BB2-65C9-2A4D-8FB7-88CF0A21D992}" dt="2024-02-20T08:13:57.547" v="0"/>
        <pc:sldMkLst>
          <pc:docMk/>
          <pc:sldMk cId="0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16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16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160" cy="357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-to-viz.com/" TargetMode="Externa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book/10.1007/0-387-28695-0" TargetMode="External"/><Relationship Id="rId2" Type="http://schemas.openxmlformats.org/officeDocument/2006/relationships/hyperlink" Target="https://ggplot2.tidyverse.org/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ww.data-to-viz.com/" TargetMode="External"/><Relationship Id="rId4" Type="http://schemas.openxmlformats.org/officeDocument/2006/relationships/hyperlink" Target="https://exts.ggplot2.tidyverse.org/gallery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ata-to-viz.com/" TargetMode="Externa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3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Data analysis and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visualisation</a:t>
            </a: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in</a:t>
            </a:r>
            <a:br>
              <a:rPr lang="en-US" sz="4400" dirty="0"/>
            </a:b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>
              <a:rPr dirty="0"/>
            </a:br>
            <a:r>
              <a:rPr lang="en-GB" dirty="0"/>
              <a:t>We’ll start at 10:00, please ask if you have any issues with installation of R and RStudio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Hilary 2025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1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0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How to plot your data?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57200" y="2034720"/>
            <a:ext cx="8228160" cy="425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The most common plots in publications: 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box plots/violin plots, bar plots, dot plots, histograms/density plots, line graphs, networks, heatmaps, PCA, etc.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FF0000"/>
                </a:solidFill>
                <a:latin typeface="Calibri"/>
                <a:ea typeface="Calibri"/>
              </a:rPr>
              <a:t>Hint: choose the appropriate representation based on the type of data you have.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Typical data types: numeric, categoric, maps, network, time series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+combinations of those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2"/>
              </a:rPr>
              <a:t>From Data to Viz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 – Decision tree to choose an appropriate chart type for your data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41796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Plotting grouped data 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60440" y="171288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Box-plots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460440" y="208080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geom_boxplot()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209" name="Picture 6" descr="Chart, box and whisk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1117800" y="4267800"/>
            <a:ext cx="2742480" cy="2079360"/>
          </a:xfrm>
          <a:prstGeom prst="rect">
            <a:avLst/>
          </a:prstGeom>
          <a:ln>
            <a:noFill/>
          </a:ln>
        </p:spPr>
      </p:pic>
      <p:pic>
        <p:nvPicPr>
          <p:cNvPr id="210" name="Picture 7" descr="Chart, box and whisk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4640760" y="4328280"/>
            <a:ext cx="2742480" cy="1958760"/>
          </a:xfrm>
          <a:prstGeom prst="rect">
            <a:avLst/>
          </a:prstGeom>
          <a:ln>
            <a:noFill/>
          </a:ln>
        </p:spPr>
      </p:pic>
      <p:pic>
        <p:nvPicPr>
          <p:cNvPr id="211" name="Picture 9" descr="Diagram&#10;&#10;Description automatically generated"/>
          <p:cNvPicPr/>
          <p:nvPr/>
        </p:nvPicPr>
        <p:blipFill>
          <a:blip r:embed="rId4"/>
          <a:stretch/>
        </p:blipFill>
        <p:spPr>
          <a:xfrm>
            <a:off x="2206080" y="1328400"/>
            <a:ext cx="6484680" cy="294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Plotting grouped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60440" y="134496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Bar plots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462240" y="1715040"/>
            <a:ext cx="385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geom_bar(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position=...)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6216480" y="5292720"/>
            <a:ext cx="2633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position="fill"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3202200" y="5292720"/>
            <a:ext cx="247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position="stack"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217" name="Picture 8" descr="Chart, ba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303840" y="2550600"/>
            <a:ext cx="2742480" cy="2742480"/>
          </a:xfrm>
          <a:prstGeom prst="rect">
            <a:avLst/>
          </a:prstGeom>
          <a:ln>
            <a:noFill/>
          </a:ln>
        </p:spPr>
      </p:pic>
      <p:pic>
        <p:nvPicPr>
          <p:cNvPr id="218" name="Picture 9" descr="Chart, ba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3200400" y="2550600"/>
            <a:ext cx="2742480" cy="2742480"/>
          </a:xfrm>
          <a:prstGeom prst="rect">
            <a:avLst/>
          </a:prstGeom>
          <a:ln>
            <a:noFill/>
          </a:ln>
        </p:spPr>
      </p:pic>
      <p:pic>
        <p:nvPicPr>
          <p:cNvPr id="219" name="Picture 10" descr="Chart, ba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6104880" y="2550600"/>
            <a:ext cx="2742480" cy="2742480"/>
          </a:xfrm>
          <a:prstGeom prst="rect">
            <a:avLst/>
          </a:prstGeom>
          <a:ln>
            <a:noFill/>
          </a:ln>
        </p:spPr>
      </p:pic>
      <p:sp>
        <p:nvSpPr>
          <p:cNvPr id="220" name="CustomShape 6"/>
          <p:cNvSpPr/>
          <p:nvPr/>
        </p:nvSpPr>
        <p:spPr>
          <a:xfrm>
            <a:off x="303840" y="534564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position="dodge"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Plotting grouped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60440" y="134496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Dot plots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462240" y="1715040"/>
            <a:ext cx="385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geom_dotplot()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4173120" y="5660640"/>
            <a:ext cx="518508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ggplot(…)+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geom_boxplot(position = "dodge")+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geom_dotplot(…)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>
            <a:off x="290160" y="5668560"/>
            <a:ext cx="27579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ggplot(…)+ geom_boxplot(…)+ geom_dotplot(…)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6" name="CustomShape 6"/>
          <p:cNvSpPr/>
          <p:nvPr/>
        </p:nvSpPr>
        <p:spPr>
          <a:xfrm>
            <a:off x="3215880" y="3560400"/>
            <a:ext cx="27424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ggplot(…)+ geom_dotplot(…)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227" name="Picture 10" descr="Chart, scatt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3309840" y="1243080"/>
            <a:ext cx="2304000" cy="2319840"/>
          </a:xfrm>
          <a:prstGeom prst="rect">
            <a:avLst/>
          </a:prstGeom>
          <a:ln>
            <a:noFill/>
          </a:ln>
        </p:spPr>
      </p:pic>
      <p:pic>
        <p:nvPicPr>
          <p:cNvPr id="228" name="Picture 12" descr="Chart, scatt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303840" y="3546000"/>
            <a:ext cx="2742480" cy="2113920"/>
          </a:xfrm>
          <a:prstGeom prst="rect">
            <a:avLst/>
          </a:prstGeom>
          <a:ln>
            <a:noFill/>
          </a:ln>
        </p:spPr>
      </p:pic>
      <p:pic>
        <p:nvPicPr>
          <p:cNvPr id="229" name="Picture 13" descr="Chart, box and whiske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5956200" y="3546000"/>
            <a:ext cx="2742480" cy="211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Understanding factors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57200" y="2002680"/>
            <a:ext cx="8384760" cy="35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Factors are used to represent categorical data.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Factors don't have to be binary! You can have many categories.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When you import a table to R, your categorical columns are treated as characters ("Germany", "Belgium", "Germany", etc.) or numbers (1, 2): using safest option -  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stringsAsFactors = FALSE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argument in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read...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functions.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You know where your categories are presented. Convert the relevant column into factor: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  df1$col1 &lt;- as.factor(df1$col1)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Factors have levels, you can check all the categories within the factor: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  levels(df1$col1)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FF0000"/>
                </a:solidFill>
                <a:latin typeface="Calibri"/>
                <a:ea typeface="Calibri"/>
              </a:rPr>
              <a:t>You need to have your categories as factors in order to analyse and to plot the data by group!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6505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Wide vs. Long data format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33" name="Picture 4" descr="A picture containing text, crossword, photo, different&#10;&#10;Description automatically generated"/>
          <p:cNvPicPr/>
          <p:nvPr/>
        </p:nvPicPr>
        <p:blipFill>
          <a:blip r:embed="rId2"/>
          <a:stretch/>
        </p:blipFill>
        <p:spPr>
          <a:xfrm>
            <a:off x="363240" y="2494440"/>
            <a:ext cx="8322840" cy="270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TextShape 1"/>
          <p:cNvSpPr txBox="1"/>
          <p:nvPr/>
        </p:nvSpPr>
        <p:spPr>
          <a:xfrm>
            <a:off x="331920" y="572040"/>
            <a:ext cx="84798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Reshaping data with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</a:rPr>
              <a:t>tidyr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5" name="CustomShape 3"/>
          <p:cNvSpPr/>
          <p:nvPr/>
        </p:nvSpPr>
        <p:spPr>
          <a:xfrm>
            <a:off x="4907160" y="2386080"/>
            <a:ext cx="274284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Wide-to-long format:</a:t>
            </a:r>
          </a:p>
          <a:p>
            <a:r>
              <a:rPr lang="en-GB" dirty="0"/>
              <a:t>Gather columns into key-value pairs</a:t>
            </a:r>
          </a:p>
        </p:txBody>
      </p:sp>
      <p:sp>
        <p:nvSpPr>
          <p:cNvPr id="606" name="CustomShape 4"/>
          <p:cNvSpPr/>
          <p:nvPr/>
        </p:nvSpPr>
        <p:spPr>
          <a:xfrm>
            <a:off x="4813200" y="4288680"/>
            <a:ext cx="274284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 Long-to-wide format:</a:t>
            </a:r>
          </a:p>
          <a:p>
            <a:r>
              <a:rPr lang="en-GB" dirty="0"/>
              <a:t>Spread a key-value pair across multiple columns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1FF1C0-4A46-3249-93AD-D48E8A586F40}"/>
              </a:ext>
            </a:extLst>
          </p:cNvPr>
          <p:cNvSpPr txBox="1"/>
          <p:nvPr/>
        </p:nvSpPr>
        <p:spPr>
          <a:xfrm>
            <a:off x="507240" y="2241768"/>
            <a:ext cx="4399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gather</a:t>
            </a:r>
            <a:r>
              <a:rPr lang="en-GB" dirty="0"/>
              <a:t>(data, key = "key", value = "value", ..., </a:t>
            </a:r>
            <a:r>
              <a:rPr lang="en-GB" dirty="0" err="1"/>
              <a:t>na.rm</a:t>
            </a:r>
            <a:r>
              <a:rPr lang="en-GB" dirty="0"/>
              <a:t> = FALSE)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8EF18B-5BC4-EB4D-AB7E-8E449A8FD298}"/>
              </a:ext>
            </a:extLst>
          </p:cNvPr>
          <p:cNvSpPr txBox="1"/>
          <p:nvPr/>
        </p:nvSpPr>
        <p:spPr>
          <a:xfrm>
            <a:off x="6216714" y="6285960"/>
            <a:ext cx="2866571" cy="366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 dirty="0" err="1">
                <a:solidFill>
                  <a:srgbClr val="000000"/>
                </a:solidFill>
                <a:latin typeface="Calibri"/>
              </a:rPr>
              <a:t>tidyr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pc="-1" dirty="0">
                <a:solidFill>
                  <a:srgbClr val="000000"/>
                </a:solidFill>
                <a:latin typeface="Calibri"/>
              </a:rPr>
              <a:t>is a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part of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alibri"/>
              </a:rPr>
              <a:t>Tidyverse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 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BBBC1E-ABC8-9B49-95CE-A07D1C3D6F71}"/>
              </a:ext>
            </a:extLst>
          </p:cNvPr>
          <p:cNvSpPr txBox="1"/>
          <p:nvPr/>
        </p:nvSpPr>
        <p:spPr>
          <a:xfrm>
            <a:off x="507240" y="4381013"/>
            <a:ext cx="3121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spread</a:t>
            </a:r>
            <a:r>
              <a:rPr lang="en-GB" dirty="0"/>
              <a:t>(data, key, value)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Reshaping data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9" name="Picture 4" descr="Table&#10;&#10;Description automatically generated"/>
          <p:cNvPicPr/>
          <p:nvPr/>
        </p:nvPicPr>
        <p:blipFill rotWithShape="1">
          <a:blip r:embed="rId2"/>
          <a:srcRect t="11950" b="12126"/>
          <a:stretch/>
        </p:blipFill>
        <p:spPr>
          <a:xfrm>
            <a:off x="460440" y="2602685"/>
            <a:ext cx="8035200" cy="2023430"/>
          </a:xfrm>
          <a:prstGeom prst="rect">
            <a:avLst/>
          </a:prstGeom>
          <a:ln>
            <a:noFill/>
          </a:ln>
        </p:spPr>
      </p:pic>
      <p:sp>
        <p:nvSpPr>
          <p:cNvPr id="240" name="CustomShape 2"/>
          <p:cNvSpPr/>
          <p:nvPr/>
        </p:nvSpPr>
        <p:spPr>
          <a:xfrm>
            <a:off x="585720" y="5400360"/>
            <a:ext cx="588996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 dirty="0">
                <a:solidFill>
                  <a:srgbClr val="FF0000"/>
                </a:solidFill>
                <a:latin typeface="Calibri"/>
              </a:rPr>
              <a:t>To plot by groups we need our data to be in a long format!</a:t>
            </a:r>
            <a:endParaRPr lang="en-GB" sz="1800" b="1" strike="noStrike" spc="-1" dirty="0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D6BA7-C969-9B43-AF5E-D5D918D67420}"/>
              </a:ext>
            </a:extLst>
          </p:cNvPr>
          <p:cNvSpPr txBox="1"/>
          <p:nvPr/>
        </p:nvSpPr>
        <p:spPr>
          <a:xfrm>
            <a:off x="2075760" y="1956354"/>
            <a:ext cx="4399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gather</a:t>
            </a:r>
            <a:r>
              <a:rPr lang="en-GB" dirty="0"/>
              <a:t>(data=</a:t>
            </a:r>
            <a:r>
              <a:rPr lang="en-GB" dirty="0" err="1"/>
              <a:t>chrData</a:t>
            </a:r>
            <a:r>
              <a:rPr lang="en-GB" dirty="0"/>
              <a:t>, key = ”variable", value = "value", -region)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46AA4-34F6-6841-A92B-D9CAD4A95988}"/>
              </a:ext>
            </a:extLst>
          </p:cNvPr>
          <p:cNvSpPr txBox="1"/>
          <p:nvPr/>
        </p:nvSpPr>
        <p:spPr>
          <a:xfrm>
            <a:off x="2371500" y="4754029"/>
            <a:ext cx="4399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spread</a:t>
            </a:r>
            <a:r>
              <a:rPr lang="en-GB" dirty="0"/>
              <a:t>(data=</a:t>
            </a:r>
            <a:r>
              <a:rPr lang="en-GB" dirty="0" err="1"/>
              <a:t>chrData</a:t>
            </a:r>
            <a:r>
              <a:rPr lang="en-GB" dirty="0"/>
              <a:t>, variable, value)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Error bars – geom_bar()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45" name="Picture 7" descr="Chart, ba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457200" y="1711080"/>
            <a:ext cx="8228880" cy="2972520"/>
          </a:xfrm>
          <a:prstGeom prst="rect">
            <a:avLst/>
          </a:prstGeom>
          <a:ln>
            <a:noFill/>
          </a:ln>
        </p:spPr>
      </p:pic>
      <p:sp>
        <p:nvSpPr>
          <p:cNvPr id="246" name="CustomShape 2"/>
          <p:cNvSpPr/>
          <p:nvPr/>
        </p:nvSpPr>
        <p:spPr>
          <a:xfrm>
            <a:off x="523080" y="4844520"/>
            <a:ext cx="844200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ggplot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(data)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geom_bar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aes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(x=group, y=mean), stat="identity", fill="forestgreen", alpha=0.5)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geom_errorbar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aes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x=group, ymin=mean-sd, ymax=mean+sd), width=0.4, colour="orange", alpha=0.9, size=1.5) + </a:t>
            </a:r>
            <a:r>
              <a:rPr lang="en-US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ggtitle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("using standard deviation")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85800" y="2130480"/>
            <a:ext cx="77713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2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Calibri"/>
              </a:rPr>
              <a:t>Data analysis and visualisation in</a:t>
            </a:r>
            <a:br/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/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2 </a:t>
            </a:r>
            <a:br/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Hilary 2025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SD, SE, CI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52520" y="1532880"/>
            <a:ext cx="816012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21252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2529"/>
                </a:solidFill>
                <a:latin typeface="Montserrat"/>
                <a:ea typeface="DejaVu Sans"/>
              </a:rPr>
              <a:t>Standard Deviation (SD) </a:t>
            </a:r>
            <a:r>
              <a:rPr lang="en-US" sz="1800" b="0" strike="noStrike" spc="-1">
                <a:solidFill>
                  <a:srgbClr val="212529"/>
                </a:solidFill>
                <a:latin typeface="Roboto Slab"/>
                <a:ea typeface="DejaVu Sans"/>
              </a:rPr>
              <a:t>represents the amount of dispersion of the variable.</a:t>
            </a:r>
            <a:r>
              <a:rPr lang="en-US" sz="1800" b="0" strike="noStrike" spc="-1">
                <a:solidFill>
                  <a:srgbClr val="212529"/>
                </a:solidFill>
                <a:latin typeface="Roboto Slab"/>
                <a:ea typeface="Calibri"/>
              </a:rPr>
              <a:t> 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Calculated as the root square of the variance:</a:t>
            </a:r>
            <a:endParaRPr lang="en-GB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21252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sd &lt;-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sd &lt;-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sqrt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var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(vec))</a:t>
            </a:r>
            <a:endParaRPr lang="en-GB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Standard Error (SE) is the standard deviation of the vector sampling distribution. Calculated as the SD divided by the square root of the sample size.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 =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 /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sqrt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length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(vec))</a:t>
            </a:r>
            <a:endParaRPr lang="en-GB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Confidence Interval (CI).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This interval is defined so that there is a specified probability that a value lies within it. It is calculated as t * SE. Where t is the value of the Student's t-distribution for a specific alpha.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alpha=0.05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t=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qt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((1-alpha)/2 + .5,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length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(vec)-1)   </a:t>
            </a:r>
            <a:r>
              <a:rPr lang="en-US" sz="1800" b="0" i="1" strike="noStrike" spc="-1">
                <a:solidFill>
                  <a:srgbClr val="000000"/>
                </a:solidFill>
                <a:latin typeface="Courier New"/>
                <a:ea typeface="Calibri"/>
              </a:rPr>
              <a:t># tend to 1.96 if sample size is big enough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ourier New"/>
                <a:ea typeface="Calibri"/>
              </a:rPr>
              <a:t>CI=t*se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452520" y="6058080"/>
            <a:ext cx="8238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Hint: easier way to add error bars without calculation! </a:t>
            </a:r>
            <a:r>
              <a:rPr lang="en-GB" sz="1800" b="0" strike="noStrike" spc="-1">
                <a:solidFill>
                  <a:srgbClr val="FF0000"/>
                </a:solidFill>
                <a:latin typeface="Calibri"/>
                <a:ea typeface="Calibri"/>
              </a:rPr>
              <a:t>Explore </a:t>
            </a:r>
            <a:r>
              <a:rPr lang="en-GB" sz="1800" b="1" strike="noStrike" spc="-1">
                <a:solidFill>
                  <a:srgbClr val="FF0000"/>
                </a:solidFill>
                <a:latin typeface="Courier New"/>
                <a:ea typeface="Calibri"/>
              </a:rPr>
              <a:t>stat_summary()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Faceting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57200" y="1130400"/>
            <a:ext cx="822888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facet_wrap(~var)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builds a new chart for each level of a categorical variable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252" name="Picture 4" descr="Chart, waterfall chart&#10;&#10;Description automatically generated"/>
          <p:cNvPicPr/>
          <p:nvPr/>
        </p:nvPicPr>
        <p:blipFill>
          <a:blip r:embed="rId2"/>
          <a:stretch/>
        </p:blipFill>
        <p:spPr>
          <a:xfrm>
            <a:off x="632520" y="1917000"/>
            <a:ext cx="2742480" cy="1958760"/>
          </a:xfrm>
          <a:prstGeom prst="rect">
            <a:avLst/>
          </a:prstGeom>
          <a:ln>
            <a:noFill/>
          </a:ln>
        </p:spPr>
      </p:pic>
      <p:pic>
        <p:nvPicPr>
          <p:cNvPr id="253" name="Picture 5" descr="Chart, box and whisk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4108680" y="1917000"/>
            <a:ext cx="2742480" cy="1958760"/>
          </a:xfrm>
          <a:prstGeom prst="rect">
            <a:avLst/>
          </a:prstGeom>
          <a:ln>
            <a:noFill/>
          </a:ln>
        </p:spPr>
      </p:pic>
      <p:sp>
        <p:nvSpPr>
          <p:cNvPr id="254" name="CustomShape 3"/>
          <p:cNvSpPr/>
          <p:nvPr/>
        </p:nvSpPr>
        <p:spPr>
          <a:xfrm>
            <a:off x="468720" y="3803760"/>
            <a:ext cx="822888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facet_grid(var1~var2)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builds one chart for each combinations of 2 categorical variables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GB" sz="2000" b="0" strike="noStrike" spc="-1">
              <a:latin typeface="Arial"/>
            </a:endParaRPr>
          </a:p>
        </p:txBody>
      </p:sp>
      <p:pic>
        <p:nvPicPr>
          <p:cNvPr id="255" name="Picture 8" descr="Chart, scatte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2715120" y="4249440"/>
            <a:ext cx="2445120" cy="246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7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59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1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6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  <p:sp>
        <p:nvSpPr>
          <p:cNvPr id="264" name="CustomShape 4"/>
          <p:cNvSpPr/>
          <p:nvPr/>
        </p:nvSpPr>
        <p:spPr>
          <a:xfrm>
            <a:off x="443160" y="6121440"/>
            <a:ext cx="848232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Address the tasks in breakout rooms!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Useful references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457200" y="2034720"/>
            <a:ext cx="8228160" cy="425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Graph Gallery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Examples of the kinds of graphs and plots possible in R (+ the code to create them)</a:t>
            </a:r>
            <a:endParaRPr lang="en-GB" sz="21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The Grammar of Graphics (Leland Wilkinson) 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Theory of graphical visualisation (SpringerLink book – free access through Uni of Oxford Bodleian subscription)</a:t>
            </a:r>
            <a:endParaRPr lang="en-GB" sz="21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ggplot2 reference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Help and cheatsheet</a:t>
            </a:r>
            <a:endParaRPr lang="en-GB" sz="218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ggplot2 extensions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Additional packages that extend ggplot2 functionality</a:t>
            </a:r>
            <a:endParaRPr lang="en-GB" sz="218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5"/>
              </a:rPr>
              <a:t>From Data to Viz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Decision tree to choose an appropriate chart type for your data</a:t>
            </a: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80240" y="1371600"/>
            <a:ext cx="3613320" cy="34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969080" y="1371600"/>
            <a:ext cx="3658320" cy="48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Visualisation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from week 1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Intro to ggplot2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 vs ggplot2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syntax (demo)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Intro to factors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Reshaping data.frames (demo)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Dot/box/bar plots (demo with Covid vaccine data)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Practical (breakout room)</a:t>
            </a:r>
            <a:endParaRPr lang="en-GB" sz="1600" b="0" strike="noStrike" spc="-1">
              <a:latin typeface="Arial"/>
            </a:endParaRPr>
          </a:p>
          <a:p>
            <a:pPr marL="914400" lvl="2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OWID Covid data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936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How to choose the graph type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57200" y="1260720"/>
            <a:ext cx="4215600" cy="530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Human perception is not uniformly good at distinguishing different physical aspects – e.g. length is better than volume</a:t>
            </a:r>
            <a:endParaRPr lang="en-GB" sz="21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Factors to help decide on viz:</a:t>
            </a:r>
            <a:endParaRPr lang="en-GB" sz="21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Information – detail or summary?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Number of dimensions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Continuous vs categorical data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Scale – e.g. linear or log?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Shape and size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Colours – distinct? Colour-blind friendly?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Legends and labels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Subplots</a:t>
            </a:r>
            <a:endParaRPr lang="en-GB" sz="17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From Data to Viz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A handy tool to help you decide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158" name="Picture 6"/>
          <p:cNvPicPr/>
          <p:nvPr/>
        </p:nvPicPr>
        <p:blipFill>
          <a:blip r:embed="rId3"/>
          <a:srcRect l="36787" t="13533" r="22616" b="6201"/>
          <a:stretch/>
        </p:blipFill>
        <p:spPr>
          <a:xfrm>
            <a:off x="4673520" y="1260720"/>
            <a:ext cx="4215600" cy="46897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5486400" y="6285240"/>
            <a:ext cx="3656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The Grammar of Graphics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2005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36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How to choose the graph type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161" name="Picture 2" descr="figure4"/>
          <p:cNvPicPr/>
          <p:nvPr/>
        </p:nvPicPr>
        <p:blipFill>
          <a:blip r:embed="rId2"/>
          <a:stretch/>
        </p:blipFill>
        <p:spPr>
          <a:xfrm>
            <a:off x="581400" y="1145160"/>
            <a:ext cx="6471000" cy="5186160"/>
          </a:xfrm>
          <a:prstGeom prst="rect">
            <a:avLst/>
          </a:prstGeom>
          <a:ln>
            <a:noFill/>
          </a:ln>
        </p:spPr>
      </p:pic>
      <p:sp>
        <p:nvSpPr>
          <p:cNvPr id="162" name="CustomShape 2"/>
          <p:cNvSpPr/>
          <p:nvPr/>
        </p:nvSpPr>
        <p:spPr>
          <a:xfrm>
            <a:off x="5486400" y="6285240"/>
            <a:ext cx="3656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Rao et al., </a:t>
            </a:r>
            <a:r>
              <a:rPr lang="en-GB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Sci Rep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2019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 flipV="1">
            <a:off x="3560040" y="2040480"/>
            <a:ext cx="3616560" cy="434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4" name="CustomShape 4"/>
          <p:cNvSpPr/>
          <p:nvPr/>
        </p:nvSpPr>
        <p:spPr>
          <a:xfrm flipV="1">
            <a:off x="4946760" y="2090880"/>
            <a:ext cx="2229480" cy="1981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5" name="CustomShape 5"/>
          <p:cNvSpPr/>
          <p:nvPr/>
        </p:nvSpPr>
        <p:spPr>
          <a:xfrm>
            <a:off x="457200" y="967680"/>
            <a:ext cx="3102120" cy="29289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6" name="CustomShape 6"/>
          <p:cNvSpPr/>
          <p:nvPr/>
        </p:nvSpPr>
        <p:spPr>
          <a:xfrm>
            <a:off x="2743200" y="4074840"/>
            <a:ext cx="2202840" cy="23734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7" name="CustomShape 7"/>
          <p:cNvSpPr/>
          <p:nvPr/>
        </p:nvSpPr>
        <p:spPr>
          <a:xfrm>
            <a:off x="7177320" y="1630440"/>
            <a:ext cx="172620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Using the same data but making different points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3"/>
          <p:cNvPicPr/>
          <p:nvPr/>
        </p:nvPicPr>
        <p:blipFill>
          <a:blip r:embed="rId2"/>
          <a:stretch/>
        </p:blipFill>
        <p:spPr>
          <a:xfrm>
            <a:off x="6547680" y="570960"/>
            <a:ext cx="2595600" cy="188316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457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Visualising data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57200" y="1143360"/>
            <a:ext cx="5365800" cy="50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 (e.g. plot() function)</a:t>
            </a: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plot(x = iris$Sepal.Length, y = iris$Petal.Length, col = iris$Species)</a:t>
            </a: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package</a:t>
            </a: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ggplot(iris, aes(x = Sepal.Length, y = Petal.Length, colour = Species)) + geom_point()</a:t>
            </a: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Lattice package</a:t>
            </a: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xyplot(Sepal.Length ~ Petal.Length, data = iris, groups = Species)</a:t>
            </a: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Grid package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Low level plotting (both ggplot2 and lattice built on grid graphics)</a:t>
            </a: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  <p:pic>
        <p:nvPicPr>
          <p:cNvPr id="171" name="Picture 4"/>
          <p:cNvPicPr/>
          <p:nvPr/>
        </p:nvPicPr>
        <p:blipFill>
          <a:blip r:embed="rId3"/>
          <a:stretch/>
        </p:blipFill>
        <p:spPr>
          <a:xfrm>
            <a:off x="6547680" y="4600800"/>
            <a:ext cx="2595600" cy="2192400"/>
          </a:xfrm>
          <a:prstGeom prst="rect">
            <a:avLst/>
          </a:prstGeom>
          <a:ln>
            <a:noFill/>
          </a:ln>
        </p:spPr>
      </p:pic>
      <p:pic>
        <p:nvPicPr>
          <p:cNvPr id="172" name="Picture 7"/>
          <p:cNvPicPr/>
          <p:nvPr/>
        </p:nvPicPr>
        <p:blipFill>
          <a:blip r:embed="rId4"/>
          <a:stretch/>
        </p:blipFill>
        <p:spPr>
          <a:xfrm>
            <a:off x="6547680" y="2454840"/>
            <a:ext cx="2595600" cy="219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Graphics devices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57200" y="1143360"/>
            <a:ext cx="8228160" cy="50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plotting window in Rstudio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Needs to be saved manually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Size of the figure can be adjusted manually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Can be copied to clipboard from RStudio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For quick exploratory visualisation</a:t>
            </a: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 file (svg, png, pdf, tiff, jpeg, bmp)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Saved to file from code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Size of the figure can be specified in the code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For creating reproducible figures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png(), pdf(), svg(), ggsave() 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functions to save plots</a:t>
            </a: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Start or close graphical devices with </a:t>
            </a: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dev.new()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or </a:t>
            </a: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dev.off()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respectively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Tip: If your plot is not showing up on the window or file that you are expecting it to, you are probably drawing on the wrong device. 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dev.off()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 may solve this issue.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15560" y="3739680"/>
            <a:ext cx="7389720" cy="191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ggplot(owid_covid_newyear, aes(x = total_cases, y = total_deaths))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geom_point()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scale_x_log10()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scale_y_log10()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geom_smooth(method = "lm")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ggtitle("OWID Covid data for Jan 01 2021: Total Cases vs. Total Deaths")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xlab("Total cases")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ylab("Total deaths")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theme_bw()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theme(panel.grid = element_blank())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57560" y="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Building a graph step-by-step with ggplot2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177" name="Picture 5"/>
          <p:cNvPicPr/>
          <p:nvPr/>
        </p:nvPicPr>
        <p:blipFill>
          <a:blip r:embed="rId2"/>
          <a:stretch/>
        </p:blipFill>
        <p:spPr>
          <a:xfrm>
            <a:off x="115560" y="647640"/>
            <a:ext cx="3472200" cy="2932920"/>
          </a:xfrm>
          <a:prstGeom prst="rect">
            <a:avLst/>
          </a:prstGeom>
          <a:ln>
            <a:noFill/>
          </a:ln>
        </p:spPr>
      </p:pic>
      <p:pic>
        <p:nvPicPr>
          <p:cNvPr id="178" name="Picture 6"/>
          <p:cNvPicPr/>
          <p:nvPr/>
        </p:nvPicPr>
        <p:blipFill>
          <a:blip r:embed="rId3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sp>
        <p:nvSpPr>
          <p:cNvPr id="179" name="CustomShape 3"/>
          <p:cNvSpPr/>
          <p:nvPr/>
        </p:nvSpPr>
        <p:spPr>
          <a:xfrm>
            <a:off x="6212160" y="4324680"/>
            <a:ext cx="253800" cy="25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80" name="Picture 14"/>
          <p:cNvPicPr/>
          <p:nvPr/>
        </p:nvPicPr>
        <p:blipFill>
          <a:blip r:embed="rId4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1" name="Picture 17"/>
          <p:cNvPicPr/>
          <p:nvPr/>
        </p:nvPicPr>
        <p:blipFill>
          <a:blip r:embed="rId5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2" name="Picture 19"/>
          <p:cNvPicPr/>
          <p:nvPr/>
        </p:nvPicPr>
        <p:blipFill>
          <a:blip r:embed="rId6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3" name="Picture 21"/>
          <p:cNvPicPr/>
          <p:nvPr/>
        </p:nvPicPr>
        <p:blipFill>
          <a:blip r:embed="rId7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4" name="Picture 22"/>
          <p:cNvPicPr/>
          <p:nvPr/>
        </p:nvPicPr>
        <p:blipFill>
          <a:blip r:embed="rId8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5" name="Picture 24"/>
          <p:cNvPicPr/>
          <p:nvPr/>
        </p:nvPicPr>
        <p:blipFill>
          <a:blip r:embed="rId9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6" name="Picture 25"/>
          <p:cNvPicPr/>
          <p:nvPr/>
        </p:nvPicPr>
        <p:blipFill>
          <a:blip r:embed="rId10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7" name="Picture 28"/>
          <p:cNvPicPr/>
          <p:nvPr/>
        </p:nvPicPr>
        <p:blipFill>
          <a:blip r:embed="rId11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8" name="Picture 29"/>
          <p:cNvPicPr/>
          <p:nvPr/>
        </p:nvPicPr>
        <p:blipFill>
          <a:blip r:embed="rId2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ggplot2 syntax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457200" y="1143360"/>
            <a:ext cx="8411040" cy="28155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ggplot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(data, 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mapping)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00B0F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geom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_point(mapping, stat, position, colour, fill, shape, size, alpha)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00B05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coord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_cartesian()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E46C0A"/>
                </a:solidFill>
                <a:highlight>
                  <a:srgbClr val="00FFFF"/>
                </a:highlight>
                <a:latin typeface="Courier New"/>
                <a:ea typeface="DejaVu Sans"/>
              </a:rPr>
              <a:t>scale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_colour_discrete()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558ED5"/>
                </a:solidFill>
                <a:highlight>
                  <a:srgbClr val="00FFFF"/>
                </a:highlight>
                <a:latin typeface="Courier New"/>
                <a:ea typeface="DejaVu Sans"/>
              </a:rPr>
              <a:t>facet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_wrap()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FFC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theme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_bw()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ggtitle()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labs()</a:t>
            </a:r>
            <a:endParaRPr lang="en-GB" sz="1779" b="0" strike="noStrike" spc="-1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457200" y="4253400"/>
            <a:ext cx="8411040" cy="49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mapping = aes(x, y, colour, fill, shape, size, alpha)</a:t>
            </a:r>
            <a:endParaRPr lang="en-GB" sz="1779" b="0" strike="noStrike" spc="-1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457200" y="5051520"/>
            <a:ext cx="8411040" cy="146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Note: Colour, shape, alpha, etc. can be passed </a:t>
            </a:r>
            <a:endParaRPr lang="en-GB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to the 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DejaVu Sans"/>
              </a:rPr>
              <a:t>mapping argument - changes attributes based on some variable in the dataset itself (e.g. colour = location, or shape = hdi_class)</a:t>
            </a:r>
            <a:endParaRPr lang="en-GB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GB" sz="18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DejaVu Sans"/>
              </a:rPr>
              <a:t>directly as specific arguments in the geom function - changes the attributes to fixed values that are provided separately from the data (e.g. colour = “red” or size = 10)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7261920" y="514080"/>
            <a:ext cx="1819080" cy="912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Global mapping – applies to the entire plot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7261920" y="1942560"/>
            <a:ext cx="1574640" cy="36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Geom-specific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2875680" y="1587600"/>
            <a:ext cx="4300920" cy="503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6" name="CustomShape 8"/>
          <p:cNvSpPr/>
          <p:nvPr/>
        </p:nvSpPr>
        <p:spPr>
          <a:xfrm>
            <a:off x="1891080" y="1441800"/>
            <a:ext cx="984600" cy="3002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7" name="CustomShape 9"/>
          <p:cNvSpPr/>
          <p:nvPr/>
        </p:nvSpPr>
        <p:spPr>
          <a:xfrm flipV="1">
            <a:off x="3154360" y="974160"/>
            <a:ext cx="3985200" cy="31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8" name="CustomShape 10"/>
          <p:cNvSpPr/>
          <p:nvPr/>
        </p:nvSpPr>
        <p:spPr>
          <a:xfrm>
            <a:off x="2182000" y="1143360"/>
            <a:ext cx="984600" cy="293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9" name="CustomShape 11"/>
          <p:cNvSpPr/>
          <p:nvPr/>
        </p:nvSpPr>
        <p:spPr>
          <a:xfrm>
            <a:off x="425520" y="3884040"/>
            <a:ext cx="1819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Where,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1553</Words>
  <Application>Microsoft Macintosh PowerPoint</Application>
  <PresentationFormat>On-screen Show (4:3)</PresentationFormat>
  <Paragraphs>163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Arial</vt:lpstr>
      <vt:lpstr>Calibri</vt:lpstr>
      <vt:lpstr>Courier New</vt:lpstr>
      <vt:lpstr>Montserrat</vt:lpstr>
      <vt:lpstr>Roboto Slab</vt:lpstr>
      <vt:lpstr>StarSymbol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Srinivasa Rao</cp:lastModifiedBy>
  <cp:revision>47</cp:revision>
  <dcterms:created xsi:type="dcterms:W3CDTF">2021-01-19T14:20:30Z</dcterms:created>
  <dcterms:modified xsi:type="dcterms:W3CDTF">2025-02-02T20:41:29Z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