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8"/>
  </p:normalViewPr>
  <p:slideViewPr>
    <p:cSldViewPr snapToGrid="0">
      <p:cViewPr varScale="1">
        <p:scale>
          <a:sx n="100" d="100"/>
          <a:sy n="100" d="100"/>
        </p:scale>
        <p:origin x="16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1-020-01194-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7" Type="http://schemas.openxmlformats.org/officeDocument/2006/relationships/hyperlink" Target="https://rstudio.com/resources/cheatsheets/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atrebas.github.io/post/2019-03-03-datatable-dplyr/" TargetMode="External"/><Relationship Id="rId5" Type="http://schemas.openxmlformats.org/officeDocument/2006/relationships/hyperlink" Target="https://cran.r-project.org/web/packages/data.table/vignettes/datatable-intro.html" TargetMode="External"/><Relationship Id="rId4" Type="http://schemas.openxmlformats.org/officeDocument/2006/relationships/hyperlink" Target="https://r4ds.had.co.nz/transform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47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1 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Trinity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2023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Filter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705600" y="1828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filter(col3 &gt; 2.0) -&gt; df1_filtered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705600" y="2782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filter(col2 &lt; 100 &amp; col3 &gt; 2.0) -&gt; df1_filtered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705600" y="3736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filter(col2 &lt; 100 | col3 &gt; 2.0) -&gt; df1_filtered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Mutate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705600" y="1828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2.0) -&gt; df1_mutated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705600" y="278280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mutate(col4 = new_col/col3) -&gt; df1_mutated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705600" y="373680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2.0, col4 = new_col/col3) -&gt; df1_mutated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Base R vs Dplyr syntax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57200" y="2034720"/>
            <a:ext cx="822780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Column names in quotations in base R, but not in Dplyr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901080" y="272664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select(df1, col1) # dplyr syntax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901080" y="239832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Df1[, “col1”] # base R syntax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41" name="CustomShape 5"/>
          <p:cNvSpPr/>
          <p:nvPr/>
        </p:nvSpPr>
        <p:spPr>
          <a:xfrm>
            <a:off x="457200" y="3597480"/>
            <a:ext cx="822780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Dplyr functions </a:t>
            </a:r>
            <a:r>
              <a:rPr lang="en-GB" sz="2029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always 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have the data as the first argument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42" name="CustomShape 6"/>
          <p:cNvSpPr/>
          <p:nvPr/>
        </p:nvSpPr>
        <p:spPr>
          <a:xfrm>
            <a:off x="901080" y="386856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select(df1,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arrange(df1,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mutate(df1, col4 = col1 * 10)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43" name="CustomShape 7"/>
          <p:cNvSpPr/>
          <p:nvPr/>
        </p:nvSpPr>
        <p:spPr>
          <a:xfrm>
            <a:off x="457200" y="5114160"/>
            <a:ext cx="8227800" cy="71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When the ‘pipe’ %&gt;% is used, the first argument of any function is passed invisibly, so we drop it in the actual function call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44" name="CustomShape 8"/>
          <p:cNvSpPr/>
          <p:nvPr/>
        </p:nvSpPr>
        <p:spPr>
          <a:xfrm>
            <a:off x="901080" y="577764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 arrange(</a:t>
            </a:r>
            <a:r>
              <a:rPr lang="en-GB" sz="1800" b="0" strike="noStrike" spc="-1">
                <a:solidFill>
                  <a:srgbClr val="D9D9D9"/>
                </a:solidFill>
                <a:latin typeface="Courier New"/>
                <a:ea typeface="DejaVu Sans"/>
              </a:rPr>
              <a:t>df1,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col1) %&gt;% select(</a:t>
            </a:r>
            <a:r>
              <a:rPr lang="en-GB" sz="1800" b="0" strike="noStrike" spc="-1">
                <a:solidFill>
                  <a:srgbClr val="D9D9D9"/>
                </a:solidFill>
                <a:latin typeface="Courier New"/>
                <a:ea typeface="DejaVu Sans"/>
              </a:rPr>
              <a:t>df1,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col1, col3)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8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Summarise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549000" y="2071440"/>
            <a:ext cx="783432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One column: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(df1, sum(col1))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or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summarise(df1, mean(col2))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Several columns: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(df1, sum(col1), mean(col2), sd(col3))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Assign column names: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sum_col1 = sum(col1), mean_col2 = mean(col2), sd_col3 = sd(col3)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-&gt; df1_sum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460440" y="5016600"/>
            <a:ext cx="7924680" cy="63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can be used separately, but typically used on grouped data created by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 group_by()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see next slides.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2550600" y="1650240"/>
            <a:ext cx="4135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Reduces multiple values to a single value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Center: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sd(), IQR()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Position: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first(), last()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Count: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n(), n_distinct()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Logical: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any(), all()</a:t>
            </a:r>
            <a:br/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57200" y="63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Group by one or more variables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898920" y="2503800"/>
            <a:ext cx="7502040" cy="63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Grouping itself doesn’t change how the data looks! </a:t>
            </a:r>
            <a:endParaRPr lang="en-GB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It means that further operations will always be performed “by group”. 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2354760" y="2182680"/>
            <a:ext cx="27421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767520" y="1996560"/>
            <a:ext cx="4237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df1 %&gt;% 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765720" y="327852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765720" y="435888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(col2, col3)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1" name="CustomShape 7"/>
          <p:cNvSpPr/>
          <p:nvPr/>
        </p:nvSpPr>
        <p:spPr>
          <a:xfrm>
            <a:off x="820440" y="536112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(new_col2 = toupper(col2))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457200" y="63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Explore it yourself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601200" y="1955520"/>
            <a:ext cx="780732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Scoped grouping - 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three scoped variants: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group_by_all(), group_by_if()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 and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group_by_at()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make it easy to group a dataset by a selection of variables.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663840" y="3200400"/>
            <a:ext cx="70480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across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function, superseding the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_all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,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_at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, and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_if 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versions of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and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mutate()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1102320" y="4656600"/>
            <a:ext cx="274212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5"/>
          <p:cNvSpPr/>
          <p:nvPr/>
        </p:nvSpPr>
        <p:spPr>
          <a:xfrm>
            <a:off x="757800" y="4194720"/>
            <a:ext cx="750204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(col2, col3)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summarise(</a:t>
            </a: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across(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c(col1, col4), mean</a:t>
            </a: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)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-&gt; df1_grouped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Real dataset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68" name="Picture 4" descr="Text, timeline&#10;&#10;Description automatically generated"/>
          <p:cNvPicPr/>
          <p:nvPr/>
        </p:nvPicPr>
        <p:blipFill>
          <a:blip r:embed="rId2"/>
          <a:stretch/>
        </p:blipFill>
        <p:spPr>
          <a:xfrm>
            <a:off x="804960" y="1154160"/>
            <a:ext cx="7071480" cy="4798800"/>
          </a:xfrm>
          <a:prstGeom prst="rect">
            <a:avLst/>
          </a:prstGeom>
          <a:ln>
            <a:noFill/>
          </a:ln>
        </p:spPr>
      </p:pic>
      <p:sp>
        <p:nvSpPr>
          <p:cNvPr id="369" name="CustomShape 2"/>
          <p:cNvSpPr/>
          <p:nvPr/>
        </p:nvSpPr>
        <p:spPr>
          <a:xfrm>
            <a:off x="4867920" y="6206760"/>
            <a:ext cx="4104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DOI: </a:t>
            </a: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10.1038/s41591-020-01194-5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to explore - MSD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71" name="Picture 4" descr="Chart, box and whisk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1180440" y="1298880"/>
            <a:ext cx="6695640" cy="3938040"/>
          </a:xfrm>
          <a:prstGeom prst="rect">
            <a:avLst/>
          </a:prstGeom>
          <a:ln>
            <a:noFill/>
          </a:ln>
        </p:spPr>
      </p:pic>
      <p:sp>
        <p:nvSpPr>
          <p:cNvPr id="372" name="CustomShape 2"/>
          <p:cNvSpPr/>
          <p:nvPr/>
        </p:nvSpPr>
        <p:spPr>
          <a:xfrm>
            <a:off x="201960" y="5470920"/>
            <a:ext cx="8942400" cy="136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A multiplex cytokine analysis was performed on day 7 after vaccination using supernatants after antigen-specific stimulation of PBMCs from ChAdOx1 nCov-19 (red) and MenACWY (blue). Number of samples presented: MenACWY–ChAdOx1 nCov-19: IFN-γ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40,40); IL-2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42,42); TNF-α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40,41); IL-1β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41,42); IL-12p70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38,28); IL-4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38,38); IL-10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41,39); IL-13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31,36); and IL-8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42,41). Individual data points are shown here as an aligned dot plot with lines showing the median with IQR. Significant differences were determined by two-tailed Mann–Whitney test with Bonferroni correction for multiple comparisons (***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0.001; **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0.01; 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0.05).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200304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4" name="CustomShape 4"/>
          <p:cNvSpPr/>
          <p:nvPr/>
        </p:nvSpPr>
        <p:spPr>
          <a:xfrm>
            <a:off x="262152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5" name="CustomShape 5"/>
          <p:cNvSpPr/>
          <p:nvPr/>
        </p:nvSpPr>
        <p:spPr>
          <a:xfrm>
            <a:off x="396036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6" name="CustomShape 6"/>
          <p:cNvSpPr/>
          <p:nvPr/>
        </p:nvSpPr>
        <p:spPr>
          <a:xfrm>
            <a:off x="593316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7" name="CustomShape 7"/>
          <p:cNvSpPr/>
          <p:nvPr/>
        </p:nvSpPr>
        <p:spPr>
          <a:xfrm>
            <a:off x="499320" y="1282320"/>
            <a:ext cx="274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Fig.1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9080" y="1371600"/>
            <a:ext cx="365796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Tidyverse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Dplyr verbs – mutate, select, filter, summarise, arrange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Group and summarise data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Reshape data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Analyse Covid data (demo)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Practical (breakout rooms)</a:t>
            </a:r>
            <a:endParaRPr lang="en-GB" sz="1600" b="0" strike="noStrike" spc="-1">
              <a:latin typeface="Arial"/>
            </a:endParaRPr>
          </a:p>
          <a:p>
            <a:pPr marL="914400" lvl="2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Covid data</a:t>
            </a:r>
            <a:endParaRPr lang="en-GB" sz="1600" b="0" strike="noStrike" spc="-1">
              <a:latin typeface="Arial"/>
            </a:endParaRPr>
          </a:p>
          <a:p>
            <a:pPr marL="914400" lvl="2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Wet-lab Covid-vaccine data</a:t>
            </a:r>
            <a:endParaRPr lang="en-GB" sz="1600" b="0" strike="noStrike" spc="-1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1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  <p:sp>
        <p:nvSpPr>
          <p:cNvPr id="382" name="CustomShape 4"/>
          <p:cNvSpPr/>
          <p:nvPr/>
        </p:nvSpPr>
        <p:spPr>
          <a:xfrm>
            <a:off x="443160" y="6121440"/>
            <a:ext cx="848196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Address the tasks in breakout rooms!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457200" y="17593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7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243360" y="3721320"/>
            <a:ext cx="844164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Assignment (use loop functions)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457200" y="2002680"/>
            <a:ext cx="8227800" cy="357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457200" y="2034720"/>
            <a:ext cx="8227800" cy="42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R for Data Science (Hadley Wickham)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Using Dplyr verbs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The data.table package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Intro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6"/>
              </a:rPr>
              <a:t>A data.table and Dplyr tour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Side by side comparison of functions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7"/>
              </a:rPr>
              <a:t>Cheatsheets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quick reference for tasks like data wrangling, visualisation, and several packages</a:t>
            </a:r>
            <a:endParaRPr lang="en-GB" sz="2150" b="0" strike="noStrike" spc="-1">
              <a:latin typeface="Arial"/>
            </a:endParaRPr>
          </a:p>
          <a:p>
            <a:pPr marL="15048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</a:t>
            </a:r>
            <a:endParaRPr lang="en-GB" sz="4400" b="0" strike="noStrike" spc="-1">
              <a:latin typeface="Arial"/>
            </a:endParaRPr>
          </a:p>
        </p:txBody>
      </p:sp>
      <p:grpSp>
        <p:nvGrpSpPr>
          <p:cNvPr id="195" name="Group 2"/>
          <p:cNvGrpSpPr/>
          <p:nvPr/>
        </p:nvGrpSpPr>
        <p:grpSpPr>
          <a:xfrm>
            <a:off x="462240" y="1714680"/>
            <a:ext cx="8222400" cy="2922120"/>
            <a:chOff x="462240" y="1714680"/>
            <a:chExt cx="8222400" cy="2922120"/>
          </a:xfrm>
        </p:grpSpPr>
        <p:sp>
          <p:nvSpPr>
            <p:cNvPr id="196" name="CustomShape 3"/>
            <p:cNvSpPr/>
            <p:nvPr/>
          </p:nvSpPr>
          <p:spPr>
            <a:xfrm>
              <a:off x="1005840" y="4001400"/>
              <a:ext cx="4960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df1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7" name="CustomShape 4"/>
            <p:cNvSpPr/>
            <p:nvPr/>
          </p:nvSpPr>
          <p:spPr>
            <a:xfrm>
              <a:off x="2792160" y="4001400"/>
              <a:ext cx="6267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Sort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8" name="CustomShape 5"/>
            <p:cNvSpPr/>
            <p:nvPr/>
          </p:nvSpPr>
          <p:spPr>
            <a:xfrm>
              <a:off x="4273560" y="3862800"/>
              <a:ext cx="102816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Select columns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9" name="CustomShape 6"/>
            <p:cNvSpPr/>
            <p:nvPr/>
          </p:nvSpPr>
          <p:spPr>
            <a:xfrm>
              <a:off x="5865120" y="4001400"/>
              <a:ext cx="9597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Filter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00" name="CustomShape 7"/>
            <p:cNvSpPr/>
            <p:nvPr/>
          </p:nvSpPr>
          <p:spPr>
            <a:xfrm>
              <a:off x="19893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1" name="CustomShape 8"/>
            <p:cNvSpPr/>
            <p:nvPr/>
          </p:nvSpPr>
          <p:spPr>
            <a:xfrm>
              <a:off x="36849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2" name="CustomShape 9"/>
            <p:cNvSpPr/>
            <p:nvPr/>
          </p:nvSpPr>
          <p:spPr>
            <a:xfrm>
              <a:off x="70401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03" name="Group 10"/>
            <p:cNvGrpSpPr/>
            <p:nvPr/>
          </p:nvGrpSpPr>
          <p:grpSpPr>
            <a:xfrm>
              <a:off x="4154400" y="1867680"/>
              <a:ext cx="1052640" cy="1713600"/>
              <a:chOff x="4154400" y="1867680"/>
              <a:chExt cx="1052640" cy="1713600"/>
            </a:xfrm>
          </p:grpSpPr>
          <p:sp>
            <p:nvSpPr>
              <p:cNvPr id="204" name="CustomShape 11"/>
              <p:cNvSpPr/>
              <p:nvPr/>
            </p:nvSpPr>
            <p:spPr>
              <a:xfrm>
                <a:off x="4481640" y="2413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05" name="CustomShape 12"/>
              <p:cNvSpPr/>
              <p:nvPr/>
            </p:nvSpPr>
            <p:spPr>
              <a:xfrm>
                <a:off x="4498200" y="271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CustomShape 13"/>
              <p:cNvSpPr/>
              <p:nvPr/>
            </p:nvSpPr>
            <p:spPr>
              <a:xfrm>
                <a:off x="480312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07" name="CustomShape 14"/>
              <p:cNvSpPr/>
              <p:nvPr/>
            </p:nvSpPr>
            <p:spPr>
              <a:xfrm>
                <a:off x="4498200" y="29815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" name="CustomShape 15"/>
              <p:cNvSpPr/>
              <p:nvPr/>
            </p:nvSpPr>
            <p:spPr>
              <a:xfrm>
                <a:off x="480312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09" name="CustomShape 16"/>
              <p:cNvSpPr/>
              <p:nvPr/>
            </p:nvSpPr>
            <p:spPr>
              <a:xfrm>
                <a:off x="4498200" y="325116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" name="CustomShape 17"/>
              <p:cNvSpPr/>
              <p:nvPr/>
            </p:nvSpPr>
            <p:spPr>
              <a:xfrm>
                <a:off x="480312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11" name="CustomShape 18"/>
              <p:cNvSpPr/>
              <p:nvPr/>
            </p:nvSpPr>
            <p:spPr>
              <a:xfrm>
                <a:off x="4154400" y="2674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2" name="CustomShape 19"/>
              <p:cNvSpPr/>
              <p:nvPr/>
            </p:nvSpPr>
            <p:spPr>
              <a:xfrm>
                <a:off x="4154400" y="2948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3" name="CustomShape 20"/>
              <p:cNvSpPr/>
              <p:nvPr/>
            </p:nvSpPr>
            <p:spPr>
              <a:xfrm>
                <a:off x="4154400" y="32230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4" name="CustomShape 21"/>
              <p:cNvSpPr/>
              <p:nvPr/>
            </p:nvSpPr>
            <p:spPr>
              <a:xfrm>
                <a:off x="4822200" y="2413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5" name="CustomShape 22"/>
              <p:cNvSpPr/>
              <p:nvPr/>
            </p:nvSpPr>
            <p:spPr>
              <a:xfrm rot="16200000">
                <a:off x="43642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6" name="CustomShape 23"/>
              <p:cNvSpPr/>
              <p:nvPr/>
            </p:nvSpPr>
            <p:spPr>
              <a:xfrm rot="16200000">
                <a:off x="46774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7" name="CustomShape 24"/>
              <p:cNvSpPr/>
              <p:nvPr/>
            </p:nvSpPr>
            <p:spPr>
              <a:xfrm>
                <a:off x="471096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8" name="CustomShape 25"/>
              <p:cNvSpPr/>
              <p:nvPr/>
            </p:nvSpPr>
            <p:spPr>
              <a:xfrm>
                <a:off x="471096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9" name="CustomShape 26"/>
              <p:cNvSpPr/>
              <p:nvPr/>
            </p:nvSpPr>
            <p:spPr>
              <a:xfrm>
                <a:off x="471096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20" name="Group 27"/>
            <p:cNvGrpSpPr/>
            <p:nvPr/>
          </p:nvGrpSpPr>
          <p:grpSpPr>
            <a:xfrm>
              <a:off x="2296800" y="1867680"/>
              <a:ext cx="1387080" cy="1713600"/>
              <a:chOff x="2296800" y="1867680"/>
              <a:chExt cx="1387080" cy="1713600"/>
            </a:xfrm>
          </p:grpSpPr>
          <p:sp>
            <p:nvSpPr>
              <p:cNvPr id="221" name="CustomShape 28"/>
              <p:cNvSpPr/>
              <p:nvPr/>
            </p:nvSpPr>
            <p:spPr>
              <a:xfrm>
                <a:off x="2624040" y="2414160"/>
                <a:ext cx="32940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22" name="CustomShape 29"/>
              <p:cNvSpPr/>
              <p:nvPr/>
            </p:nvSpPr>
            <p:spPr>
              <a:xfrm>
                <a:off x="29512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23" name="CustomShape 30"/>
              <p:cNvSpPr/>
              <p:nvPr/>
            </p:nvSpPr>
            <p:spPr>
              <a:xfrm>
                <a:off x="264024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CustomShape 31"/>
              <p:cNvSpPr/>
              <p:nvPr/>
            </p:nvSpPr>
            <p:spPr>
              <a:xfrm>
                <a:off x="2951280" y="27122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" name="CustomShape 32"/>
              <p:cNvSpPr/>
              <p:nvPr/>
            </p:nvSpPr>
            <p:spPr>
              <a:xfrm>
                <a:off x="325764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26" name="CustomShape 33"/>
              <p:cNvSpPr/>
              <p:nvPr/>
            </p:nvSpPr>
            <p:spPr>
              <a:xfrm>
                <a:off x="2640240" y="298188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" name="CustomShape 34"/>
              <p:cNvSpPr/>
              <p:nvPr/>
            </p:nvSpPr>
            <p:spPr>
              <a:xfrm>
                <a:off x="2951280" y="2981880"/>
                <a:ext cx="309960" cy="268560"/>
              </a:xfrm>
              <a:prstGeom prst="rect">
                <a:avLst/>
              </a:prstGeom>
              <a:solidFill>
                <a:srgbClr val="FFFFCC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" name="CustomShape 35"/>
              <p:cNvSpPr/>
              <p:nvPr/>
            </p:nvSpPr>
            <p:spPr>
              <a:xfrm>
                <a:off x="325764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29" name="CustomShape 36"/>
              <p:cNvSpPr/>
              <p:nvPr/>
            </p:nvSpPr>
            <p:spPr>
              <a:xfrm>
                <a:off x="2640240" y="325152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0" name="CustomShape 37"/>
              <p:cNvSpPr/>
              <p:nvPr/>
            </p:nvSpPr>
            <p:spPr>
              <a:xfrm>
                <a:off x="2951280" y="3251520"/>
                <a:ext cx="309960" cy="268560"/>
              </a:xfrm>
              <a:prstGeom prst="rect">
                <a:avLst/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1" name="CustomShape 38"/>
              <p:cNvSpPr/>
              <p:nvPr/>
            </p:nvSpPr>
            <p:spPr>
              <a:xfrm>
                <a:off x="325764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32" name="CustomShape 39"/>
              <p:cNvSpPr/>
              <p:nvPr/>
            </p:nvSpPr>
            <p:spPr>
              <a:xfrm>
                <a:off x="229680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3" name="CustomShape 40"/>
              <p:cNvSpPr/>
              <p:nvPr/>
            </p:nvSpPr>
            <p:spPr>
              <a:xfrm>
                <a:off x="2296800" y="29491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4" name="CustomShape 41"/>
              <p:cNvSpPr/>
              <p:nvPr/>
            </p:nvSpPr>
            <p:spPr>
              <a:xfrm>
                <a:off x="2296800" y="3223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5" name="CustomShape 42"/>
              <p:cNvSpPr/>
              <p:nvPr/>
            </p:nvSpPr>
            <p:spPr>
              <a:xfrm>
                <a:off x="325764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6" name="CustomShape 43"/>
              <p:cNvSpPr/>
              <p:nvPr/>
            </p:nvSpPr>
            <p:spPr>
              <a:xfrm rot="16200000">
                <a:off x="25066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7" name="CustomShape 44"/>
              <p:cNvSpPr/>
              <p:nvPr/>
            </p:nvSpPr>
            <p:spPr>
              <a:xfrm rot="16200000">
                <a:off x="28137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col2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8" name="CustomShape 45"/>
              <p:cNvSpPr/>
              <p:nvPr/>
            </p:nvSpPr>
            <p:spPr>
              <a:xfrm rot="16200000">
                <a:off x="311292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9" name="CustomShape 46"/>
              <p:cNvSpPr/>
              <p:nvPr/>
            </p:nvSpPr>
            <p:spPr>
              <a:xfrm>
                <a:off x="2807280" y="2734920"/>
                <a:ext cx="360" cy="7621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round/>
                <a:tailEnd type="triangle" w="med" len="med"/>
              </a:ln>
              <a:effectLst>
                <a:outerShdw blurRad="40000" dist="2016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40" name="CustomShape 47"/>
              <p:cNvSpPr/>
              <p:nvPr/>
            </p:nvSpPr>
            <p:spPr>
              <a:xfrm>
                <a:off x="318780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41" name="CustomShape 48"/>
              <p:cNvSpPr/>
              <p:nvPr/>
            </p:nvSpPr>
            <p:spPr>
              <a:xfrm>
                <a:off x="31878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42" name="CustomShape 49"/>
              <p:cNvSpPr/>
              <p:nvPr/>
            </p:nvSpPr>
            <p:spPr>
              <a:xfrm>
                <a:off x="31878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43" name="Group 50"/>
            <p:cNvGrpSpPr/>
            <p:nvPr/>
          </p:nvGrpSpPr>
          <p:grpSpPr>
            <a:xfrm>
              <a:off x="462240" y="1867680"/>
              <a:ext cx="1364040" cy="1713600"/>
              <a:chOff x="462240" y="1867680"/>
              <a:chExt cx="1364040" cy="1713600"/>
            </a:xfrm>
          </p:grpSpPr>
          <p:sp>
            <p:nvSpPr>
              <p:cNvPr id="244" name="CustomShape 51"/>
              <p:cNvSpPr/>
              <p:nvPr/>
            </p:nvSpPr>
            <p:spPr>
              <a:xfrm>
                <a:off x="789840" y="241416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45" name="CustomShape 52"/>
              <p:cNvSpPr/>
              <p:nvPr/>
            </p:nvSpPr>
            <p:spPr>
              <a:xfrm>
                <a:off x="11170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46" name="CustomShape 53"/>
              <p:cNvSpPr/>
              <p:nvPr/>
            </p:nvSpPr>
            <p:spPr>
              <a:xfrm>
                <a:off x="788040" y="271224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" name="CustomShape 54"/>
              <p:cNvSpPr/>
              <p:nvPr/>
            </p:nvSpPr>
            <p:spPr>
              <a:xfrm>
                <a:off x="1099080" y="2712240"/>
                <a:ext cx="309960" cy="268560"/>
              </a:xfrm>
              <a:prstGeom prst="rect">
                <a:avLst/>
              </a:prstGeom>
              <a:solidFill>
                <a:srgbClr val="FFFFCC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" name="CustomShape 55"/>
              <p:cNvSpPr/>
              <p:nvPr/>
            </p:nvSpPr>
            <p:spPr>
              <a:xfrm>
                <a:off x="140508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49" name="CustomShape 56"/>
              <p:cNvSpPr/>
              <p:nvPr/>
            </p:nvSpPr>
            <p:spPr>
              <a:xfrm>
                <a:off x="788040" y="298188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0" name="CustomShape 57"/>
              <p:cNvSpPr/>
              <p:nvPr/>
            </p:nvSpPr>
            <p:spPr>
              <a:xfrm>
                <a:off x="1099080" y="2981880"/>
                <a:ext cx="309960" cy="268560"/>
              </a:xfrm>
              <a:prstGeom prst="rect">
                <a:avLst/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" name="CustomShape 58"/>
              <p:cNvSpPr/>
              <p:nvPr/>
            </p:nvSpPr>
            <p:spPr>
              <a:xfrm>
                <a:off x="140508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52" name="CustomShape 59"/>
              <p:cNvSpPr/>
              <p:nvPr/>
            </p:nvSpPr>
            <p:spPr>
              <a:xfrm>
                <a:off x="46224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3" name="CustomShape 60"/>
              <p:cNvSpPr/>
              <p:nvPr/>
            </p:nvSpPr>
            <p:spPr>
              <a:xfrm>
                <a:off x="462240" y="29491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4" name="CustomShape 61"/>
              <p:cNvSpPr/>
              <p:nvPr/>
            </p:nvSpPr>
            <p:spPr>
              <a:xfrm>
                <a:off x="462240" y="3223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5" name="CustomShape 62"/>
              <p:cNvSpPr/>
              <p:nvPr/>
            </p:nvSpPr>
            <p:spPr>
              <a:xfrm>
                <a:off x="14230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6" name="CustomShape 63"/>
              <p:cNvSpPr/>
              <p:nvPr/>
            </p:nvSpPr>
            <p:spPr>
              <a:xfrm rot="16200000">
                <a:off x="67212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7" name="CustomShape 64"/>
              <p:cNvSpPr/>
              <p:nvPr/>
            </p:nvSpPr>
            <p:spPr>
              <a:xfrm rot="16200000">
                <a:off x="9795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col2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8" name="CustomShape 65"/>
              <p:cNvSpPr/>
              <p:nvPr/>
            </p:nvSpPr>
            <p:spPr>
              <a:xfrm rot="16200000">
                <a:off x="12783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9" name="CustomShape 66"/>
              <p:cNvSpPr/>
              <p:nvPr/>
            </p:nvSpPr>
            <p:spPr>
              <a:xfrm>
                <a:off x="78804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CustomShape 67"/>
              <p:cNvSpPr/>
              <p:nvPr/>
            </p:nvSpPr>
            <p:spPr>
              <a:xfrm>
                <a:off x="1099080" y="32515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1" name="CustomShape 68"/>
              <p:cNvSpPr/>
              <p:nvPr/>
            </p:nvSpPr>
            <p:spPr>
              <a:xfrm>
                <a:off x="140508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62" name="CustomShape 69"/>
              <p:cNvSpPr/>
              <p:nvPr/>
            </p:nvSpPr>
            <p:spPr>
              <a:xfrm>
                <a:off x="133020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63" name="CustomShape 70"/>
              <p:cNvSpPr/>
              <p:nvPr/>
            </p:nvSpPr>
            <p:spPr>
              <a:xfrm>
                <a:off x="13302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64" name="CustomShape 71"/>
              <p:cNvSpPr/>
              <p:nvPr/>
            </p:nvSpPr>
            <p:spPr>
              <a:xfrm>
                <a:off x="13302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65" name="Group 72"/>
            <p:cNvGrpSpPr/>
            <p:nvPr/>
          </p:nvGrpSpPr>
          <p:grpSpPr>
            <a:xfrm>
              <a:off x="5677560" y="2128320"/>
              <a:ext cx="1090800" cy="1452960"/>
              <a:chOff x="5677560" y="2128320"/>
              <a:chExt cx="1090800" cy="1452960"/>
            </a:xfrm>
          </p:grpSpPr>
          <p:sp>
            <p:nvSpPr>
              <p:cNvPr id="266" name="CustomShape 73"/>
              <p:cNvSpPr/>
              <p:nvPr/>
            </p:nvSpPr>
            <p:spPr>
              <a:xfrm>
                <a:off x="6004800" y="2674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67" name="CustomShape 74"/>
              <p:cNvSpPr/>
              <p:nvPr/>
            </p:nvSpPr>
            <p:spPr>
              <a:xfrm>
                <a:off x="6021000" y="29851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8" name="CustomShape 75"/>
              <p:cNvSpPr/>
              <p:nvPr/>
            </p:nvSpPr>
            <p:spPr>
              <a:xfrm>
                <a:off x="6356880" y="29811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69" name="CustomShape 76"/>
              <p:cNvSpPr/>
              <p:nvPr/>
            </p:nvSpPr>
            <p:spPr>
              <a:xfrm>
                <a:off x="6021000" y="325440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0" name="CustomShape 77"/>
              <p:cNvSpPr/>
              <p:nvPr/>
            </p:nvSpPr>
            <p:spPr>
              <a:xfrm>
                <a:off x="6356880" y="32508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71" name="CustomShape 78"/>
              <p:cNvSpPr/>
              <p:nvPr/>
            </p:nvSpPr>
            <p:spPr>
              <a:xfrm>
                <a:off x="5677560" y="2935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2" name="CustomShape 79"/>
              <p:cNvSpPr/>
              <p:nvPr/>
            </p:nvSpPr>
            <p:spPr>
              <a:xfrm>
                <a:off x="5677560" y="3209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3" name="CustomShape 80"/>
              <p:cNvSpPr/>
              <p:nvPr/>
            </p:nvSpPr>
            <p:spPr>
              <a:xfrm>
                <a:off x="634536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4" name="CustomShape 81"/>
              <p:cNvSpPr/>
              <p:nvPr/>
            </p:nvSpPr>
            <p:spPr>
              <a:xfrm rot="16200000">
                <a:off x="588708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5" name="CustomShape 82"/>
              <p:cNvSpPr/>
              <p:nvPr/>
            </p:nvSpPr>
            <p:spPr>
              <a:xfrm rot="16200000">
                <a:off x="620064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6" name="CustomShape 83"/>
              <p:cNvSpPr/>
              <p:nvPr/>
            </p:nvSpPr>
            <p:spPr>
              <a:xfrm>
                <a:off x="627228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7" name="CustomShape 84"/>
              <p:cNvSpPr/>
              <p:nvPr/>
            </p:nvSpPr>
            <p:spPr>
              <a:xfrm>
                <a:off x="627228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sp>
          <p:nvSpPr>
            <p:cNvPr id="278" name="CustomShape 85"/>
            <p:cNvSpPr/>
            <p:nvPr/>
          </p:nvSpPr>
          <p:spPr>
            <a:xfrm>
              <a:off x="542412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9" name="CustomShape 86"/>
            <p:cNvSpPr/>
            <p:nvPr/>
          </p:nvSpPr>
          <p:spPr>
            <a:xfrm>
              <a:off x="7573680" y="3724200"/>
              <a:ext cx="959760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Add new column</a:t>
              </a:r>
              <a:endParaRPr lang="en-GB" sz="1800" b="0" strike="noStrike" spc="-1">
                <a:latin typeface="Arial"/>
              </a:endParaRPr>
            </a:p>
          </p:txBody>
        </p:sp>
        <p:grpSp>
          <p:nvGrpSpPr>
            <p:cNvPr id="280" name="Group 87"/>
            <p:cNvGrpSpPr/>
            <p:nvPr/>
          </p:nvGrpSpPr>
          <p:grpSpPr>
            <a:xfrm>
              <a:off x="7238880" y="1714680"/>
              <a:ext cx="1445760" cy="1866600"/>
              <a:chOff x="7238880" y="1714680"/>
              <a:chExt cx="1445760" cy="1866600"/>
            </a:xfrm>
          </p:grpSpPr>
          <p:sp>
            <p:nvSpPr>
              <p:cNvPr id="281" name="CustomShape 88"/>
              <p:cNvSpPr/>
              <p:nvPr/>
            </p:nvSpPr>
            <p:spPr>
              <a:xfrm>
                <a:off x="7566120" y="2674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2" name="CustomShape 89"/>
              <p:cNvSpPr/>
              <p:nvPr/>
            </p:nvSpPr>
            <p:spPr>
              <a:xfrm>
                <a:off x="7582320" y="29851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3" name="CustomShape 90"/>
              <p:cNvSpPr/>
              <p:nvPr/>
            </p:nvSpPr>
            <p:spPr>
              <a:xfrm>
                <a:off x="7918200" y="29811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84" name="CustomShape 91"/>
              <p:cNvSpPr/>
              <p:nvPr/>
            </p:nvSpPr>
            <p:spPr>
              <a:xfrm>
                <a:off x="7582320" y="325440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5" name="CustomShape 92"/>
              <p:cNvSpPr/>
              <p:nvPr/>
            </p:nvSpPr>
            <p:spPr>
              <a:xfrm>
                <a:off x="7918200" y="32508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86" name="CustomShape 93"/>
              <p:cNvSpPr/>
              <p:nvPr/>
            </p:nvSpPr>
            <p:spPr>
              <a:xfrm>
                <a:off x="7238880" y="2935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7" name="CustomShape 94"/>
              <p:cNvSpPr/>
              <p:nvPr/>
            </p:nvSpPr>
            <p:spPr>
              <a:xfrm>
                <a:off x="7238880" y="3209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8" name="CustomShape 95"/>
              <p:cNvSpPr/>
              <p:nvPr/>
            </p:nvSpPr>
            <p:spPr>
              <a:xfrm>
                <a:off x="790668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9" name="CustomShape 96"/>
              <p:cNvSpPr/>
              <p:nvPr/>
            </p:nvSpPr>
            <p:spPr>
              <a:xfrm rot="16200000">
                <a:off x="744840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0" name="CustomShape 97"/>
              <p:cNvSpPr/>
              <p:nvPr/>
            </p:nvSpPr>
            <p:spPr>
              <a:xfrm rot="16200000">
                <a:off x="776196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1" name="CustomShape 98"/>
              <p:cNvSpPr/>
              <p:nvPr/>
            </p:nvSpPr>
            <p:spPr>
              <a:xfrm>
                <a:off x="78336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2" name="CustomShape 99"/>
              <p:cNvSpPr/>
              <p:nvPr/>
            </p:nvSpPr>
            <p:spPr>
              <a:xfrm>
                <a:off x="78336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3" name="CustomShape 100"/>
              <p:cNvSpPr/>
              <p:nvPr/>
            </p:nvSpPr>
            <p:spPr>
              <a:xfrm>
                <a:off x="8232840" y="29826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4" name="CustomShape 101"/>
              <p:cNvSpPr/>
              <p:nvPr/>
            </p:nvSpPr>
            <p:spPr>
              <a:xfrm>
                <a:off x="8232840" y="325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5" name="CustomShape 102"/>
              <p:cNvSpPr/>
              <p:nvPr/>
            </p:nvSpPr>
            <p:spPr>
              <a:xfrm rot="16200000">
                <a:off x="7887960" y="2030400"/>
                <a:ext cx="99540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new_col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6" name="CustomShape 103"/>
              <p:cNvSpPr/>
              <p:nvPr/>
            </p:nvSpPr>
            <p:spPr>
              <a:xfrm>
                <a:off x="8175960" y="32047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24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7" name="CustomShape 104"/>
              <p:cNvSpPr/>
              <p:nvPr/>
            </p:nvSpPr>
            <p:spPr>
              <a:xfrm>
                <a:off x="8188560" y="29401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8" name="CustomShape 105"/>
              <p:cNvSpPr/>
              <p:nvPr/>
            </p:nvSpPr>
            <p:spPr>
              <a:xfrm>
                <a:off x="824652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299" name="CustomShape 106"/>
          <p:cNvSpPr/>
          <p:nvPr/>
        </p:nvSpPr>
        <p:spPr>
          <a:xfrm>
            <a:off x="457200" y="4723200"/>
            <a:ext cx="852588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can be achieved by using: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– just the functions that come pre-installed in R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External packages – to make the analysis faster, more readable, more intuitive, etc.</a:t>
            </a:r>
            <a:endParaRPr lang="en-GB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data.table package – speed, conciseness</a:t>
            </a:r>
            <a:endParaRPr lang="en-GB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dplyr package (Tidyverse) – readability, beginner-friendly</a:t>
            </a:r>
            <a:endParaRPr lang="en-GB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 packages are available, but more help available online for the popular ones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base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57200" y="4149000"/>
            <a:ext cx="7923240" cy="1186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df1_sorted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df1[order(df1$col1), 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df1_sorted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[, c(“col1”, “col3”)]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&gt; 2.0, 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$new_col = </a:t>
            </a: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* 10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302" name="Picture 2"/>
          <p:cNvPicPr/>
          <p:nvPr/>
        </p:nvPicPr>
        <p:blipFill>
          <a:blip r:embed="rId2"/>
          <a:stretch/>
        </p:blipFill>
        <p:spPr>
          <a:xfrm>
            <a:off x="1298520" y="16423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03" name="CustomShape 3"/>
          <p:cNvSpPr/>
          <p:nvPr/>
        </p:nvSpPr>
        <p:spPr>
          <a:xfrm>
            <a:off x="0" y="5606640"/>
            <a:ext cx="914292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df1[order(df1$col1), ][df1$col3 &gt; 2.0, c(“col1”, “col3”)]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$new_col = </a:t>
            </a: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* 10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57200" y="5508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data.table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05" name="Picture 2"/>
          <p:cNvPicPr/>
          <p:nvPr/>
        </p:nvPicPr>
        <p:blipFill>
          <a:blip r:embed="rId2"/>
          <a:stretch/>
        </p:blipFill>
        <p:spPr>
          <a:xfrm>
            <a:off x="1298520" y="13939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06" name="CustomShape 2"/>
          <p:cNvSpPr/>
          <p:nvPr/>
        </p:nvSpPr>
        <p:spPr>
          <a:xfrm>
            <a:off x="457200" y="3699360"/>
            <a:ext cx="8508240" cy="8197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</a:t>
            </a:r>
            <a:r>
              <a:rPr lang="en-GB" sz="16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order(col1),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][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				col3 &gt; 2.0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GB" sz="16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.(col1, col3)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][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			, new_col := col3 * 10]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457200" y="4661280"/>
            <a:ext cx="807120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Install with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install.packages(“data.table”)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 won’t discuss data.table in detail, except for some special functions (more from Irina later) but: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More intuitive for some people (similarity to base R)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Ultra-fast reading and writing and sorting (look up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fread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fwrite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changed my life!)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dplyr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57200" y="4149000"/>
            <a:ext cx="8437320" cy="14612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arrange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(col1)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select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(col1, col3)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filter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(col3 &gt; 2.0)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10) -&gt; </a:t>
            </a:r>
            <a:r>
              <a:rPr lang="en-GB" sz="18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df_sort_sel_filtered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310" name="Picture 2"/>
          <p:cNvPicPr/>
          <p:nvPr/>
        </p:nvPicPr>
        <p:blipFill>
          <a:blip r:embed="rId2"/>
          <a:stretch/>
        </p:blipFill>
        <p:spPr>
          <a:xfrm>
            <a:off x="1298520" y="16423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11" name="CustomShape 3"/>
          <p:cNvSpPr/>
          <p:nvPr/>
        </p:nvSpPr>
        <p:spPr>
          <a:xfrm>
            <a:off x="640080" y="5922360"/>
            <a:ext cx="8071200" cy="3639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 Use spacing and indentation effectively to make your code readable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Dplyr is part of the ‘Tidyverse’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457200" y="2034720"/>
            <a:ext cx="8227800" cy="43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Tabular data structures - one observation per row, one variable per column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functions that do one thing (filter, mutate, arrange, etc.)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 the ‘pipe’ %&gt;% to chain functions – imagine a flow of data from left to right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Tidyverse package is a ‘meta-package’ consisting of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1" strike="noStrike" spc="-1">
                <a:solidFill>
                  <a:srgbClr val="000000"/>
                </a:solidFill>
                <a:latin typeface="Calibri"/>
                <a:ea typeface="DejaVu Sans"/>
              </a:rPr>
              <a:t>dplyr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data manipulation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1" strike="noStrike" spc="-1">
                <a:solidFill>
                  <a:srgbClr val="000000"/>
                </a:solidFill>
                <a:latin typeface="Calibri"/>
                <a:ea typeface="DejaVu Sans"/>
              </a:rPr>
              <a:t>ggplot2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plotting (‘Grammar of Graphics’)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tidyr – functions to create ‘tidy data’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readr – reading and writing several file formats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purrr – expanded set of loop functions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tibble – tidy data.frames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stringr – handling strings (joining, searching, splitting, etc.)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forcats – handling categorical data (factors)</a:t>
            </a: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Arrange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67880" y="187956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df1_sorted = arrange(df1,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arrange(df1, col1)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705600" y="497844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arrange(col1, col2)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767880" y="25614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arrange(col1)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8" name="CustomShape 5"/>
          <p:cNvSpPr/>
          <p:nvPr/>
        </p:nvSpPr>
        <p:spPr>
          <a:xfrm>
            <a:off x="714240" y="433188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df1_sorted = arrange(df1, col1, 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9" name="CustomShape 6"/>
          <p:cNvSpPr/>
          <p:nvPr/>
        </p:nvSpPr>
        <p:spPr>
          <a:xfrm>
            <a:off x="6010200" y="187956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0" name="CustomShape 7"/>
          <p:cNvSpPr/>
          <p:nvPr/>
        </p:nvSpPr>
        <p:spPr>
          <a:xfrm>
            <a:off x="6010200" y="217404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1" name="CustomShape 8"/>
          <p:cNvSpPr/>
          <p:nvPr/>
        </p:nvSpPr>
        <p:spPr>
          <a:xfrm>
            <a:off x="6073920" y="433188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Select columns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705600" y="182880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df1_selected = select(df1, col1, col3)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705600" y="519732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select(-col2) -&gt; df1_selected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705600" y="455112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df1_selected = select(df1, -col2)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705600" y="24750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select(col1, col3) -&gt; df1_selected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6471720" y="182880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8" name="CustomShape 7"/>
          <p:cNvSpPr/>
          <p:nvPr/>
        </p:nvSpPr>
        <p:spPr>
          <a:xfrm>
            <a:off x="6471720" y="455112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1716</Words>
  <Application>Microsoft Macintosh PowerPoint</Application>
  <PresentationFormat>On-screen Show (4:3)</PresentationFormat>
  <Paragraphs>232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Courier New</vt:lpstr>
      <vt:lpstr>StarSymbol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Irina Chelysheva</cp:lastModifiedBy>
  <cp:revision>25</cp:revision>
  <dcterms:created xsi:type="dcterms:W3CDTF">2021-01-19T14:20:30Z</dcterms:created>
  <dcterms:modified xsi:type="dcterms:W3CDTF">2023-05-02T17:49:59Z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