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9" r:id="rId17"/>
    <p:sldId id="270" r:id="rId18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20976B-DC47-2B48-967E-178E573C9601}" v="2" dt="2023-11-07T11:45:20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 snapToGrid="0" snapToObjects="1">
      <p:cViewPr varScale="1">
        <p:scale>
          <a:sx n="108" d="100"/>
          <a:sy n="108" d="100"/>
        </p:scale>
        <p:origin x="1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7220976B-DC47-2B48-967E-178E573C9601}"/>
    <pc:docChg chg="modSld">
      <pc:chgData name="Srinivasa Rao" userId="a6b54366-f13d-4292-8bb4-f06c50909b1e" providerId="ADAL" clId="{7220976B-DC47-2B48-967E-178E573C9601}" dt="2023-11-07T11:46:06.229" v="168" actId="20577"/>
      <pc:docMkLst>
        <pc:docMk/>
      </pc:docMkLst>
      <pc:sldChg chg="modSp mod">
        <pc:chgData name="Srinivasa Rao" userId="a6b54366-f13d-4292-8bb4-f06c50909b1e" providerId="ADAL" clId="{7220976B-DC47-2B48-967E-178E573C9601}" dt="2023-10-30T17:18:51.916" v="0"/>
        <pc:sldMkLst>
          <pc:docMk/>
          <pc:sldMk cId="0" sldId="256"/>
        </pc:sldMkLst>
        <pc:spChg chg="mod">
          <ac:chgData name="Srinivasa Rao" userId="a6b54366-f13d-4292-8bb4-f06c50909b1e" providerId="ADAL" clId="{7220976B-DC47-2B48-967E-178E573C9601}" dt="2023-10-30T17:18:51.916" v="0"/>
          <ac:spMkLst>
            <pc:docMk/>
            <pc:sldMk cId="0" sldId="256"/>
            <ac:spMk id="191" creationId="{00000000-0000-0000-0000-000000000000}"/>
          </ac:spMkLst>
        </pc:spChg>
      </pc:sldChg>
      <pc:sldChg chg="modSp mod">
        <pc:chgData name="Srinivasa Rao" userId="a6b54366-f13d-4292-8bb4-f06c50909b1e" providerId="ADAL" clId="{7220976B-DC47-2B48-967E-178E573C9601}" dt="2023-11-07T11:46:06.229" v="168" actId="20577"/>
        <pc:sldMkLst>
          <pc:docMk/>
          <pc:sldMk cId="0" sldId="270"/>
        </pc:sldMkLst>
        <pc:spChg chg="mod">
          <ac:chgData name="Srinivasa Rao" userId="a6b54366-f13d-4292-8bb4-f06c50909b1e" providerId="ADAL" clId="{7220976B-DC47-2B48-967E-178E573C9601}" dt="2023-11-07T11:46:06.229" v="168" actId="20577"/>
          <ac:spMkLst>
            <pc:docMk/>
            <pc:sldMk cId="0" sldId="270"/>
            <ac:spMk id="24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kergoo/ComplexHeatma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brewer2.org/" TargetMode="External"/><Relationship Id="rId2" Type="http://schemas.openxmlformats.org/officeDocument/2006/relationships/hyperlink" Target="https://github.com/EmilHvitfeldt/r-color-palettes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rosalind.info/problems/locations/" TargetMode="External"/><Relationship Id="rId5" Type="http://schemas.openxmlformats.org/officeDocument/2006/relationships/hyperlink" Target="https://carriebrown.github.io/r-novice-gapminder/challenges/" TargetMode="External"/><Relationship Id="rId4" Type="http://schemas.openxmlformats.org/officeDocument/2006/relationships/hyperlink" Target="https://jokergoo.github.io/ComplexHeatmap-reference/book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ilHvitfeldt/r-color-palett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62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Data analysis and visualisation in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3 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 in depth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378080" y="47664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spc="-1" dirty="0" err="1">
                <a:solidFill>
                  <a:srgbClr val="8B8B8B"/>
                </a:solidFill>
                <a:latin typeface="Calibri"/>
                <a:ea typeface="DejaVu Sans"/>
              </a:rPr>
              <a:t>Michaelmas</a:t>
            </a:r>
            <a:r>
              <a:rPr lang="en-US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 2023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lot of information can be conveyed!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31" name="Picture 2"/>
          <p:cNvPicPr/>
          <p:nvPr/>
        </p:nvPicPr>
        <p:blipFill>
          <a:blip r:embed="rId2"/>
          <a:stretch/>
        </p:blipFill>
        <p:spPr>
          <a:xfrm>
            <a:off x="0" y="1275840"/>
            <a:ext cx="6697080" cy="5580720"/>
          </a:xfrm>
          <a:prstGeom prst="rect">
            <a:avLst/>
          </a:prstGeom>
          <a:ln>
            <a:noFill/>
          </a:ln>
        </p:spPr>
      </p:pic>
      <p:sp>
        <p:nvSpPr>
          <p:cNvPr id="232" name="CustomShape 2"/>
          <p:cNvSpPr/>
          <p:nvPr/>
        </p:nvSpPr>
        <p:spPr>
          <a:xfrm>
            <a:off x="6214320" y="6488280"/>
            <a:ext cx="2928600" cy="2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1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https://github.com/jokergoo/ComplexHeatmap</a:t>
            </a:r>
            <a:r>
              <a:rPr lang="en-GB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GB" sz="1100" b="0" strike="noStrike" spc="-1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6698160" y="1091880"/>
            <a:ext cx="1920960" cy="390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A more complicated example with the Complex Heatmap package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69"/>
              </a:spcBef>
            </a:pP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49"/>
              </a:spcBef>
            </a:pPr>
            <a:endParaRPr lang="en-GB" sz="21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714652" y="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Principal Component Analysis</a:t>
            </a:r>
            <a:endParaRPr lang="en-GB" sz="44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214D30-4290-4D1D-B327-EE3425B24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52" y="1964963"/>
            <a:ext cx="4921785" cy="28945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1F50E1-DE63-43D2-ACAD-7277587E1AEF}"/>
              </a:ext>
            </a:extLst>
          </p:cNvPr>
          <p:cNvSpPr txBox="1"/>
          <p:nvPr/>
        </p:nvSpPr>
        <p:spPr>
          <a:xfrm>
            <a:off x="2725445" y="6086281"/>
            <a:ext cx="62170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200" dirty="0"/>
              <a:t>https://builtin.com/data-science/step-step-explanation-principal-component-analysis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EFB2A7-0C58-4273-9CE3-35433E6B0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295" y="1958029"/>
            <a:ext cx="3321153" cy="27714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E2ADB1-C29E-4D50-852F-883668F91491}"/>
              </a:ext>
            </a:extLst>
          </p:cNvPr>
          <p:cNvSpPr txBox="1"/>
          <p:nvPr/>
        </p:nvSpPr>
        <p:spPr>
          <a:xfrm>
            <a:off x="5558295" y="1331650"/>
            <a:ext cx="3321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How many components should you consider?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3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45" name="Graphic 5_1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Useful references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457200" y="2034720"/>
            <a:ext cx="8227800" cy="424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https://github.com/EmilHvitfeldt/r-color-palettes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- a huge list of R palettes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https://colorbrewer2.org/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- </a:t>
            </a:r>
            <a:r>
              <a:rPr lang="en-GB" sz="218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RColorBrewer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package based on this tool by Cynthia Brewer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https://jokergoo.github.io/ComplexHeatmap-reference/book/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- R package to produce Complex Heatmaps</a:t>
            </a: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latin typeface="Arial"/>
                <a:hlinkClick r:id="rId5"/>
              </a:rPr>
              <a:t>https://carriebrown.github.io/r-novice-gapminder/challenges/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</a:rPr>
              <a:t> - R challenges</a:t>
            </a: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latin typeface="Arial"/>
                <a:hlinkClick r:id="rId6"/>
              </a:rPr>
              <a:t>https://rosalind.info/problems/locations/</a:t>
            </a:r>
            <a:r>
              <a:rPr lang="en-GB" sz="2180" spc="-1" dirty="0">
                <a:solidFill>
                  <a:srgbClr val="000000"/>
                </a:solidFill>
                <a:latin typeface="Calibri"/>
              </a:rPr>
              <a:t> - biological programming and algorithmic challenges (mainly geared towards python, but can be solved using R </a:t>
            </a:r>
            <a:r>
              <a:rPr lang="en-GB" sz="2180" spc="-1">
                <a:solidFill>
                  <a:srgbClr val="000000"/>
                </a:solidFill>
                <a:latin typeface="Calibri"/>
              </a:rPr>
              <a:t>as well)</a:t>
            </a:r>
            <a:endParaRPr lang="en-GB" sz="218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969080" y="1371600"/>
            <a:ext cx="3657960" cy="48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Visualisation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Adding statistics to plots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Colours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Heatmaps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PCA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Plotly, PCA-explorer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Q &amp; A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57200" y="1700280"/>
            <a:ext cx="8227800" cy="48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Correlations – 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cor(), cor.test()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T-test (parametric):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Unpaired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t.test(y~x)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x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t.test(y1,y2, paired=TRUE)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&amp;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Non-parametric tests: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Unpaired 2-group Mann-Whitney U Test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wilcox.test(y~A)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A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wilcox.test(y,x)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 and x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 2-group Wilcoxon Signed Rank 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wilcox.test(y1,y2, paired=TRUE)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More than 2 groups - analysis of variance (ANOVA, parametric)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aov(), anova()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Adding statistics to the plots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GB" sz="24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ggpubr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Perform the test</a:t>
            </a:r>
            <a:endParaRPr lang="en-GB" sz="2400" b="0" strike="noStrike" spc="-1" dirty="0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compare_means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(formula, data, method = "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wilcox.test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paired = FALSE,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group.by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ref.group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*method = "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t.test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", "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anova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"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Or just add the significance levels to the plot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stat_compare_means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(mapping = NULL, comparisons = NULL,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hide.ns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FALSE, label = NULL,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label.x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label.y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24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spcBef>
                <a:spcPts val="64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GB" sz="2400" b="0" strike="noStrike" spc="-1" dirty="0">
                <a:latin typeface="Arial"/>
              </a:rPr>
              <a:t>If adjusted p-values are required</a:t>
            </a: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GB" sz="2400" b="1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stat_pvalue_manual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stat.test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, label = "</a:t>
            </a:r>
            <a:r>
              <a:rPr lang="en-GB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p.adj.signif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GB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hide.ns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= TRUE, ...)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Adding statistics to the plots - alternatively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library</a:t>
            </a:r>
            <a:r>
              <a:rPr lang="en-GB" sz="2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GB" sz="2400" b="1" strike="noStrike" spc="-1">
                <a:solidFill>
                  <a:srgbClr val="000000"/>
                </a:solidFill>
                <a:latin typeface="Courier New"/>
                <a:ea typeface="Calibri"/>
              </a:rPr>
              <a:t>ggsignif)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1" strike="noStrike" spc="-1">
                <a:solidFill>
                  <a:srgbClr val="000000"/>
                </a:solidFill>
                <a:latin typeface="Courier New"/>
                <a:ea typeface="Calibri"/>
              </a:rPr>
              <a:t>stat_signif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(mapping = NULL, data = NULL, position = "identity", na.rm = FALSE, show.legend = NA, inherit.aes = TRUE, comparisons = NULL, test = "wilcox.test", test.args = NULL, annotations = NULL, map_signif_level = FALSE ...)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br/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map_signif_level = c("***"=0.001, "**"=0.01, "*"=0.05)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1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0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9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Colours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57200" y="1260720"/>
            <a:ext cx="8161920" cy="71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Represented as named colours (e.g. “red”, “mediumspringgreen”) or hexadecimal code (e.g. “#FF0000FF”, “#00FA9AFF”)</a:t>
            </a:r>
            <a:endParaRPr lang="en-GB" sz="2150" b="0" strike="noStrike" spc="-1">
              <a:latin typeface="Arial"/>
            </a:endParaRPr>
          </a:p>
        </p:txBody>
      </p:sp>
      <p:pic>
        <p:nvPicPr>
          <p:cNvPr id="206" name="Picture 7"/>
          <p:cNvPicPr/>
          <p:nvPr/>
        </p:nvPicPr>
        <p:blipFill>
          <a:blip r:embed="rId2"/>
          <a:srcRect l="3301" t="2885" r="3106" b="2791"/>
          <a:stretch/>
        </p:blipFill>
        <p:spPr>
          <a:xfrm>
            <a:off x="-360" y="1972800"/>
            <a:ext cx="9142920" cy="4884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2"/>
          <p:cNvPicPr/>
          <p:nvPr/>
        </p:nvPicPr>
        <p:blipFill>
          <a:blip r:embed="rId2"/>
          <a:srcRect l="3916" t="11003" r="6079" b="12622"/>
          <a:stretch/>
        </p:blipFill>
        <p:spPr>
          <a:xfrm>
            <a:off x="128880" y="1613880"/>
            <a:ext cx="7394040" cy="5243040"/>
          </a:xfrm>
          <a:prstGeom prst="rect">
            <a:avLst/>
          </a:prstGeom>
          <a:ln>
            <a:noFill/>
          </a:ln>
        </p:spPr>
      </p:pic>
      <p:sp>
        <p:nvSpPr>
          <p:cNvPr id="208" name="CustomShape 1"/>
          <p:cNvSpPr/>
          <p:nvPr/>
        </p:nvSpPr>
        <p:spPr>
          <a:xfrm>
            <a:off x="457200" y="9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Colours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779440" y="951120"/>
            <a:ext cx="3115080" cy="328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95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Palettes – a set of colours that can be used together</a:t>
            </a:r>
            <a:endParaRPr lang="en-GB" sz="215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RColorBrewer package</a:t>
            </a:r>
            <a:endParaRPr lang="en-GB" sz="215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Sequential</a:t>
            </a:r>
            <a:endParaRPr lang="en-GB" sz="20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Qualitative</a:t>
            </a:r>
            <a:endParaRPr lang="en-GB" sz="20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Diverging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https://github.com/EmilHvitfeldt/r-color-palettes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for a huge list of palettes and the packages they come in</a:t>
            </a:r>
            <a:endParaRPr lang="en-GB" sz="21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57200" y="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Heatmaps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57200" y="1091880"/>
            <a:ext cx="8161920" cy="100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Useful for displaying multidimensional data</a:t>
            </a:r>
            <a:endParaRPr lang="en-GB" sz="215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number of parameters</a:t>
            </a:r>
            <a:endParaRPr lang="en-GB" sz="17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heatmap.2()</a:t>
            </a:r>
            <a:r>
              <a:rPr lang="en-GB" sz="17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function from the gplots package</a:t>
            </a:r>
            <a:endParaRPr lang="en-GB" sz="17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69"/>
              </a:spcBef>
            </a:pPr>
            <a:endParaRPr lang="en-GB" sz="17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49"/>
              </a:spcBef>
            </a:pPr>
            <a:endParaRPr lang="en-GB" sz="1700" b="0" strike="noStrike" spc="-1">
              <a:latin typeface="Arial"/>
            </a:endParaRPr>
          </a:p>
        </p:txBody>
      </p:sp>
      <p:pic>
        <p:nvPicPr>
          <p:cNvPr id="212" name="Picture 7"/>
          <p:cNvPicPr/>
          <p:nvPr/>
        </p:nvPicPr>
        <p:blipFill>
          <a:blip r:embed="rId2"/>
          <a:stretch/>
        </p:blipFill>
        <p:spPr>
          <a:xfrm>
            <a:off x="4283280" y="2148480"/>
            <a:ext cx="4007160" cy="4362120"/>
          </a:xfrm>
          <a:prstGeom prst="rect">
            <a:avLst/>
          </a:prstGeom>
          <a:ln>
            <a:noFill/>
          </a:ln>
        </p:spPr>
      </p:pic>
      <p:sp>
        <p:nvSpPr>
          <p:cNvPr id="213" name="CustomShape 3"/>
          <p:cNvSpPr/>
          <p:nvPr/>
        </p:nvSpPr>
        <p:spPr>
          <a:xfrm>
            <a:off x="4314600" y="3302640"/>
            <a:ext cx="3416760" cy="212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4" name="CustomShape 4"/>
          <p:cNvSpPr/>
          <p:nvPr/>
        </p:nvSpPr>
        <p:spPr>
          <a:xfrm>
            <a:off x="4314600" y="2148480"/>
            <a:ext cx="3416760" cy="11530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5" name="CustomShape 5"/>
          <p:cNvSpPr/>
          <p:nvPr/>
        </p:nvSpPr>
        <p:spPr>
          <a:xfrm>
            <a:off x="4314600" y="6298560"/>
            <a:ext cx="3416760" cy="212040"/>
          </a:xfrm>
          <a:prstGeom prst="rect">
            <a:avLst/>
          </a:prstGeom>
          <a:noFill/>
          <a:ln>
            <a:solidFill>
              <a:srgbClr val="00B0F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6" name="CustomShape 6"/>
          <p:cNvSpPr/>
          <p:nvPr/>
        </p:nvSpPr>
        <p:spPr>
          <a:xfrm>
            <a:off x="7732440" y="3515400"/>
            <a:ext cx="589320" cy="278208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7" name="CustomShape 7"/>
          <p:cNvSpPr/>
          <p:nvPr/>
        </p:nvSpPr>
        <p:spPr>
          <a:xfrm>
            <a:off x="7290720" y="2148480"/>
            <a:ext cx="1031040" cy="886680"/>
          </a:xfrm>
          <a:prstGeom prst="rect">
            <a:avLst/>
          </a:prstGeom>
          <a:noFill/>
          <a:ln>
            <a:solidFill>
              <a:srgbClr val="FFC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8" name="CustomShape 8"/>
          <p:cNvSpPr/>
          <p:nvPr/>
        </p:nvSpPr>
        <p:spPr>
          <a:xfrm>
            <a:off x="457200" y="3026160"/>
            <a:ext cx="2337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Additional annotation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19" name="CustomShape 9"/>
          <p:cNvSpPr/>
          <p:nvPr/>
        </p:nvSpPr>
        <p:spPr>
          <a:xfrm>
            <a:off x="1402560" y="6142320"/>
            <a:ext cx="1982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Column annotation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0" name="CustomShape 10"/>
          <p:cNvSpPr/>
          <p:nvPr/>
        </p:nvSpPr>
        <p:spPr>
          <a:xfrm>
            <a:off x="3288600" y="4537800"/>
            <a:ext cx="918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Colours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1" name="CustomShape 11"/>
          <p:cNvSpPr/>
          <p:nvPr/>
        </p:nvSpPr>
        <p:spPr>
          <a:xfrm>
            <a:off x="555840" y="2310480"/>
            <a:ext cx="2337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Hierarchical clustering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2" name="CustomShape 12"/>
          <p:cNvSpPr/>
          <p:nvPr/>
        </p:nvSpPr>
        <p:spPr>
          <a:xfrm>
            <a:off x="7466040" y="1484280"/>
            <a:ext cx="1153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Legend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3" name="CustomShape 13"/>
          <p:cNvSpPr/>
          <p:nvPr/>
        </p:nvSpPr>
        <p:spPr>
          <a:xfrm>
            <a:off x="1402560" y="5412600"/>
            <a:ext cx="18849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Row annotation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4" name="CustomShape 14"/>
          <p:cNvSpPr/>
          <p:nvPr/>
        </p:nvSpPr>
        <p:spPr>
          <a:xfrm flipH="1" flipV="1">
            <a:off x="2793960" y="3209400"/>
            <a:ext cx="1518120" cy="19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5" name="CustomShape 15"/>
          <p:cNvSpPr/>
          <p:nvPr/>
        </p:nvSpPr>
        <p:spPr>
          <a:xfrm flipH="1" flipV="1">
            <a:off x="4206600" y="4721040"/>
            <a:ext cx="1233000" cy="13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6" name="CustomShape 16"/>
          <p:cNvSpPr/>
          <p:nvPr/>
        </p:nvSpPr>
        <p:spPr>
          <a:xfrm flipH="1" flipV="1">
            <a:off x="2892600" y="2493720"/>
            <a:ext cx="1419480" cy="229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7" name="CustomShape 17"/>
          <p:cNvSpPr/>
          <p:nvPr/>
        </p:nvSpPr>
        <p:spPr>
          <a:xfrm flipV="1">
            <a:off x="7806960" y="1852920"/>
            <a:ext cx="235440" cy="293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8" name="CustomShape 18"/>
          <p:cNvSpPr/>
          <p:nvPr/>
        </p:nvSpPr>
        <p:spPr>
          <a:xfrm flipH="1">
            <a:off x="3287160" y="4907160"/>
            <a:ext cx="4442760" cy="68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9" name="CustomShape 19"/>
          <p:cNvSpPr/>
          <p:nvPr/>
        </p:nvSpPr>
        <p:spPr>
          <a:xfrm flipH="1" flipV="1">
            <a:off x="3386160" y="6326280"/>
            <a:ext cx="926640" cy="7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674</Words>
  <Application>Microsoft Macintosh PowerPoint</Application>
  <PresentationFormat>On-screen Show (4:3)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Srinivasa Rao</cp:lastModifiedBy>
  <cp:revision>124</cp:revision>
  <dcterms:created xsi:type="dcterms:W3CDTF">2021-01-19T14:20:30Z</dcterms:created>
  <dcterms:modified xsi:type="dcterms:W3CDTF">2023-11-07T11:46:07Z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