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1" r:id="rId20"/>
    <p:sldId id="28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0D58605D-500A-234E-A902-9EC193FEA9B1}"/>
    <pc:docChg chg="undo custSel modSld">
      <pc:chgData name="Srinivasa Rao" userId="a6b54366-f13d-4292-8bb4-f06c50909b1e" providerId="ADAL" clId="{0D58605D-500A-234E-A902-9EC193FEA9B1}" dt="2023-10-30T17:18:34.246" v="5"/>
      <pc:docMkLst>
        <pc:docMk/>
      </pc:docMkLst>
      <pc:sldChg chg="modSp mod">
        <pc:chgData name="Srinivasa Rao" userId="a6b54366-f13d-4292-8bb4-f06c50909b1e" providerId="ADAL" clId="{0D58605D-500A-234E-A902-9EC193FEA9B1}" dt="2023-10-30T17:18:34.246" v="5"/>
        <pc:sldMkLst>
          <pc:docMk/>
          <pc:sldMk cId="0" sldId="256"/>
        </pc:sldMkLst>
        <pc:spChg chg="mod">
          <ac:chgData name="Srinivasa Rao" userId="a6b54366-f13d-4292-8bb4-f06c50909b1e" providerId="ADAL" clId="{0D58605D-500A-234E-A902-9EC193FEA9B1}" dt="2023-10-30T17:18:34.246" v="5"/>
          <ac:spMkLst>
            <pc:docMk/>
            <pc:sldMk cId="0" sldId="256"/>
            <ac:spMk id="15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160" cy="35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0-387-28695-0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data-to-viz.com/" TargetMode="External"/><Relationship Id="rId4" Type="http://schemas.openxmlformats.org/officeDocument/2006/relationships/hyperlink" Target="https://exts.ggplot2.tidyverse.org/galler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130480"/>
            <a:ext cx="77713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 </a:t>
            </a:r>
            <a:br/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plot your data?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The most common plots in publications: 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box plots/violin plots, bar plots, dot plots, histograms/density plots, line graphs, networks, heatmaps, PCA, etc.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FF0000"/>
                </a:solidFill>
                <a:latin typeface="Calibri"/>
                <a:ea typeface="Calibri"/>
              </a:rPr>
              <a:t>Hint: choose the appropriate representation based on the type of data you have.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Typical data types: numeric, categoric, maps, network, time series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+combinations of those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From Data to Viz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 – Decision tree to choose an appropriate chart type for your data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4179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 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60440" y="171288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Box-plots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60440" y="208080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geom_boxplot()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09" name="Picture 6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117800" y="4267800"/>
            <a:ext cx="2742480" cy="2079360"/>
          </a:xfrm>
          <a:prstGeom prst="rect">
            <a:avLst/>
          </a:prstGeom>
          <a:ln>
            <a:noFill/>
          </a:ln>
        </p:spPr>
      </p:pic>
      <p:pic>
        <p:nvPicPr>
          <p:cNvPr id="210" name="Picture 7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640760" y="432828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11" name="Picture 9" descr="Diagram&#10;&#10;Description automatically generated"/>
          <p:cNvPicPr/>
          <p:nvPr/>
        </p:nvPicPr>
        <p:blipFill>
          <a:blip r:embed="rId4"/>
          <a:stretch/>
        </p:blipFill>
        <p:spPr>
          <a:xfrm>
            <a:off x="2206080" y="1328400"/>
            <a:ext cx="6484680" cy="294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60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Bar 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geom_bar(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216480" y="5292720"/>
            <a:ext cx="2633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position="fill"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3202200" y="5292720"/>
            <a:ext cx="247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position="stack"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17" name="Picture 8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0384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8" name="Picture 9" descr="Chart, ba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20040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9" name="Picture 10" descr="Chart, ba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6104880" y="2550600"/>
            <a:ext cx="2742480" cy="2742480"/>
          </a:xfrm>
          <a:prstGeom prst="rect">
            <a:avLst/>
          </a:prstGeom>
          <a:ln>
            <a:noFill/>
          </a:ln>
        </p:spPr>
      </p:pic>
      <p:sp>
        <p:nvSpPr>
          <p:cNvPr id="220" name="CustomShape 6"/>
          <p:cNvSpPr/>
          <p:nvPr/>
        </p:nvSpPr>
        <p:spPr>
          <a:xfrm>
            <a:off x="303840" y="534564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position="dodge"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60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Dot 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geom_dotplot()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4173120" y="5660640"/>
            <a:ext cx="51850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ggplot(…)+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geom_boxplot(position = "dodge")+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geom_dotplot(…)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290160" y="5668560"/>
            <a:ext cx="27579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ggplot(…)+ geom_boxplot(…)+ geom_dotplot(…)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3215880" y="356040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ggplot(…)+ geom_dotplot(…)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27" name="Picture 10" descr="Chart, scatt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309840" y="1243080"/>
            <a:ext cx="2304000" cy="2319840"/>
          </a:xfrm>
          <a:prstGeom prst="rect">
            <a:avLst/>
          </a:prstGeom>
          <a:ln>
            <a:noFill/>
          </a:ln>
        </p:spPr>
      </p:pic>
      <p:pic>
        <p:nvPicPr>
          <p:cNvPr id="228" name="Picture 12" descr="Chart, scatt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03840" y="3546000"/>
            <a:ext cx="2742480" cy="2113920"/>
          </a:xfrm>
          <a:prstGeom prst="rect">
            <a:avLst/>
          </a:prstGeom>
          <a:ln>
            <a:noFill/>
          </a:ln>
        </p:spPr>
      </p:pic>
      <p:pic>
        <p:nvPicPr>
          <p:cNvPr id="229" name="Picture 13" descr="Chart, box and whisk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5956200" y="3546000"/>
            <a:ext cx="2742480" cy="21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Understanding factors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57200" y="2002680"/>
            <a:ext cx="8384760" cy="35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are used to represent categorical data.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don't have to be binary! You can have many categories.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you import a table to R, your categorical columns are treated as characters ("Germany", "Belgium", "Germany", etc.) or numbers (1, 2): using safest option -  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stringsAsFactors = FALSE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argument in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read...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functions.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You know where your categories are presented. Convert the relevant column into factor: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 df1$col1 &lt;- as.factor(df1$col1)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have levels, you can check all the categories within the factor: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 levels(df1$col1)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You need to have your categories as factors in order to analyse and to plot the data by group!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505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Wide vs. Long data format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33" name="Picture 4" descr="A picture containing text, crossword, photo, different&#10;&#10;Description automatically generated"/>
          <p:cNvPicPr/>
          <p:nvPr/>
        </p:nvPicPr>
        <p:blipFill>
          <a:blip r:embed="rId2"/>
          <a:stretch/>
        </p:blipFill>
        <p:spPr>
          <a:xfrm>
            <a:off x="363240" y="2494440"/>
            <a:ext cx="8322840" cy="270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331920" y="572040"/>
            <a:ext cx="8479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Reshaping data with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</a:rPr>
              <a:t>tidyr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5" name="CustomShape 3"/>
          <p:cNvSpPr/>
          <p:nvPr/>
        </p:nvSpPr>
        <p:spPr>
          <a:xfrm>
            <a:off x="4907160" y="2386080"/>
            <a:ext cx="27428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Wide-to-long format:</a:t>
            </a:r>
          </a:p>
          <a:p>
            <a:r>
              <a:rPr lang="en-GB" dirty="0"/>
              <a:t>Gather columns into key-value pairs</a:t>
            </a:r>
          </a:p>
        </p:txBody>
      </p:sp>
      <p:sp>
        <p:nvSpPr>
          <p:cNvPr id="606" name="CustomShape 4"/>
          <p:cNvSpPr/>
          <p:nvPr/>
        </p:nvSpPr>
        <p:spPr>
          <a:xfrm>
            <a:off x="4813200" y="4288680"/>
            <a:ext cx="27428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 Long-to-wide format:</a:t>
            </a:r>
          </a:p>
          <a:p>
            <a:r>
              <a:rPr lang="en-GB" dirty="0"/>
              <a:t>Spread a key-value pair across multiple 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FF1C0-4A46-3249-93AD-D48E8A586F40}"/>
              </a:ext>
            </a:extLst>
          </p:cNvPr>
          <p:cNvSpPr txBox="1"/>
          <p:nvPr/>
        </p:nvSpPr>
        <p:spPr>
          <a:xfrm>
            <a:off x="507240" y="2241768"/>
            <a:ext cx="43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gather</a:t>
            </a:r>
            <a:r>
              <a:rPr lang="en-GB" dirty="0"/>
              <a:t>(data, key = "key", value = "value", ..., </a:t>
            </a:r>
            <a:r>
              <a:rPr lang="en-GB" dirty="0" err="1"/>
              <a:t>na.rm</a:t>
            </a:r>
            <a:r>
              <a:rPr lang="en-GB" dirty="0"/>
              <a:t> = FALSE)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EF18B-5BC4-EB4D-AB7E-8E449A8FD298}"/>
              </a:ext>
            </a:extLst>
          </p:cNvPr>
          <p:cNvSpPr txBox="1"/>
          <p:nvPr/>
        </p:nvSpPr>
        <p:spPr>
          <a:xfrm>
            <a:off x="6216714" y="6285960"/>
            <a:ext cx="2866571" cy="366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 err="1">
                <a:solidFill>
                  <a:srgbClr val="000000"/>
                </a:solidFill>
                <a:latin typeface="Calibri"/>
              </a:rPr>
              <a:t>tidyr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is a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part of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alibri"/>
              </a:rPr>
              <a:t>Tidyverse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 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BBBC1E-ABC8-9B49-95CE-A07D1C3D6F71}"/>
              </a:ext>
            </a:extLst>
          </p:cNvPr>
          <p:cNvSpPr txBox="1"/>
          <p:nvPr/>
        </p:nvSpPr>
        <p:spPr>
          <a:xfrm>
            <a:off x="507240" y="4381013"/>
            <a:ext cx="3121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spread</a:t>
            </a:r>
            <a:r>
              <a:rPr lang="en-GB" dirty="0"/>
              <a:t>(data, key, value)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Reshaping data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9" name="Picture 4" descr="Table&#10;&#10;Description automatically generated"/>
          <p:cNvPicPr/>
          <p:nvPr/>
        </p:nvPicPr>
        <p:blipFill rotWithShape="1">
          <a:blip r:embed="rId2"/>
          <a:srcRect t="11950" b="12126"/>
          <a:stretch/>
        </p:blipFill>
        <p:spPr>
          <a:xfrm>
            <a:off x="460440" y="2602685"/>
            <a:ext cx="8035200" cy="202343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585720" y="5400360"/>
            <a:ext cx="588996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FF0000"/>
                </a:solidFill>
                <a:latin typeface="Calibri"/>
              </a:rPr>
              <a:t>To plot by groups we need our data to be in a long format!</a:t>
            </a:r>
            <a:endParaRPr lang="en-GB" sz="1800" b="1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D6BA7-C969-9B43-AF5E-D5D918D67420}"/>
              </a:ext>
            </a:extLst>
          </p:cNvPr>
          <p:cNvSpPr txBox="1"/>
          <p:nvPr/>
        </p:nvSpPr>
        <p:spPr>
          <a:xfrm>
            <a:off x="2075760" y="1956354"/>
            <a:ext cx="43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gather</a:t>
            </a:r>
            <a:r>
              <a:rPr lang="en-GB" dirty="0"/>
              <a:t>(data=</a:t>
            </a:r>
            <a:r>
              <a:rPr lang="en-GB" dirty="0" err="1"/>
              <a:t>chrData</a:t>
            </a:r>
            <a:r>
              <a:rPr lang="en-GB" dirty="0"/>
              <a:t>, key = ”variable", value = "value", -region)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46AA4-34F6-6841-A92B-D9CAD4A95988}"/>
              </a:ext>
            </a:extLst>
          </p:cNvPr>
          <p:cNvSpPr txBox="1"/>
          <p:nvPr/>
        </p:nvSpPr>
        <p:spPr>
          <a:xfrm>
            <a:off x="2371500" y="4754029"/>
            <a:ext cx="439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spread</a:t>
            </a:r>
            <a:r>
              <a:rPr lang="en-GB" dirty="0"/>
              <a:t>(data=</a:t>
            </a:r>
            <a:r>
              <a:rPr lang="en-GB" dirty="0" err="1"/>
              <a:t>chrData</a:t>
            </a:r>
            <a:r>
              <a:rPr lang="en-GB" dirty="0"/>
              <a:t>, variable, value)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Error bars – geom_bar()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45" name="Picture 7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457200" y="1711080"/>
            <a:ext cx="8228880" cy="29725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523080" y="4844520"/>
            <a:ext cx="8442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(data)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geom_bar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(x=group, y=mean), stat="identity", fill="forestgreen", alpha=0.5)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geom_errorbar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x=group, ymin=mean-sd, ymax=mean+sd), width=0.4, colour="orange", alpha=0.9, size=1.5) + 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ggtitle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("using standard deviation")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SD, SE, CI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52520" y="1532880"/>
            <a:ext cx="816012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2529"/>
                </a:solidFill>
                <a:latin typeface="Montserrat"/>
                <a:ea typeface="DejaVu Sans"/>
              </a:rPr>
              <a:t>Standard Deviation (SD) </a:t>
            </a:r>
            <a:r>
              <a:rPr lang="en-US" sz="1800" b="0" strike="noStrike" spc="-1">
                <a:solidFill>
                  <a:srgbClr val="212529"/>
                </a:solidFill>
                <a:latin typeface="Roboto Slab"/>
                <a:ea typeface="DejaVu Sans"/>
              </a:rPr>
              <a:t>represents the amount of dispersion of the variable.</a:t>
            </a:r>
            <a:r>
              <a:rPr lang="en-US" sz="1800" b="0" strike="noStrike" spc="-1">
                <a:solidFill>
                  <a:srgbClr val="212529"/>
                </a:solidFill>
                <a:latin typeface="Roboto Slab"/>
                <a:ea typeface="Calibri"/>
              </a:rPr>
              <a:t> 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Calculated as the root square of the variance: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var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Standard Error (SE) is the standard deviation of the vector sampling distribution. Calculated as the SD divided by the square root of the sample size.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 =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 /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Confidence Interval (CI).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This interval is defined so that there is a specified probability that a value lies within it. It is calculated as t * SE. Where t is the value of the Student's t-distribution for a specific alpha.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alpha=0.05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t=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qt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((1-alpha)/2 + .5,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(vec)-1)   </a:t>
            </a: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Calibri"/>
              </a:rPr>
              <a:t># tend to 1.96 if sample size is big enough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Calibri"/>
              </a:rPr>
              <a:t>CI=t*se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452520" y="6058080"/>
            <a:ext cx="8238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Hint: easier way to add error bars without calculation! </a:t>
            </a:r>
            <a:r>
              <a:rPr lang="en-GB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Explore </a:t>
            </a:r>
            <a:r>
              <a:rPr lang="en-GB" sz="1800" b="1" strike="noStrike" spc="-1">
                <a:solidFill>
                  <a:srgbClr val="FF0000"/>
                </a:solidFill>
                <a:latin typeface="Courier New"/>
                <a:ea typeface="Calibri"/>
              </a:rPr>
              <a:t>stat_summary()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80240" y="1371600"/>
            <a:ext cx="3613320" cy="34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969080" y="1371600"/>
            <a:ext cx="3658320" cy="48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from week 1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ggplot2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 vs ggplot2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syntax (demo)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factors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Reshaping data.frames (demo)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Dot/box/bar plots (demo with Covid vaccine data)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Practical (breakout room)</a:t>
            </a:r>
            <a:endParaRPr lang="en-GB" sz="1600" b="0" strike="noStrike" spc="-1">
              <a:latin typeface="Arial"/>
            </a:endParaRPr>
          </a:p>
          <a:p>
            <a:pPr marL="914400" lvl="2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OWID Covid data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Faceting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57200" y="113040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facet_wrap(~var)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builds a new chart for each level of a categorical variable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52" name="Picture 4" descr="Chart, waterfall chart&#10;&#10;Description automatically generated"/>
          <p:cNvPicPr/>
          <p:nvPr/>
        </p:nvPicPr>
        <p:blipFill>
          <a:blip r:embed="rId2"/>
          <a:stretch/>
        </p:blipFill>
        <p:spPr>
          <a:xfrm>
            <a:off x="632520" y="191700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53" name="Picture 5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108680" y="1917000"/>
            <a:ext cx="2742480" cy="1958760"/>
          </a:xfrm>
          <a:prstGeom prst="rect">
            <a:avLst/>
          </a:prstGeom>
          <a:ln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468720" y="380376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facet_grid(var1~var2)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builds one chart for each combinations of 2 categorical variables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000" b="0" strike="noStrike" spc="-1">
              <a:latin typeface="Arial"/>
            </a:endParaRPr>
          </a:p>
        </p:txBody>
      </p:sp>
      <p:pic>
        <p:nvPicPr>
          <p:cNvPr id="255" name="Picture 8" descr="Chart, scatt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2715120" y="4249440"/>
            <a:ext cx="2445120" cy="246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59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  <p:sp>
        <p:nvSpPr>
          <p:cNvPr id="264" name="CustomShape 4"/>
          <p:cNvSpPr/>
          <p:nvPr/>
        </p:nvSpPr>
        <p:spPr>
          <a:xfrm>
            <a:off x="443160" y="6121440"/>
            <a:ext cx="848232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Graph Gallery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Examples of the kinds of graphs and plots possible in R (+ the code to create them)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The Grammar of Graphics (Leland Wilkinson) 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Theory of graphical visualisation (SpringerLink book – free access through Uni of Oxford Bodleian subscription)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ggplot2 reference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Help and cheatsheet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ggplot2 extensions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Additional packages that extend ggplot2 functionality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From Data to Viz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Decision tree to choose an appropriate chart type for your data</a:t>
            </a: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9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choose the graph type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1260720"/>
            <a:ext cx="4215600" cy="530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Human perception is not uniformly good at distinguishing different physical aspects – e.g. length is better than volume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to help decide on viz:</a:t>
            </a:r>
            <a:endParaRPr lang="en-GB" sz="21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Information – detail or summary?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Number of dimensions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Continuous vs categorical data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Scale – e.g. linear or log?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Shape and size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 – distinct? Colour-blind friendly?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Legends and labels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Subplots</a:t>
            </a:r>
            <a:endParaRPr lang="en-GB" sz="17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From Data to Viz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A handy tool to help you decide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158" name="Picture 6"/>
          <p:cNvPicPr/>
          <p:nvPr/>
        </p:nvPicPr>
        <p:blipFill>
          <a:blip r:embed="rId3"/>
          <a:srcRect l="36787" t="13533" r="22616" b="6201"/>
          <a:stretch/>
        </p:blipFill>
        <p:spPr>
          <a:xfrm>
            <a:off x="4673520" y="1260720"/>
            <a:ext cx="4215600" cy="46897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5486400" y="6285240"/>
            <a:ext cx="365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The Grammar of Graphics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2005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choose the graph type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161" name="Picture 2" descr="figure4"/>
          <p:cNvPicPr/>
          <p:nvPr/>
        </p:nvPicPr>
        <p:blipFill>
          <a:blip r:embed="rId2"/>
          <a:stretch/>
        </p:blipFill>
        <p:spPr>
          <a:xfrm>
            <a:off x="581400" y="1145160"/>
            <a:ext cx="6471000" cy="518616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5486400" y="6285240"/>
            <a:ext cx="365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Rao et al., 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Sci Rep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2019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 flipV="1">
            <a:off x="3560040" y="2040480"/>
            <a:ext cx="3616560" cy="43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4" name="CustomShape 4"/>
          <p:cNvSpPr/>
          <p:nvPr/>
        </p:nvSpPr>
        <p:spPr>
          <a:xfrm flipV="1">
            <a:off x="4946760" y="2090880"/>
            <a:ext cx="2229480" cy="198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5" name="CustomShape 5"/>
          <p:cNvSpPr/>
          <p:nvPr/>
        </p:nvSpPr>
        <p:spPr>
          <a:xfrm>
            <a:off x="457200" y="967680"/>
            <a:ext cx="3102120" cy="29289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" name="CustomShape 6"/>
          <p:cNvSpPr/>
          <p:nvPr/>
        </p:nvSpPr>
        <p:spPr>
          <a:xfrm>
            <a:off x="2743200" y="4074840"/>
            <a:ext cx="2202840" cy="23734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7" name="CustomShape 7"/>
          <p:cNvSpPr/>
          <p:nvPr/>
        </p:nvSpPr>
        <p:spPr>
          <a:xfrm>
            <a:off x="7177320" y="1630440"/>
            <a:ext cx="172620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Using the same data but making different points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/>
          <p:cNvPicPr/>
          <p:nvPr/>
        </p:nvPicPr>
        <p:blipFill>
          <a:blip r:embed="rId2"/>
          <a:stretch/>
        </p:blipFill>
        <p:spPr>
          <a:xfrm>
            <a:off x="6547680" y="570960"/>
            <a:ext cx="2595600" cy="188316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143360"/>
            <a:ext cx="536580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 (e.g. plot() function)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plot(x = iris$Sepal.Length, y = iris$Petal.Length, col = iris$Species)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ggplot(iris, aes(x = Sepal.Length, y = Petal.Length, colour = Species)) + geom_point()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Lattice package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xyplot(Sepal.Length ~ Petal.Length, data = iris, groups = Species)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Grid package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Low level plotting (both ggplot2 and lattice built on grid graphics)</a:t>
            </a: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171" name="Picture 4"/>
          <p:cNvPicPr/>
          <p:nvPr/>
        </p:nvPicPr>
        <p:blipFill>
          <a:blip r:embed="rId3"/>
          <a:stretch/>
        </p:blipFill>
        <p:spPr>
          <a:xfrm>
            <a:off x="6547680" y="4600800"/>
            <a:ext cx="2595600" cy="2192400"/>
          </a:xfrm>
          <a:prstGeom prst="rect">
            <a:avLst/>
          </a:prstGeom>
          <a:ln>
            <a:noFill/>
          </a:ln>
        </p:spPr>
      </p:pic>
      <p:pic>
        <p:nvPicPr>
          <p:cNvPr id="172" name="Picture 7"/>
          <p:cNvPicPr/>
          <p:nvPr/>
        </p:nvPicPr>
        <p:blipFill>
          <a:blip r:embed="rId4"/>
          <a:stretch/>
        </p:blipFill>
        <p:spPr>
          <a:xfrm>
            <a:off x="6547680" y="2454840"/>
            <a:ext cx="2595600" cy="219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Graphics devices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143360"/>
            <a:ext cx="822816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plotting window in Rstudio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Needs to be saved manually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 of the figure can be adjusted manually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be copied to clipboard from RStudio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quick exploratory visualisation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 file (svg, png, pdf, tiff, jpeg, bmp)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Saved to file from code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 of the figure can be specified in the code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creating reproducible figures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png(), pdf(), svg(), ggsave() 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functions to save plots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Start or close graphical devices with </a:t>
            </a: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dev.new()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respectively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Tip: If your plot is not showing up on the window or file that you are expecting it to, you are probably drawing on the wrong device.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may solve this issue.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15560" y="3739680"/>
            <a:ext cx="7389720" cy="191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ggplot(owid_covid_newyear, aes(x = total_cases, y = total_deaths))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geom_point()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scale_x_log10()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scale_y_log10()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geom_smooth(method = "lm")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ggtitle("OWID Covid data for Jan 01 2021: Total Cases vs. Total Deaths")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xlab("Total cases")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ylab("Total deaths")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theme_bw()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theme(panel.grid = element_blank())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560" y="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graph step-by-step with ggplot2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177" name="Picture 5"/>
          <p:cNvPicPr/>
          <p:nvPr/>
        </p:nvPicPr>
        <p:blipFill>
          <a:blip r:embed="rId2"/>
          <a:stretch/>
        </p:blipFill>
        <p:spPr>
          <a:xfrm>
            <a:off x="115560" y="647640"/>
            <a:ext cx="3472200" cy="2932920"/>
          </a:xfrm>
          <a:prstGeom prst="rect">
            <a:avLst/>
          </a:prstGeom>
          <a:ln>
            <a:noFill/>
          </a:ln>
        </p:spPr>
      </p:pic>
      <p:pic>
        <p:nvPicPr>
          <p:cNvPr id="178" name="Picture 6"/>
          <p:cNvPicPr/>
          <p:nvPr/>
        </p:nvPicPr>
        <p:blipFill>
          <a:blip r:embed="rId3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6212160" y="4324680"/>
            <a:ext cx="253800" cy="2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80" name="Picture 14"/>
          <p:cNvPicPr/>
          <p:nvPr/>
        </p:nvPicPr>
        <p:blipFill>
          <a:blip r:embed="rId4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1" name="Picture 17"/>
          <p:cNvPicPr/>
          <p:nvPr/>
        </p:nvPicPr>
        <p:blipFill>
          <a:blip r:embed="rId5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2" name="Picture 19"/>
          <p:cNvPicPr/>
          <p:nvPr/>
        </p:nvPicPr>
        <p:blipFill>
          <a:blip r:embed="rId6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3" name="Picture 21"/>
          <p:cNvPicPr/>
          <p:nvPr/>
        </p:nvPicPr>
        <p:blipFill>
          <a:blip r:embed="rId7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4" name="Picture 22"/>
          <p:cNvPicPr/>
          <p:nvPr/>
        </p:nvPicPr>
        <p:blipFill>
          <a:blip r:embed="rId8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5" name="Picture 24"/>
          <p:cNvPicPr/>
          <p:nvPr/>
        </p:nvPicPr>
        <p:blipFill>
          <a:blip r:embed="rId9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6" name="Picture 25"/>
          <p:cNvPicPr/>
          <p:nvPr/>
        </p:nvPicPr>
        <p:blipFill>
          <a:blip r:embed="rId10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7" name="Picture 28"/>
          <p:cNvPicPr/>
          <p:nvPr/>
        </p:nvPicPr>
        <p:blipFill>
          <a:blip r:embed="rId11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8" name="Picture 29"/>
          <p:cNvPicPr/>
          <p:nvPr/>
        </p:nvPicPr>
        <p:blipFill>
          <a:blip r:embed="rId2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ggplot2 syntax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57200" y="1143360"/>
            <a:ext cx="8411040" cy="2815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ggplot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(data, 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00B0F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geom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_point(mapping, stat, position, colour, fill, shape, size, alpha)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00B05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coord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_cartesian()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E46C0A"/>
                </a:solidFill>
                <a:highlight>
                  <a:srgbClr val="00FFFF"/>
                </a:highlight>
                <a:latin typeface="Courier New"/>
                <a:ea typeface="DejaVu Sans"/>
              </a:rPr>
              <a:t>scale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_colour_discrete()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558ED5"/>
                </a:solidFill>
                <a:highlight>
                  <a:srgbClr val="00FFFF"/>
                </a:highlight>
                <a:latin typeface="Courier New"/>
                <a:ea typeface="DejaVu Sans"/>
              </a:rPr>
              <a:t>facet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_wrap()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FFC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theme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_bw()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ggtitle()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labs()</a:t>
            </a:r>
            <a:endParaRPr lang="en-GB" sz="1779" b="0" strike="noStrike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57200" y="4253400"/>
            <a:ext cx="8411040" cy="49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 = aes(x, y, colour, fill, shape, size, alpha)</a:t>
            </a:r>
            <a:endParaRPr lang="en-GB" sz="1779" b="0" strike="noStrike" spc="-1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457200" y="5051520"/>
            <a:ext cx="8411040" cy="146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Note: Colour, shape, alpha, etc. can be passed </a:t>
            </a:r>
            <a:endParaRPr lang="en-GB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the 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mapping argument - changes attributes based on some variable in the dataset itself (e.g. colour = location, or shape = hdi_class)</a:t>
            </a:r>
            <a:endParaRPr lang="en-GB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8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directly as specific arguments in the geom function - changes the attributes to fixed values that are provided separately from the data (e.g. colour = “red” or size = 10)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7261920" y="514080"/>
            <a:ext cx="1819080" cy="91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Global mapping – applies to the entire plot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7261920" y="1942560"/>
            <a:ext cx="1574640" cy="36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Geom-specific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3444480" y="1587600"/>
            <a:ext cx="3732120" cy="50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6" name="CustomShape 8"/>
          <p:cNvSpPr/>
          <p:nvPr/>
        </p:nvSpPr>
        <p:spPr>
          <a:xfrm>
            <a:off x="2459160" y="1437120"/>
            <a:ext cx="984600" cy="300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7" name="CustomShape 9"/>
          <p:cNvSpPr/>
          <p:nvPr/>
        </p:nvSpPr>
        <p:spPr>
          <a:xfrm flipV="1">
            <a:off x="3249360" y="974160"/>
            <a:ext cx="3985200" cy="31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8" name="CustomShape 10"/>
          <p:cNvSpPr/>
          <p:nvPr/>
        </p:nvSpPr>
        <p:spPr>
          <a:xfrm>
            <a:off x="2277000" y="1143360"/>
            <a:ext cx="984600" cy="293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9" name="CustomShape 11"/>
          <p:cNvSpPr/>
          <p:nvPr/>
        </p:nvSpPr>
        <p:spPr>
          <a:xfrm>
            <a:off x="425520" y="3884040"/>
            <a:ext cx="1819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Where,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0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1517</Words>
  <Application>Microsoft Macintosh PowerPoint</Application>
  <PresentationFormat>On-screen Show (4:3)</PresentationFormat>
  <Paragraphs>159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Courier New</vt:lpstr>
      <vt:lpstr>Montserrat</vt:lpstr>
      <vt:lpstr>Roboto Slab</vt:lpstr>
      <vt:lpstr>StarSymbol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47</cp:revision>
  <dcterms:created xsi:type="dcterms:W3CDTF">2021-01-19T14:20:30Z</dcterms:created>
  <dcterms:modified xsi:type="dcterms:W3CDTF">2023-10-30T17:18:40Z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