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8AC4-DE07-AB78-B5AD-2227AB003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5A276-25AA-2EDD-1E59-CDE61963B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9A89-5DCE-7A0F-2E92-96D45170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93D-DF64-FE42-88CA-060E49FA106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2ED4F-8DA9-4469-65DA-AA2939E9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CB7CA-3377-1F5C-09B8-56016A9B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94FF-008F-764E-87A3-6154034F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5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0E42-F590-8C03-AB21-40DADE56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BA866-07B7-3703-F4D4-E76E13BD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E079-583E-7415-33D1-BB6A5494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93D-DF64-FE42-88CA-060E49FA106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2C4C7-36BB-242E-1634-B240A0AC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5D40C-A119-27BA-FF2C-786EB233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94FF-008F-764E-87A3-6154034F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2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82278-6668-A2EC-036D-4374B3689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53EF1-9D76-981C-67A7-62B5D9D1F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99C95-0F99-DB1B-9366-E5652BEE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93D-DF64-FE42-88CA-060E49FA106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F53D2-E0D2-B170-2A3C-E9185032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EC033-71DE-27D8-1BFD-519376CA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94FF-008F-764E-87A3-6154034F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763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3BEE-D317-9386-98FE-E39D1C83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BBC4-E639-D2E1-3806-2C6888F3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4789-1B7B-4C9A-24EB-B37C3C22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93D-DF64-FE42-88CA-060E49FA106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16C5E-0C48-4BF0-F473-37CE16CC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3739D-CBAD-A363-4FE7-11D6A367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94FF-008F-764E-87A3-6154034F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2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D64F-B2A6-1EFF-6B7C-127DA308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6FBC-A1C7-6198-7FEB-783B3969E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30214-CEE9-A269-E356-E55EB8F7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93D-DF64-FE42-88CA-060E49FA106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5842D-ACD2-3A25-9C45-11F3FFF5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5708-5ACB-225D-DBB6-03E81C4A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94FF-008F-764E-87A3-6154034F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9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EDBE-68D6-B188-E084-D9849EB5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77449-7804-3122-8DD2-E27412509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ED8E5-A4B1-5217-C38B-8E7DB4688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2A764-854F-D1D7-E94D-9B638ED6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93D-DF64-FE42-88CA-060E49FA106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6A382-279B-2BF6-3CBB-DB153AB5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30BB-4A99-A4AE-AC02-48EC040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94FF-008F-764E-87A3-6154034F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3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61E-C74C-6096-5BD5-72CA8B6A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B68E6-F7DE-5703-9675-A6A5F6191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C5C83-EFCF-0CEE-8A83-FEA123D81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3D0B8-AE3F-1E66-7449-C5A083E20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2F236-F56F-B20B-50FD-E8DC51584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945B2-8273-B16B-DB1E-721062E0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93D-DF64-FE42-88CA-060E49FA106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E30E1-758E-3B79-9B37-1C8CE2AC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3B7B7-FF46-372C-C80A-94D08089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94FF-008F-764E-87A3-6154034F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9679-DB85-544C-E83B-8B63FF46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E205D-1DED-EAD4-7246-2E00D7DB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93D-DF64-FE42-88CA-060E49FA106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F01EB-F4FD-1C63-7F33-3F3C6526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28758-17B3-58D6-2096-63D44D80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94FF-008F-764E-87A3-6154034F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8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5F1C5-9164-C868-D1F1-B3DAB73B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93D-DF64-FE42-88CA-060E49FA106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81EEB-6D94-E545-E7F8-1F1E5B15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C918F-EE30-CA19-A9A1-7A36E955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94FF-008F-764E-87A3-6154034F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D341-A871-634B-A050-92DB2786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28552-8829-A107-3FAA-654B85D08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141AB-FF26-1E25-FBA2-4A2E7E5D3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187C9-2018-731B-ED50-17C3431A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93D-DF64-FE42-88CA-060E49FA106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E6B1D-2756-1CEA-07AC-9599E164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D802E-9038-0B8A-589C-A6375DA1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94FF-008F-764E-87A3-6154034F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9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4F74-E9C6-4BF9-C4FE-6FE041C8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8A629-0DAB-0BD4-B55A-4D2D41AF1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1FEA4-94BD-C1E4-AE67-BF24AE4C5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8FCB3-4F00-8F8E-5EAF-54264BFE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93D-DF64-FE42-88CA-060E49FA106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1E78A-36EF-0625-B6E9-C7D20DB9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ED164-07C2-92BA-3C39-318CD16F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94FF-008F-764E-87A3-6154034F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6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611C9-8474-66DD-1B8C-215F2DE2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35311-3788-2DEB-691D-59445D572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660B3-7B13-82C9-BDB6-D3058AD8E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8493D-DF64-FE42-88CA-060E49FA106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E723-7D2F-111A-A9CD-C250EA094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AAC9C-C367-C20C-388D-DFA9CAA42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C294FF-008F-764E-87A3-6154034F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9E692B56-717F-D5D7-8455-824DB325D67E}"/>
              </a:ext>
            </a:extLst>
          </p:cNvPr>
          <p:cNvSpPr txBox="1"/>
          <p:nvPr/>
        </p:nvSpPr>
        <p:spPr>
          <a:xfrm>
            <a:off x="1856100" y="223496"/>
            <a:ext cx="8479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</a:rPr>
              <a:t>Reshaping data with </a:t>
            </a:r>
            <a:r>
              <a:rPr lang="en-GB" sz="4400" b="1" spc="-1" dirty="0" err="1">
                <a:solidFill>
                  <a:srgbClr val="000000"/>
                </a:solidFill>
                <a:latin typeface="Calibri"/>
              </a:rPr>
              <a:t>tidyr</a:t>
            </a:r>
            <a:endParaRPr lang="en-US" sz="4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E261ABAE-8346-52D0-7154-19A679EB5E2D}"/>
              </a:ext>
            </a:extLst>
          </p:cNvPr>
          <p:cNvSpPr/>
          <p:nvPr/>
        </p:nvSpPr>
        <p:spPr>
          <a:xfrm>
            <a:off x="2450334" y="1708561"/>
            <a:ext cx="274284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Wide-to-long format:</a:t>
            </a: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A9389F19-1955-0F14-82F0-9E502A71A6E9}"/>
              </a:ext>
            </a:extLst>
          </p:cNvPr>
          <p:cNvSpPr/>
          <p:nvPr/>
        </p:nvSpPr>
        <p:spPr>
          <a:xfrm>
            <a:off x="2450334" y="3952673"/>
            <a:ext cx="274284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Long-to-wide format: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D81CF-8661-F662-2861-D5092792349A}"/>
              </a:ext>
            </a:extLst>
          </p:cNvPr>
          <p:cNvSpPr txBox="1"/>
          <p:nvPr/>
        </p:nvSpPr>
        <p:spPr>
          <a:xfrm>
            <a:off x="2450334" y="2077894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pivot_longer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/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cols: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Columns to transform</a:t>
            </a:r>
          </a:p>
          <a:p>
            <a:pPr algn="l"/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names_to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the new column for column headers</a:t>
            </a:r>
          </a:p>
          <a:p>
            <a:pPr algn="l"/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values_to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the new column for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6D753-EDB8-786A-CAAD-41622815CCD0}"/>
              </a:ext>
            </a:extLst>
          </p:cNvPr>
          <p:cNvSpPr txBox="1"/>
          <p:nvPr/>
        </p:nvSpPr>
        <p:spPr>
          <a:xfrm>
            <a:off x="7861391" y="6268384"/>
            <a:ext cx="2866571" cy="366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spc="-1" dirty="0" err="1">
                <a:solidFill>
                  <a:srgbClr val="000000"/>
                </a:solidFill>
                <a:latin typeface="Calibri"/>
              </a:rPr>
              <a:t>tidyr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 is a part of </a:t>
            </a:r>
            <a:r>
              <a:rPr lang="en-GB" spc="-1" dirty="0" err="1">
                <a:solidFill>
                  <a:srgbClr val="000000"/>
                </a:solidFill>
                <a:latin typeface="Calibri"/>
              </a:rPr>
              <a:t>Tidyverse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 </a:t>
            </a:r>
            <a:endParaRPr lang="en-GB" spc="-1" dirty="0"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3312C-1E8B-153E-CBE4-8B4D88F713EC}"/>
              </a:ext>
            </a:extLst>
          </p:cNvPr>
          <p:cNvSpPr txBox="1"/>
          <p:nvPr/>
        </p:nvSpPr>
        <p:spPr>
          <a:xfrm>
            <a:off x="2450334" y="4325521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pivot_wider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names_from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Column in the long data whose values will become the new column names</a:t>
            </a:r>
          </a:p>
          <a:p>
            <a:pPr algn="l"/>
            <a:r>
              <a:rPr lang="en-GB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values_from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Column whose values will fill the new cells</a:t>
            </a:r>
          </a:p>
        </p:txBody>
      </p:sp>
    </p:spTree>
    <p:extLst>
      <p:ext uri="{BB962C8B-B14F-4D97-AF65-F5344CB8AC3E}">
        <p14:creationId xmlns:p14="http://schemas.microsoft.com/office/powerpoint/2010/main" val="84008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FD4E570A-876F-771A-F1A5-949B562DF70F}"/>
              </a:ext>
            </a:extLst>
          </p:cNvPr>
          <p:cNvSpPr txBox="1"/>
          <p:nvPr/>
        </p:nvSpPr>
        <p:spPr>
          <a:xfrm>
            <a:off x="1811311" y="224852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Calibri"/>
              </a:rPr>
              <a:t>Reshaping data</a:t>
            </a:r>
            <a:endParaRPr lang="en-US" sz="44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34374E5-84D3-64C6-6787-74AA5972C614}"/>
              </a:ext>
            </a:extLst>
          </p:cNvPr>
          <p:cNvPicPr/>
          <p:nvPr/>
        </p:nvPicPr>
        <p:blipFill rotWithShape="1">
          <a:blip r:embed="rId2"/>
          <a:srcRect t="11950" b="12126"/>
          <a:stretch/>
        </p:blipFill>
        <p:spPr>
          <a:xfrm>
            <a:off x="1811311" y="2356482"/>
            <a:ext cx="8035200" cy="2023430"/>
          </a:xfrm>
          <a:prstGeom prst="rect">
            <a:avLst/>
          </a:prstGeom>
          <a:ln>
            <a:noFill/>
          </a:ln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B51B055D-68DB-F470-03A7-2ABBE9F7A7DB}"/>
              </a:ext>
            </a:extLst>
          </p:cNvPr>
          <p:cNvSpPr/>
          <p:nvPr/>
        </p:nvSpPr>
        <p:spPr>
          <a:xfrm>
            <a:off x="2980591" y="5645165"/>
            <a:ext cx="588996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spc="-1" dirty="0">
                <a:solidFill>
                  <a:srgbClr val="FF0000"/>
                </a:solidFill>
                <a:latin typeface="Calibri"/>
              </a:rPr>
              <a:t>To plot by groups we need our data to be in a long format!</a:t>
            </a:r>
            <a:endParaRPr lang="en-GB" b="1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D6D98-9740-7115-65B5-883F722B9718}"/>
              </a:ext>
            </a:extLst>
          </p:cNvPr>
          <p:cNvSpPr txBox="1"/>
          <p:nvPr/>
        </p:nvSpPr>
        <p:spPr>
          <a:xfrm>
            <a:off x="1811312" y="1647356"/>
            <a:ext cx="8713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-webkit-standard"/>
              </a:rPr>
              <a:t>chrData_long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en-GB" dirty="0">
                <a:solidFill>
                  <a:srgbClr val="000000"/>
                </a:solidFill>
              </a:rPr>
              <a:t>&lt;-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 </a:t>
            </a:r>
          </a:p>
          <a:p>
            <a:r>
              <a:rPr lang="en-GB" dirty="0" err="1">
                <a:solidFill>
                  <a:srgbClr val="000000"/>
                </a:solidFill>
                <a:latin typeface="-webkit-standard"/>
              </a:rPr>
              <a:t>chrData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en-GB" dirty="0">
                <a:solidFill>
                  <a:srgbClr val="000000"/>
                </a:solidFill>
              </a:rPr>
              <a:t>%&gt;%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pivot_longer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cols </a:t>
            </a:r>
            <a:r>
              <a:rPr lang="en-GB" dirty="0">
                <a:solidFill>
                  <a:srgbClr val="000000"/>
                </a:solidFill>
              </a:rPr>
              <a:t>=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 -region</a:t>
            </a:r>
            <a:r>
              <a:rPr lang="en-GB" dirty="0">
                <a:solidFill>
                  <a:srgbClr val="000000"/>
                </a:solidFill>
              </a:rPr>
              <a:t>,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names_to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en-GB" dirty="0">
                <a:solidFill>
                  <a:srgbClr val="000000"/>
                </a:solidFill>
              </a:rPr>
              <a:t>=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en-GB" dirty="0">
                <a:solidFill>
                  <a:srgbClr val="000000"/>
                </a:solidFill>
              </a:rPr>
              <a:t>"variable",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values_to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en-GB" dirty="0">
                <a:solidFill>
                  <a:srgbClr val="000000"/>
                </a:solidFill>
              </a:rPr>
              <a:t>=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en-GB" dirty="0">
                <a:solidFill>
                  <a:srgbClr val="000000"/>
                </a:solidFill>
              </a:rPr>
              <a:t>"value")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C889-02DC-8344-806C-AF75FAF481FC}"/>
              </a:ext>
            </a:extLst>
          </p:cNvPr>
          <p:cNvSpPr txBox="1"/>
          <p:nvPr/>
        </p:nvSpPr>
        <p:spPr>
          <a:xfrm>
            <a:off x="2442645" y="4720772"/>
            <a:ext cx="7597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-webkit-standard"/>
              </a:rPr>
              <a:t>chrData_wide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en-GB" dirty="0">
                <a:solidFill>
                  <a:srgbClr val="000000"/>
                </a:solidFill>
              </a:rPr>
              <a:t>&lt;-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chrData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en-GB" dirty="0">
                <a:solidFill>
                  <a:srgbClr val="000000"/>
                </a:solidFill>
              </a:rPr>
              <a:t>%&gt;%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pivot_wider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names_from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en-GB" dirty="0">
                <a:solidFill>
                  <a:srgbClr val="000000"/>
                </a:solidFill>
              </a:rPr>
              <a:t>=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 variable</a:t>
            </a:r>
            <a:r>
              <a:rPr lang="en-GB" dirty="0">
                <a:solidFill>
                  <a:srgbClr val="000000"/>
                </a:solidFill>
              </a:rPr>
              <a:t>,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values_from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en-GB" dirty="0">
                <a:solidFill>
                  <a:srgbClr val="000000"/>
                </a:solidFill>
              </a:rPr>
              <a:t>=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 value</a:t>
            </a:r>
            <a:r>
              <a:rPr lang="en-GB" dirty="0">
                <a:solidFill>
                  <a:srgbClr val="000000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6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-webkit-standard</vt:lpstr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Irina Chelysheva</dc:creator>
  <cp:lastModifiedBy>Irina Chelysheva</cp:lastModifiedBy>
  <cp:revision>1</cp:revision>
  <dcterms:created xsi:type="dcterms:W3CDTF">2024-11-18T13:56:13Z</dcterms:created>
  <dcterms:modified xsi:type="dcterms:W3CDTF">2024-11-18T13:56:32Z</dcterms:modified>
</cp:coreProperties>
</file>