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7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1" r:id="rId21"/>
    <p:sldId id="28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0D58605D-500A-234E-A902-9EC193FEA9B1}"/>
    <pc:docChg chg="undo custSel modSld">
      <pc:chgData name="Srinivasa Rao" userId="a6b54366-f13d-4292-8bb4-f06c50909b1e" providerId="ADAL" clId="{0D58605D-500A-234E-A902-9EC193FEA9B1}" dt="2023-11-07T08:58:25.666" v="15" actId="1037"/>
      <pc:docMkLst>
        <pc:docMk/>
      </pc:docMkLst>
      <pc:sldChg chg="modSp mod">
        <pc:chgData name="Srinivasa Rao" userId="a6b54366-f13d-4292-8bb4-f06c50909b1e" providerId="ADAL" clId="{0D58605D-500A-234E-A902-9EC193FEA9B1}" dt="2023-10-30T17:18:34.246" v="5"/>
        <pc:sldMkLst>
          <pc:docMk/>
          <pc:sldMk cId="0" sldId="256"/>
        </pc:sldMkLst>
        <pc:spChg chg="mod">
          <ac:chgData name="Srinivasa Rao" userId="a6b54366-f13d-4292-8bb4-f06c50909b1e" providerId="ADAL" clId="{0D58605D-500A-234E-A902-9EC193FEA9B1}" dt="2023-10-30T17:18:34.246" v="5"/>
          <ac:spMkLst>
            <pc:docMk/>
            <pc:sldMk cId="0" sldId="256"/>
            <ac:spMk id="153" creationId="{00000000-0000-0000-0000-000000000000}"/>
          </ac:spMkLst>
        </pc:spChg>
      </pc:sldChg>
      <pc:sldChg chg="modSp mod">
        <pc:chgData name="Srinivasa Rao" userId="a6b54366-f13d-4292-8bb4-f06c50909b1e" providerId="ADAL" clId="{0D58605D-500A-234E-A902-9EC193FEA9B1}" dt="2023-11-07T08:58:25.666" v="15" actId="1037"/>
        <pc:sldMkLst>
          <pc:docMk/>
          <pc:sldMk cId="0" sldId="263"/>
        </pc:sldMkLst>
        <pc:spChg chg="mod">
          <ac:chgData name="Srinivasa Rao" userId="a6b54366-f13d-4292-8bb4-f06c50909b1e" providerId="ADAL" clId="{0D58605D-500A-234E-A902-9EC193FEA9B1}" dt="2023-11-07T08:58:14.378" v="7" actId="14100"/>
          <ac:spMkLst>
            <pc:docMk/>
            <pc:sldMk cId="0" sldId="263"/>
            <ac:spMk id="195" creationId="{00000000-0000-0000-0000-000000000000}"/>
          </ac:spMkLst>
        </pc:spChg>
        <pc:spChg chg="mod">
          <ac:chgData name="Srinivasa Rao" userId="a6b54366-f13d-4292-8bb4-f06c50909b1e" providerId="ADAL" clId="{0D58605D-500A-234E-A902-9EC193FEA9B1}" dt="2023-11-07T08:58:06.315" v="6" actId="1076"/>
          <ac:spMkLst>
            <pc:docMk/>
            <pc:sldMk cId="0" sldId="263"/>
            <ac:spMk id="196" creationId="{00000000-0000-0000-0000-000000000000}"/>
          </ac:spMkLst>
        </pc:spChg>
        <pc:spChg chg="mod">
          <ac:chgData name="Srinivasa Rao" userId="a6b54366-f13d-4292-8bb4-f06c50909b1e" providerId="ADAL" clId="{0D58605D-500A-234E-A902-9EC193FEA9B1}" dt="2023-11-07T08:58:25.666" v="15" actId="1037"/>
          <ac:spMkLst>
            <pc:docMk/>
            <pc:sldMk cId="0" sldId="263"/>
            <ac:spMk id="197" creationId="{00000000-0000-0000-0000-000000000000}"/>
          </ac:spMkLst>
        </pc:spChg>
        <pc:spChg chg="mod">
          <ac:chgData name="Srinivasa Rao" userId="a6b54366-f13d-4292-8bb4-f06c50909b1e" providerId="ADAL" clId="{0D58605D-500A-234E-A902-9EC193FEA9B1}" dt="2023-11-07T08:58:25.666" v="15" actId="1037"/>
          <ac:spMkLst>
            <pc:docMk/>
            <pc:sldMk cId="0" sldId="263"/>
            <ac:spMk id="198" creationId="{00000000-0000-0000-0000-000000000000}"/>
          </ac:spMkLst>
        </pc:spChg>
      </pc:sldChg>
    </pc:docChg>
  </pc:docChgLst>
  <pc:docChgLst>
    <pc:chgData name="Srinivasa Rao" userId="a6b54366-f13d-4292-8bb4-f06c50909b1e" providerId="ADAL" clId="{AEAA4573-D9CB-484B-88BF-ACFA375AA54E}"/>
    <pc:docChg chg="modSld">
      <pc:chgData name="Srinivasa Rao" userId="a6b54366-f13d-4292-8bb4-f06c50909b1e" providerId="ADAL" clId="{AEAA4573-D9CB-484B-88BF-ACFA375AA54E}" dt="2024-11-11T09:06:24.987" v="7" actId="20577"/>
      <pc:docMkLst>
        <pc:docMk/>
      </pc:docMkLst>
      <pc:sldChg chg="modSp mod">
        <pc:chgData name="Srinivasa Rao" userId="a6b54366-f13d-4292-8bb4-f06c50909b1e" providerId="ADAL" clId="{AEAA4573-D9CB-484B-88BF-ACFA375AA54E}" dt="2024-11-11T09:06:15.765" v="1"/>
        <pc:sldMkLst>
          <pc:docMk/>
          <pc:sldMk cId="0" sldId="256"/>
        </pc:sldMkLst>
        <pc:spChg chg="mod">
          <ac:chgData name="Srinivasa Rao" userId="a6b54366-f13d-4292-8bb4-f06c50909b1e" providerId="ADAL" clId="{AEAA4573-D9CB-484B-88BF-ACFA375AA54E}" dt="2024-11-11T09:06:15.765" v="1"/>
          <ac:spMkLst>
            <pc:docMk/>
            <pc:sldMk cId="0" sldId="256"/>
            <ac:spMk id="153" creationId="{00000000-0000-0000-0000-000000000000}"/>
          </ac:spMkLst>
        </pc:spChg>
      </pc:sldChg>
      <pc:sldChg chg="modSp mod">
        <pc:chgData name="Srinivasa Rao" userId="a6b54366-f13d-4292-8bb4-f06c50909b1e" providerId="ADAL" clId="{AEAA4573-D9CB-484B-88BF-ACFA375AA54E}" dt="2024-11-11T09:06:24.987" v="7" actId="20577"/>
        <pc:sldMkLst>
          <pc:docMk/>
          <pc:sldMk cId="0" sldId="279"/>
        </pc:sldMkLst>
        <pc:spChg chg="mod">
          <ac:chgData name="Srinivasa Rao" userId="a6b54366-f13d-4292-8bb4-f06c50909b1e" providerId="ADAL" clId="{AEAA4573-D9CB-484B-88BF-ACFA375AA54E}" dt="2024-11-11T09:06:24.987" v="7" actId="20577"/>
          <ac:spMkLst>
            <pc:docMk/>
            <pc:sldMk cId="0" sldId="279"/>
            <ac:spMk id="228" creationId="{00000000-0000-0000-0000-000000000000}"/>
          </ac:spMkLst>
        </pc:spChg>
        <pc:spChg chg="mod">
          <ac:chgData name="Srinivasa Rao" userId="a6b54366-f13d-4292-8bb4-f06c50909b1e" providerId="ADAL" clId="{AEAA4573-D9CB-484B-88BF-ACFA375AA54E}" dt="2024-11-11T09:06:11.269" v="0"/>
          <ac:spMkLst>
            <pc:docMk/>
            <pc:sldMk cId="0" sldId="279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56280898-E8C8-454B-AAB7-BBADE1ACE9D6}"/>
    <pc:docChg chg="undo custSel addSld modSld">
      <pc:chgData name="Srinivasa Rao" userId="a6b54366-f13d-4292-8bb4-f06c50909b1e" providerId="ADAL" clId="{56280898-E8C8-454B-AAB7-BBADE1ACE9D6}" dt="2024-04-22T19:31:34.352" v="15" actId="20577"/>
      <pc:docMkLst>
        <pc:docMk/>
      </pc:docMkLst>
      <pc:sldChg chg="addSp delSp modSp mod">
        <pc:chgData name="Srinivasa Rao" userId="a6b54366-f13d-4292-8bb4-f06c50909b1e" providerId="ADAL" clId="{56280898-E8C8-454B-AAB7-BBADE1ACE9D6}" dt="2024-04-22T19:31:34.352" v="15" actId="20577"/>
        <pc:sldMkLst>
          <pc:docMk/>
          <pc:sldMk cId="0" sldId="256"/>
        </pc:sldMkLst>
        <pc:spChg chg="add del">
          <ac:chgData name="Srinivasa Rao" userId="a6b54366-f13d-4292-8bb4-f06c50909b1e" providerId="ADAL" clId="{56280898-E8C8-454B-AAB7-BBADE1ACE9D6}" dt="2024-04-22T19:30:40.992" v="1" actId="22"/>
          <ac:spMkLst>
            <pc:docMk/>
            <pc:sldMk cId="0" sldId="256"/>
            <ac:spMk id="3" creationId="{78EB1D62-18BD-78C7-08CF-1B8397A52A20}"/>
          </ac:spMkLst>
        </pc:spChg>
        <pc:spChg chg="mod">
          <ac:chgData name="Srinivasa Rao" userId="a6b54366-f13d-4292-8bb4-f06c50909b1e" providerId="ADAL" clId="{56280898-E8C8-454B-AAB7-BBADE1ACE9D6}" dt="2024-04-22T19:31:34.352" v="15" actId="20577"/>
          <ac:spMkLst>
            <pc:docMk/>
            <pc:sldMk cId="0" sldId="256"/>
            <ac:spMk id="153" creationId="{00000000-0000-0000-0000-000000000000}"/>
          </ac:spMkLst>
        </pc:spChg>
      </pc:sldChg>
      <pc:sldChg chg="modSp add mod">
        <pc:chgData name="Srinivasa Rao" userId="a6b54366-f13d-4292-8bb4-f06c50909b1e" providerId="ADAL" clId="{56280898-E8C8-454B-AAB7-BBADE1ACE9D6}" dt="2024-04-22T19:31:20.222" v="8" actId="20577"/>
        <pc:sldMkLst>
          <pc:docMk/>
          <pc:sldMk cId="0" sldId="279"/>
        </pc:sldMkLst>
        <pc:spChg chg="mod">
          <ac:chgData name="Srinivasa Rao" userId="a6b54366-f13d-4292-8bb4-f06c50909b1e" providerId="ADAL" clId="{56280898-E8C8-454B-AAB7-BBADE1ACE9D6}" dt="2024-04-22T19:31:20.222" v="8" actId="20577"/>
          <ac:spMkLst>
            <pc:docMk/>
            <pc:sldMk cId="0" sldId="279"/>
            <ac:spMk id="228" creationId="{00000000-0000-0000-0000-000000000000}"/>
          </ac:spMkLst>
        </pc:spChg>
      </pc:sldChg>
    </pc:docChg>
  </pc:docChgLst>
  <pc:docChgLst>
    <pc:chgData name="Srinivasa Rao" userId="a6b54366-f13d-4292-8bb4-f06c50909b1e" providerId="ADAL" clId="{4A184BB2-65C9-2A4D-8FB7-88CF0A21D992}"/>
    <pc:docChg chg="modSld">
      <pc:chgData name="Srinivasa Rao" userId="a6b54366-f13d-4292-8bb4-f06c50909b1e" providerId="ADAL" clId="{4A184BB2-65C9-2A4D-8FB7-88CF0A21D992}" dt="2024-02-20T08:13:57.547" v="0"/>
      <pc:docMkLst>
        <pc:docMk/>
      </pc:docMkLst>
      <pc:sldChg chg="modSp mod">
        <pc:chgData name="Srinivasa Rao" userId="a6b54366-f13d-4292-8bb4-f06c50909b1e" providerId="ADAL" clId="{4A184BB2-65C9-2A4D-8FB7-88CF0A21D992}" dt="2024-02-20T08:13:57.547" v="0"/>
        <pc:sldMkLst>
          <pc:docMk/>
          <pc:sldMk cId="0" sldId="256"/>
        </pc:sldMkLst>
        <pc:spChg chg="mod">
          <ac:chgData name="Srinivasa Rao" userId="a6b54366-f13d-4292-8bb4-f06c50909b1e" providerId="ADAL" clId="{4A184BB2-65C9-2A4D-8FB7-88CF0A21D992}" dt="2024-02-20T08:13:57.547" v="0"/>
          <ac:spMkLst>
            <pc:docMk/>
            <pc:sldMk cId="0" sldId="256"/>
            <ac:spMk id="15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160" cy="35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0-387-28695-0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data-to-viz.com/" TargetMode="External"/><Relationship Id="rId4" Type="http://schemas.openxmlformats.org/officeDocument/2006/relationships/hyperlink" Target="https://exts.ggplot2.tidyverse.org/galler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analysis and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visualisation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in</a:t>
            </a:r>
            <a:br>
              <a:rPr lang="en-US" sz="4400"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>
              <a:rPr dirty="0"/>
            </a:br>
            <a:r>
              <a:rPr lang="en-GB" dirty="0"/>
              <a:t>We’ll start </a:t>
            </a:r>
            <a:r>
              <a:rPr lang="en-GB"/>
              <a:t>at 13:30, </a:t>
            </a:r>
            <a:r>
              <a:rPr lang="en-GB" dirty="0"/>
              <a:t>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Michaelmas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0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plot your data?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The most common plots in publications: 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box plots/violin plots, bar plots, dot plots, histograms/density plots, line graphs, networks, heatmaps, PCA, etc.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FF0000"/>
                </a:solidFill>
                <a:latin typeface="Calibri"/>
                <a:ea typeface="Calibri"/>
              </a:rPr>
              <a:t>Hint: choose the appropriate representation based on the type of data you have.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Typical data types: numeric, categoric, maps, network, time series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+combinations of those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From Data to Viz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 – Decision tree to choose an appropriate chart type for your data</a:t>
            </a:r>
            <a:endParaRPr lang="en-GB" sz="21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4179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 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60440" y="171288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Box-plots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60440" y="20808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09" name="Picture 6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17800" y="4267800"/>
            <a:ext cx="2742480" cy="2079360"/>
          </a:xfrm>
          <a:prstGeom prst="rect">
            <a:avLst/>
          </a:prstGeom>
          <a:ln>
            <a:noFill/>
          </a:ln>
        </p:spPr>
      </p:pic>
      <p:pic>
        <p:nvPicPr>
          <p:cNvPr id="210" name="Picture 7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640760" y="432828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11" name="Picture 9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2206080" y="1328400"/>
            <a:ext cx="6484680" cy="29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Bar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216480" y="5292720"/>
            <a:ext cx="263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3202200" y="5292720"/>
            <a:ext cx="247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17" name="Picture 8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0384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8" name="Picture 9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20040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9" name="Picture 10" descr="Chart, ba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6104880" y="2550600"/>
            <a:ext cx="2742480" cy="274248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303840" y="53456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position="dodge"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60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Dot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62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geom_dotplot()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173120" y="5660640"/>
            <a:ext cx="5185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geom_boxplot(position = "dodge")+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geom_dotplot(…)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290160" y="5668560"/>
            <a:ext cx="2757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 geom_boxplot(…)+ geom_dotplot(…)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3215880" y="35604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ggplot(…)+ geom_dotplot(…)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27" name="Picture 10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309840" y="1243080"/>
            <a:ext cx="2304000" cy="2319840"/>
          </a:xfrm>
          <a:prstGeom prst="rect">
            <a:avLst/>
          </a:prstGeom>
          <a:ln>
            <a:noFill/>
          </a:ln>
        </p:spPr>
      </p:pic>
      <p:pic>
        <p:nvPicPr>
          <p:cNvPr id="228" name="Picture 12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03840" y="3546000"/>
            <a:ext cx="2742480" cy="2113920"/>
          </a:xfrm>
          <a:prstGeom prst="rect">
            <a:avLst/>
          </a:prstGeom>
          <a:ln>
            <a:noFill/>
          </a:ln>
        </p:spPr>
      </p:pic>
      <p:pic>
        <p:nvPicPr>
          <p:cNvPr id="229" name="Picture 13" descr="Chart, box and whisk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5956200" y="3546000"/>
            <a:ext cx="2742480" cy="21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Understanding factors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2002680"/>
            <a:ext cx="8384760" cy="35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are used to represent categorical data.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don't have to be binary! You can have many categories.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stringsAsFactors = FALSE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argument in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read...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functions.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You know where your categories are presented. Convert the relevant column into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df1$col1 &lt;- as.factor(df1$col1)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have levels, you can check all the categories within the factor: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 levels(df1$col1)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50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Wide vs. Long data format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33" name="Picture 4" descr="A picture containing text, crossword, photo, different&#10;&#10;Description automatically generated"/>
          <p:cNvPicPr/>
          <p:nvPr/>
        </p:nvPicPr>
        <p:blipFill>
          <a:blip r:embed="rId2"/>
          <a:stretch/>
        </p:blipFill>
        <p:spPr>
          <a:xfrm>
            <a:off x="363240" y="2494440"/>
            <a:ext cx="8322840" cy="270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331920" y="5720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Reshaping data with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4907160" y="23860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Wide-to-long format:</a:t>
            </a:r>
          </a:p>
          <a:p>
            <a:r>
              <a:rPr lang="en-GB" dirty="0"/>
              <a:t>Gather columns into key-value pairs</a:t>
            </a:r>
          </a:p>
        </p:txBody>
      </p:sp>
      <p:sp>
        <p:nvSpPr>
          <p:cNvPr id="606" name="CustomShape 4"/>
          <p:cNvSpPr/>
          <p:nvPr/>
        </p:nvSpPr>
        <p:spPr>
          <a:xfrm>
            <a:off x="4813200" y="42886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Long-to-wide format:</a:t>
            </a:r>
          </a:p>
          <a:p>
            <a:r>
              <a:rPr lang="en-GB" dirty="0"/>
              <a:t>Spread a key-value pair across multiple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FF1C0-4A46-3249-93AD-D48E8A586F40}"/>
              </a:ext>
            </a:extLst>
          </p:cNvPr>
          <p:cNvSpPr txBox="1"/>
          <p:nvPr/>
        </p:nvSpPr>
        <p:spPr>
          <a:xfrm>
            <a:off x="507240" y="2241768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(data, key = "key", value = "value", ..., </a:t>
            </a:r>
            <a:r>
              <a:rPr lang="en-GB" dirty="0" err="1"/>
              <a:t>na.rm</a:t>
            </a:r>
            <a:r>
              <a:rPr lang="en-GB" dirty="0"/>
              <a:t> = FALSE)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F18B-5BC4-EB4D-AB7E-8E449A8FD298}"/>
              </a:ext>
            </a:extLst>
          </p:cNvPr>
          <p:cNvSpPr txBox="1"/>
          <p:nvPr/>
        </p:nvSpPr>
        <p:spPr>
          <a:xfrm>
            <a:off x="6216714" y="6285960"/>
            <a:ext cx="2866571" cy="36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 err="1">
                <a:solidFill>
                  <a:srgbClr val="000000"/>
                </a:solidFill>
                <a:latin typeface="Calibri"/>
              </a:rPr>
              <a:t>tidyr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is a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 part of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alibri"/>
              </a:rPr>
              <a:t>Tidyverse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BBC1E-ABC8-9B49-95CE-A07D1C3D6F71}"/>
              </a:ext>
            </a:extLst>
          </p:cNvPr>
          <p:cNvSpPr txBox="1"/>
          <p:nvPr/>
        </p:nvSpPr>
        <p:spPr>
          <a:xfrm>
            <a:off x="507240" y="4381013"/>
            <a:ext cx="3121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(data, key, value)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Reshaping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4" descr="Table&#10;&#10;Description automatically generated"/>
          <p:cNvPicPr/>
          <p:nvPr/>
        </p:nvPicPr>
        <p:blipFill rotWithShape="1">
          <a:blip r:embed="rId2"/>
          <a:srcRect t="11950" b="12126"/>
          <a:stretch/>
        </p:blipFill>
        <p:spPr>
          <a:xfrm>
            <a:off x="460440" y="2602685"/>
            <a:ext cx="8035200" cy="202343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85720" y="5400360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lang="en-GB" sz="1800" b="1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D6BA7-C969-9B43-AF5E-D5D918D67420}"/>
              </a:ext>
            </a:extLst>
          </p:cNvPr>
          <p:cNvSpPr txBox="1"/>
          <p:nvPr/>
        </p:nvSpPr>
        <p:spPr>
          <a:xfrm>
            <a:off x="2075760" y="1956354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key = ”variable", value = "value", -region)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6AA4-34F6-6841-A92B-D9CAD4A95988}"/>
              </a:ext>
            </a:extLst>
          </p:cNvPr>
          <p:cNvSpPr txBox="1"/>
          <p:nvPr/>
        </p:nvSpPr>
        <p:spPr>
          <a:xfrm>
            <a:off x="2371500" y="4754029"/>
            <a:ext cx="439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variable, value)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Error bars – geom_bar()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7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57200" y="1711080"/>
            <a:ext cx="8228880" cy="29725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523080" y="4844520"/>
            <a:ext cx="8442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(x=group, y=mean), stat="identity", fill="forestgreen", alpha=0.5)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geom_errorbar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x=group, ymin=mean-sd, ymax=mean+sd), width=0.4, colour="orange", alpha=0.9, size=1.5) + 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ggtitle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("using standard deviation")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13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2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 </a:t>
            </a:r>
            <a:br/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Michaelmas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SD, SE, CI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52520" y="1532880"/>
            <a:ext cx="816012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2529"/>
                </a:solidFill>
                <a:latin typeface="Montserrat"/>
                <a:ea typeface="DejaVu Sans"/>
              </a:rPr>
              <a:t>Standard Deviation (SD) 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DejaVu Sans"/>
              </a:rPr>
              <a:t>represents the amount of dispersion of the variable.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 /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(vec)-1)   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2520" y="6058080"/>
            <a:ext cx="823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Hint: easier way to add error bars without calculation! </a:t>
            </a: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lang="en-GB" sz="1800" b="1" strike="noStrike" spc="-1">
                <a:solidFill>
                  <a:srgbClr val="FF0000"/>
                </a:solidFill>
                <a:latin typeface="Courier New"/>
                <a:ea typeface="Calibri"/>
              </a:rPr>
              <a:t>stat_summary()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Faceting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113040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52" name="Picture 4" descr="Chart, waterfall chart&#10;&#10;Description automatically generated"/>
          <p:cNvPicPr/>
          <p:nvPr/>
        </p:nvPicPr>
        <p:blipFill>
          <a:blip r:embed="rId2"/>
          <a:stretch/>
        </p:blipFill>
        <p:spPr>
          <a:xfrm>
            <a:off x="632520" y="191700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53" name="Picture 5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108680" y="1917000"/>
            <a:ext cx="2742480" cy="195876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468720" y="380376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facet_grid(var1~var2)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000" b="0" strike="noStrike" spc="-1">
              <a:latin typeface="Arial"/>
            </a:endParaRPr>
          </a:p>
        </p:txBody>
      </p:sp>
      <p:pic>
        <p:nvPicPr>
          <p:cNvPr id="255" name="Picture 8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2715120" y="4249440"/>
            <a:ext cx="2445120" cy="246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9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1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  <p:sp>
        <p:nvSpPr>
          <p:cNvPr id="264" name="CustomShape 4"/>
          <p:cNvSpPr/>
          <p:nvPr/>
        </p:nvSpPr>
        <p:spPr>
          <a:xfrm>
            <a:off x="443160" y="6121440"/>
            <a:ext cx="848232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Graph Gallery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Examples of the kinds of graphs and plots possible in R (+ the code to create them)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The Grammar of Graphics (Leland Wilkinson) 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Theory of graphical visualisation (SpringerLink book – free access through Uni of Oxford Bodleian subscription)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ggplot2 reference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Help and cheatsheet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ggplot2 extensions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Additional packages that extend ggplot2 functionality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From Data to Viz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Decision tree to choose an appropriate chart type for your data</a:t>
            </a: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80240" y="1371600"/>
            <a:ext cx="3613320" cy="34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969080" y="1371600"/>
            <a:ext cx="3658320" cy="48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Visualisation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from week 1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vs ggplot2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factors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Reshaping data.frames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Dot/box/bar plots (demo with Covid vaccine data)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room)</a:t>
            </a:r>
            <a:endParaRPr lang="en-GB" sz="1600" b="0" strike="noStrike" spc="-1">
              <a:latin typeface="Arial"/>
            </a:endParaRP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OWID Covid data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9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260720"/>
            <a:ext cx="4215600" cy="53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Human perception is not uniformly good at distinguishing different physical aspects – e.g. length is better than volume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Factors to help decide on viz:</a:t>
            </a:r>
            <a:endParaRPr lang="en-GB" sz="21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Information – detail or summary?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of dimensions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Continuous vs categorical data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Scale – e.g. linear or log?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Shape and size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Colours – distinct? Colour-blind friendly?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Legends and labels</a:t>
            </a:r>
            <a:endParaRPr lang="en-GB" sz="175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  <a:ea typeface="DejaVu Sans"/>
              </a:rPr>
              <a:t>Subplots</a:t>
            </a:r>
            <a:endParaRPr lang="en-GB" sz="17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From Data to Viz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A handy tool to help you decide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158" name="Picture 6"/>
          <p:cNvPicPr/>
          <p:nvPr/>
        </p:nvPicPr>
        <p:blipFill>
          <a:blip r:embed="rId3"/>
          <a:srcRect l="36787" t="13533" r="22616" b="6201"/>
          <a:stretch/>
        </p:blipFill>
        <p:spPr>
          <a:xfrm>
            <a:off x="4673520" y="1260720"/>
            <a:ext cx="4215600" cy="46897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The Grammar of Graphics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2005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36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How to choose the graph type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61" name="Picture 2" descr="figure4"/>
          <p:cNvPicPr/>
          <p:nvPr/>
        </p:nvPicPr>
        <p:blipFill>
          <a:blip r:embed="rId2"/>
          <a:stretch/>
        </p:blipFill>
        <p:spPr>
          <a:xfrm>
            <a:off x="581400" y="1145160"/>
            <a:ext cx="6471000" cy="518616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5486400" y="6285240"/>
            <a:ext cx="3656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Rao et al.,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Sci Rep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2019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 flipV="1">
            <a:off x="3560040" y="2040480"/>
            <a:ext cx="3616560" cy="434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CustomShape 4"/>
          <p:cNvSpPr/>
          <p:nvPr/>
        </p:nvSpPr>
        <p:spPr>
          <a:xfrm flipV="1">
            <a:off x="4946760" y="2090880"/>
            <a:ext cx="2229480" cy="198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CustomShape 5"/>
          <p:cNvSpPr/>
          <p:nvPr/>
        </p:nvSpPr>
        <p:spPr>
          <a:xfrm>
            <a:off x="457200" y="967680"/>
            <a:ext cx="3102120" cy="2928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CustomShape 6"/>
          <p:cNvSpPr/>
          <p:nvPr/>
        </p:nvSpPr>
        <p:spPr>
          <a:xfrm>
            <a:off x="2743200" y="4074840"/>
            <a:ext cx="2202840" cy="2373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CustomShape 7"/>
          <p:cNvSpPr/>
          <p:nvPr/>
        </p:nvSpPr>
        <p:spPr>
          <a:xfrm>
            <a:off x="7177320" y="1630440"/>
            <a:ext cx="17262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Using the same data but making different points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6547680" y="570960"/>
            <a:ext cx="2595600" cy="18831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143360"/>
            <a:ext cx="536580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 (e.g. plot() function)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plot(x = iris$Sepal.Length, y = iris$Petal.Length, col = iris$Species)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ggplot(iris, aes(x = Sepal.Length, y = Petal.Length, colour = Species)) + geom_point()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Lattice package</a:t>
            </a: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xyplot(Sepal.Length ~ Petal.Length, data = iris, groups = Species)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Grid package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Low level plotting (both ggplot2 and lattice built on grid graphics)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3"/>
          <a:stretch/>
        </p:blipFill>
        <p:spPr>
          <a:xfrm>
            <a:off x="6547680" y="4600800"/>
            <a:ext cx="2595600" cy="2192400"/>
          </a:xfrm>
          <a:prstGeom prst="rect">
            <a:avLst/>
          </a:prstGeom>
          <a:ln>
            <a:noFill/>
          </a:ln>
        </p:spPr>
      </p:pic>
      <p:pic>
        <p:nvPicPr>
          <p:cNvPr id="172" name="Picture 7"/>
          <p:cNvPicPr/>
          <p:nvPr/>
        </p:nvPicPr>
        <p:blipFill>
          <a:blip r:embed="rId4"/>
          <a:stretch/>
        </p:blipFill>
        <p:spPr>
          <a:xfrm>
            <a:off x="6547680" y="2454840"/>
            <a:ext cx="2595600" cy="21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Graphics devices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14336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plotting window in Rstudio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Needs to be saved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adjusted manually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be copied to clipboard from RStudio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quick exploratory visualisation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file (svg, png, pdf, tiff, jpeg, bmp)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Saved to file from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 of the figure can be specified in the code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creating reproducible figures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png(), pdf(), svg(), ggsave() 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functions to save plots</a:t>
            </a:r>
            <a:endParaRPr lang="en-GB" sz="1779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 or close graphical devices with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dev.new()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respectively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Tip: If your plot is not showing up on the window or file that you are expecting it to, you are probably drawing on the wrong device.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may solve this issue.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560" y="3739680"/>
            <a:ext cx="7389720" cy="191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ggplot(owid_covid_newyear, aes(x = total_cases, y = total_deaths))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geom_point()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scale_x_log10()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scale_y_log10()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geom_smooth(method = "lm")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ggtitle("OWID Covid data for Jan 01 2021: Total Cases vs. 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xlab("Total cases")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ylab("Total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theme_bw()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theme(panel.grid = element_blank())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560" y="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graph step-by-step with ggplot2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177" name="Picture 5"/>
          <p:cNvPicPr/>
          <p:nvPr/>
        </p:nvPicPr>
        <p:blipFill>
          <a:blip r:embed="rId2"/>
          <a:stretch/>
        </p:blipFill>
        <p:spPr>
          <a:xfrm>
            <a:off x="115560" y="647640"/>
            <a:ext cx="3472200" cy="293292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3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6212160" y="4324680"/>
            <a:ext cx="253800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80" name="Picture 14"/>
          <p:cNvPicPr/>
          <p:nvPr/>
        </p:nvPicPr>
        <p:blipFill>
          <a:blip r:embed="rId4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1" name="Picture 17"/>
          <p:cNvPicPr/>
          <p:nvPr/>
        </p:nvPicPr>
        <p:blipFill>
          <a:blip r:embed="rId5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2" name="Picture 19"/>
          <p:cNvPicPr/>
          <p:nvPr/>
        </p:nvPicPr>
        <p:blipFill>
          <a:blip r:embed="rId6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3" name="Picture 21"/>
          <p:cNvPicPr/>
          <p:nvPr/>
        </p:nvPicPr>
        <p:blipFill>
          <a:blip r:embed="rId7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4" name="Picture 22"/>
          <p:cNvPicPr/>
          <p:nvPr/>
        </p:nvPicPr>
        <p:blipFill>
          <a:blip r:embed="rId8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5" name="Picture 24"/>
          <p:cNvPicPr/>
          <p:nvPr/>
        </p:nvPicPr>
        <p:blipFill>
          <a:blip r:embed="rId9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6" name="Picture 25"/>
          <p:cNvPicPr/>
          <p:nvPr/>
        </p:nvPicPr>
        <p:blipFill>
          <a:blip r:embed="rId10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7" name="Picture 28"/>
          <p:cNvPicPr/>
          <p:nvPr/>
        </p:nvPicPr>
        <p:blipFill>
          <a:blip r:embed="rId11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8" name="Picture 29"/>
          <p:cNvPicPr/>
          <p:nvPr/>
        </p:nvPicPr>
        <p:blipFill>
          <a:blip r:embed="rId2"/>
          <a:stretch/>
        </p:blipFill>
        <p:spPr>
          <a:xfrm>
            <a:off x="3650040" y="2180160"/>
            <a:ext cx="5377680" cy="45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143360"/>
            <a:ext cx="8411040" cy="281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ggplot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(data, 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F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geom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_point(mapping, stat, position, colour, fill, shape, size, alpha)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00B05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coord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_cartesian()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E46C0A"/>
                </a:solidFill>
                <a:highlight>
                  <a:srgbClr val="00FFFF"/>
                </a:highlight>
                <a:latin typeface="Courier New"/>
                <a:ea typeface="DejaVu Sans"/>
              </a:rPr>
              <a:t>scale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_colour_discrete()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558ED5"/>
                </a:solidFill>
                <a:highlight>
                  <a:srgbClr val="00FFFF"/>
                </a:highlight>
                <a:latin typeface="Courier New"/>
                <a:ea typeface="DejaVu Sans"/>
              </a:rPr>
              <a:t>facet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_wrap()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b="0" strike="noStrike" spc="-1">
                <a:solidFill>
                  <a:srgbClr val="FFC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theme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_bw()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ggtitle() +</a:t>
            </a:r>
            <a:endParaRPr lang="en-GB" sz="1779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labs()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57200" y="4253400"/>
            <a:ext cx="8411040" cy="49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 = aes(x, y, colour, fill, shape, size, alpha)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57200" y="5051520"/>
            <a:ext cx="8411040" cy="146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Note: Colour, shape, alpha, etc. can be passed 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the 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mapping argument - changes attributes based on some variable in the dataset itself (e.g. colour = location, or shape = hdi_class)</a:t>
            </a: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directly as specific arguments in the geom function - changes the attributes to fixed values that are provided separately from the data (e.g. colour = “red” or size =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7261920" y="514080"/>
            <a:ext cx="1819080" cy="91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Global mapping – applies to the entire plot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61920" y="1942560"/>
            <a:ext cx="157464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Geom-specific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2875680" y="1587600"/>
            <a:ext cx="430092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6" name="CustomShape 8"/>
          <p:cNvSpPr/>
          <p:nvPr/>
        </p:nvSpPr>
        <p:spPr>
          <a:xfrm>
            <a:off x="1891080" y="1441800"/>
            <a:ext cx="984600" cy="300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7" name="CustomShape 9"/>
          <p:cNvSpPr/>
          <p:nvPr/>
        </p:nvSpPr>
        <p:spPr>
          <a:xfrm flipV="1">
            <a:off x="3154360" y="974160"/>
            <a:ext cx="3985200" cy="3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8" name="CustomShape 10"/>
          <p:cNvSpPr/>
          <p:nvPr/>
        </p:nvSpPr>
        <p:spPr>
          <a:xfrm>
            <a:off x="2182000" y="1143360"/>
            <a:ext cx="984600" cy="293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9" name="CustomShape 11"/>
          <p:cNvSpPr/>
          <p:nvPr/>
        </p:nvSpPr>
        <p:spPr>
          <a:xfrm>
            <a:off x="425520" y="3884040"/>
            <a:ext cx="1819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Where,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1553</Words>
  <Application>Microsoft Macintosh PowerPoint</Application>
  <PresentationFormat>On-screen Show (4:3)</PresentationFormat>
  <Paragraphs>163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Courier New</vt:lpstr>
      <vt:lpstr>Montserrat</vt:lpstr>
      <vt:lpstr>Roboto Slab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47</cp:revision>
  <dcterms:created xsi:type="dcterms:W3CDTF">2021-01-19T14:20:30Z</dcterms:created>
  <dcterms:modified xsi:type="dcterms:W3CDTF">2024-11-11T09:06:27Z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