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doi.org/10.1038/s41591-020-01194-5" TargetMode="External"/><Relationship Id="rId3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bookdown.org/rdpeng/rprogdatascience/" TargetMode="External"/><Relationship Id="rId2" Type="http://schemas.openxmlformats.org/officeDocument/2006/relationships/hyperlink" Target="https://swirlstats.com/students.html" TargetMode="External"/><Relationship Id="rId3" Type="http://schemas.openxmlformats.org/officeDocument/2006/relationships/hyperlink" Target="https://r4ds.had.co.nz/transform.html" TargetMode="External"/><Relationship Id="rId4" Type="http://schemas.openxmlformats.org/officeDocument/2006/relationships/hyperlink" Target="https://cran.r-project.org/web/packages/data.table/vignettes/datatable-intro.html" TargetMode="External"/><Relationship Id="rId5" Type="http://schemas.openxmlformats.org/officeDocument/2006/relationships/hyperlink" Target="https://cran.r-project.org/web/packages/data.table/vignettes/datatable-intro.html" TargetMode="External"/><Relationship Id="rId6" Type="http://schemas.openxmlformats.org/officeDocument/2006/relationships/hyperlink" Target="https://cran.r-project.org/web/packages/data.table/vignettes/datatable-intro.html" TargetMode="External"/><Relationship Id="rId7" Type="http://schemas.openxmlformats.org/officeDocument/2006/relationships/hyperlink" Target="https://atrebas.github.io/post/2019-03-03-datatable-dplyr/" TargetMode="External"/><Relationship Id="rId8" Type="http://schemas.openxmlformats.org/officeDocument/2006/relationships/hyperlink" Target="https://atrebas.github.io/post/2019-03-03-datatable-dplyr/" TargetMode="External"/><Relationship Id="rId9" Type="http://schemas.openxmlformats.org/officeDocument/2006/relationships/hyperlink" Target="https://atrebas.github.io/post/2019-03-03-datatable-dplyr/" TargetMode="External"/><Relationship Id="rId10" Type="http://schemas.openxmlformats.org/officeDocument/2006/relationships/hyperlink" Target="https://atrebas.github.io/post/2019-03-03-datatable-dplyr/" TargetMode="External"/><Relationship Id="rId11" Type="http://schemas.openxmlformats.org/officeDocument/2006/relationships/hyperlink" Target="https://atrebas.github.io/post/2019-03-03-datatable-dplyr/" TargetMode="External"/><Relationship Id="rId12" Type="http://schemas.openxmlformats.org/officeDocument/2006/relationships/hyperlink" Target="https://rstudio.com/resources/cheatsheets/" TargetMode="External"/><Relationship Id="rId1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4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Session 1 </a:t>
            </a:r>
            <a:br/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Hilary 2022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Filter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705600" y="1828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filter(col3 &gt; 2.0) -&gt; df1_filtered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705600" y="2782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filter(col2 &lt; 100 &amp; col3 &gt; 2.0) -&gt; df1_filtered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705600" y="3736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filter(col2 &lt; 100 | col3 &gt; 2.0) -&gt; df1_filtered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Mutate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705600" y="1828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mutate(new_col = col3 * 2.0) -&gt; df1_mutated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705600" y="2782800"/>
            <a:ext cx="84373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mutate(new_col = col3 * 2.0)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mutate(col4 = new_col/col3) -&gt; df1_mutated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705600" y="3736800"/>
            <a:ext cx="84373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mutate(new_col = col3 * 2.0, col4 = new_col/col3) -&gt; df1_mutated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Base R vs Dplyr syntax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457200" y="2034720"/>
            <a:ext cx="8227800" cy="52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493920" indent="-3420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29" spc="-1" strike="noStrike">
                <a:solidFill>
                  <a:srgbClr val="000000"/>
                </a:solidFill>
                <a:latin typeface="Calibri"/>
                <a:ea typeface="DejaVu Sans"/>
              </a:rPr>
              <a:t>Column names in quotations in base R, but not in Dplyr</a:t>
            </a:r>
            <a:endParaRPr b="0" lang="en-GB" sz="2029" spc="-1" strike="noStrike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901080" y="272664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select(df1, col1) # dplyr syntax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0" name="CustomShape 4"/>
          <p:cNvSpPr/>
          <p:nvPr/>
        </p:nvSpPr>
        <p:spPr>
          <a:xfrm>
            <a:off x="901080" y="239832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Df1[, “col1”] # base R syntax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1" name="CustomShape 5"/>
          <p:cNvSpPr/>
          <p:nvPr/>
        </p:nvSpPr>
        <p:spPr>
          <a:xfrm>
            <a:off x="457200" y="3597480"/>
            <a:ext cx="8227800" cy="52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493920" indent="-3420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29" spc="-1" strike="noStrike">
                <a:solidFill>
                  <a:srgbClr val="000000"/>
                </a:solidFill>
                <a:latin typeface="Calibri"/>
                <a:ea typeface="DejaVu Sans"/>
              </a:rPr>
              <a:t>Dplyr functions </a:t>
            </a:r>
            <a:r>
              <a:rPr b="0" i="1" lang="en-GB" sz="2029" spc="-1" strike="noStrike">
                <a:solidFill>
                  <a:srgbClr val="000000"/>
                </a:solidFill>
                <a:latin typeface="Calibri"/>
                <a:ea typeface="DejaVu Sans"/>
              </a:rPr>
              <a:t>always </a:t>
            </a:r>
            <a:r>
              <a:rPr b="0" lang="en-GB" sz="2029" spc="-1" strike="noStrike">
                <a:solidFill>
                  <a:srgbClr val="000000"/>
                </a:solidFill>
                <a:latin typeface="Calibri"/>
                <a:ea typeface="DejaVu Sans"/>
              </a:rPr>
              <a:t> have the data as the first argument</a:t>
            </a:r>
            <a:endParaRPr b="0" lang="en-GB" sz="2029" spc="-1" strike="noStrike">
              <a:latin typeface="Arial"/>
            </a:endParaRPr>
          </a:p>
        </p:txBody>
      </p:sp>
      <p:sp>
        <p:nvSpPr>
          <p:cNvPr id="342" name="CustomShape 6"/>
          <p:cNvSpPr/>
          <p:nvPr/>
        </p:nvSpPr>
        <p:spPr>
          <a:xfrm>
            <a:off x="901080" y="3868560"/>
            <a:ext cx="84373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select(df1, col1)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arrange(df1, col1)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mutate(df1, col4 = col1 * 10)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3" name="CustomShape 7"/>
          <p:cNvSpPr/>
          <p:nvPr/>
        </p:nvSpPr>
        <p:spPr>
          <a:xfrm>
            <a:off x="457200" y="5114160"/>
            <a:ext cx="822780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493920" indent="-3420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29" spc="-1" strike="noStrike">
                <a:solidFill>
                  <a:srgbClr val="000000"/>
                </a:solidFill>
                <a:latin typeface="Calibri"/>
                <a:ea typeface="DejaVu Sans"/>
              </a:rPr>
              <a:t>When the ‘pipe’ %&gt;% is used, the first argument of any function is passed invisibly, so we drop it in the actual function call</a:t>
            </a:r>
            <a:endParaRPr b="0" lang="en-GB" sz="2029" spc="-1" strike="noStrike">
              <a:latin typeface="Arial"/>
            </a:endParaRPr>
          </a:p>
        </p:txBody>
      </p:sp>
      <p:sp>
        <p:nvSpPr>
          <p:cNvPr id="344" name="CustomShape 8"/>
          <p:cNvSpPr/>
          <p:nvPr/>
        </p:nvSpPr>
        <p:spPr>
          <a:xfrm>
            <a:off x="901080" y="577764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df1 %&gt;% arrange(</a:t>
            </a:r>
            <a:r>
              <a:rPr b="0" lang="en-GB" sz="1800" spc="-1" strike="noStrike">
                <a:solidFill>
                  <a:srgbClr val="d9d9d9"/>
                </a:solidFill>
                <a:latin typeface="Courier New"/>
                <a:ea typeface="DejaVu Sans"/>
              </a:rPr>
              <a:t>df1,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col1) %&gt;% select(</a:t>
            </a:r>
            <a:r>
              <a:rPr b="0" lang="en-GB" sz="1800" spc="-1" strike="noStrike">
                <a:solidFill>
                  <a:srgbClr val="d9d9d9"/>
                </a:solidFill>
                <a:latin typeface="Courier New"/>
                <a:ea typeface="DejaVu Sans"/>
              </a:rPr>
              <a:t>df1,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col1, col3)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b="0" lang="en-GB" sz="5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GB" sz="5400" spc="-1" strike="noStrike"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8" name="Graphic 5" descr="Cmd Terminal outline"/>
          <p:cNvPicPr/>
          <p:nvPr/>
        </p:nvPicPr>
        <p:blipFill>
          <a:blip r:embed="rId1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Summarise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549000" y="2071440"/>
            <a:ext cx="783432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One column: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(df1, sum(col1))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 or 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summarise(df1, mean(col2))</a:t>
            </a:r>
            <a:endParaRPr b="0" lang="en-GB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Several columns: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(df1, sum(col1), mean(col2), sd(col3))</a:t>
            </a:r>
            <a:endParaRPr b="0" lang="en-GB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Assign column names: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GB" sz="1800" spc="-1" strike="noStrike">
                <a:solidFill>
                  <a:srgbClr val="8064a2"/>
                </a:solidFill>
                <a:latin typeface="Courier New"/>
                <a:ea typeface="Calibri"/>
              </a:rPr>
              <a:t>summarise(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sum_col1 = sum(col1), mean_col2 = mean(col2), sd_col3 = sd(col3)</a:t>
            </a:r>
            <a:r>
              <a:rPr b="1" lang="en-GB" sz="1800" spc="-1" strike="noStrike">
                <a:solidFill>
                  <a:srgbClr val="8064a2"/>
                </a:solidFill>
                <a:latin typeface="Courier New"/>
                <a:ea typeface="Calibri"/>
              </a:rPr>
              <a:t>)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-&gt; df1_sum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460440" y="5016600"/>
            <a:ext cx="7924680" cy="63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summarise()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can be used separately, but typically used on grouped data created by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group_by()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 - see next slides.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2550600" y="1650240"/>
            <a:ext cx="4135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Reduces multiple values to a single value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GB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Center: 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b="0" lang="en-GB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sd(), IQR()</a:t>
            </a:r>
            <a:endParaRPr b="0" lang="en-GB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b="0" lang="en-GB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Position: 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first(), last()</a:t>
            </a:r>
            <a:endParaRPr b="0" lang="en-GB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Count: 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n(), n_distinct()</a:t>
            </a:r>
            <a:endParaRPr b="0" lang="en-GB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Logical: 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any(), all()</a:t>
            </a:r>
            <a:br/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57200" y="63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Group by one or more variables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898920" y="2503800"/>
            <a:ext cx="7502040" cy="63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Grouping itself doesn’t change how the data looks! 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It means that further operations will always be performed “by group”. 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2354760" y="2182680"/>
            <a:ext cx="27421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767520" y="1996560"/>
            <a:ext cx="4237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df1 %&gt;% </a:t>
            </a:r>
            <a:r>
              <a:rPr b="1" lang="en-GB" sz="1800" spc="-1" strike="noStrike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(col2)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765720" y="3278520"/>
            <a:ext cx="75020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b="1" lang="en-GB" sz="1800" spc="-1" strike="noStrike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(col2) 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b="1" lang="en-GB" sz="1800" spc="-1" strike="noStrike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765720" y="4358880"/>
            <a:ext cx="75020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b="1" lang="en-GB" sz="1800" spc="-1" strike="noStrike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(col2, col3) 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b="1" lang="en-GB" sz="1800" spc="-1" strike="noStrike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1" name="CustomShape 7"/>
          <p:cNvSpPr/>
          <p:nvPr/>
        </p:nvSpPr>
        <p:spPr>
          <a:xfrm>
            <a:off x="820440" y="5361120"/>
            <a:ext cx="75020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b="1" lang="en-GB" sz="1800" spc="-1" strike="noStrike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(new_col2 = toupper(col2)) 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b="1" lang="en-GB" sz="1800" spc="-1" strike="noStrike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457200" y="63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Explore it yourself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601200" y="1955520"/>
            <a:ext cx="780732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Scoped grouping - 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three scoped variants: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group_by_all(), group_by_if()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 and 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group_by_at()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 make it easy to group a dataset by a selection of variables.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663840" y="3200400"/>
            <a:ext cx="70480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948a54"/>
                </a:solidFill>
                <a:latin typeface="Courier New"/>
                <a:ea typeface="Calibri"/>
              </a:rPr>
              <a:t>across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()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 - function, superseding the 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_all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, 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_at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, and 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_if 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versions of 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summarise()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 and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mutate()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5" name="CustomShape 4"/>
          <p:cNvSpPr/>
          <p:nvPr/>
        </p:nvSpPr>
        <p:spPr>
          <a:xfrm>
            <a:off x="1102320" y="4656600"/>
            <a:ext cx="274212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5"/>
          <p:cNvSpPr/>
          <p:nvPr/>
        </p:nvSpPr>
        <p:spPr>
          <a:xfrm>
            <a:off x="757800" y="4194720"/>
            <a:ext cx="750204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b="1" lang="en-GB" sz="1800" spc="-1" strike="noStrike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(col2, col3) 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b="1" lang="en-GB" sz="1800" spc="-1" strike="noStrike">
                <a:solidFill>
                  <a:srgbClr val="8064a2"/>
                </a:solidFill>
                <a:latin typeface="Courier New"/>
                <a:ea typeface="Calibri"/>
              </a:rPr>
              <a:t>summarise(</a:t>
            </a:r>
            <a:r>
              <a:rPr b="1" lang="en-GB" sz="1800" spc="-1" strike="noStrike">
                <a:solidFill>
                  <a:srgbClr val="948a54"/>
                </a:solidFill>
                <a:latin typeface="Courier New"/>
                <a:ea typeface="Calibri"/>
              </a:rPr>
              <a:t>across(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c(col1, col4), mean</a:t>
            </a:r>
            <a:r>
              <a:rPr b="1" lang="en-GB" sz="1800" spc="-1" strike="noStrike">
                <a:solidFill>
                  <a:srgbClr val="948a54"/>
                </a:solidFill>
                <a:latin typeface="Courier New"/>
                <a:ea typeface="Calibri"/>
              </a:rPr>
              <a:t>)</a:t>
            </a:r>
            <a:r>
              <a:rPr b="1" lang="en-GB" sz="1800" spc="-1" strike="noStrike">
                <a:solidFill>
                  <a:srgbClr val="8064a2"/>
                </a:solidFill>
                <a:latin typeface="Courier New"/>
                <a:ea typeface="Calibri"/>
              </a:rPr>
              <a:t>)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-&gt; df1_grouped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Real dataset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368" name="Picture 4" descr="Text, timeline&#10;&#10;Description automatically generated"/>
          <p:cNvPicPr/>
          <p:nvPr/>
        </p:nvPicPr>
        <p:blipFill>
          <a:blip r:embed="rId1"/>
          <a:stretch/>
        </p:blipFill>
        <p:spPr>
          <a:xfrm>
            <a:off x="804960" y="1154160"/>
            <a:ext cx="7071480" cy="4798800"/>
          </a:xfrm>
          <a:prstGeom prst="rect">
            <a:avLst/>
          </a:prstGeom>
          <a:ln>
            <a:noFill/>
          </a:ln>
        </p:spPr>
      </p:pic>
      <p:sp>
        <p:nvSpPr>
          <p:cNvPr id="369" name="CustomShape 2"/>
          <p:cNvSpPr/>
          <p:nvPr/>
        </p:nvSpPr>
        <p:spPr>
          <a:xfrm>
            <a:off x="4867920" y="6206760"/>
            <a:ext cx="4104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DOI: 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2"/>
              </a:rPr>
              <a:t>10.1038/s41591-020-01194-5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Data to explore - MSD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371" name="Picture 4" descr="Chart, box and whiske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1180440" y="1298880"/>
            <a:ext cx="6695640" cy="3938040"/>
          </a:xfrm>
          <a:prstGeom prst="rect">
            <a:avLst/>
          </a:prstGeom>
          <a:ln>
            <a:noFill/>
          </a:ln>
        </p:spPr>
      </p:pic>
      <p:sp>
        <p:nvSpPr>
          <p:cNvPr id="372" name="CustomShape 2"/>
          <p:cNvSpPr/>
          <p:nvPr/>
        </p:nvSpPr>
        <p:spPr>
          <a:xfrm>
            <a:off x="201960" y="5470920"/>
            <a:ext cx="8942400" cy="13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A multiplex cytokine analysis was performed on day 7 after vaccination using supernatants after antigen-specific stimulation of PBMCs from ChAdOx1 nCov-19 (red) and MenACWY (blue). Number of samples presented: MenACWY–ChAdOx1 nCov-19: IFN-γ (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= 40,40); IL-2 (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= 42,42); TNF-α (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= 40,41); IL-1β (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= 41,42); IL-12p70 (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= 38,28); IL-4 (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= 38,38); IL-10 (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= 41,39); IL-13 (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= 31,36); and IL-8 (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= 42,41). Individual data points are shown here as an aligned dot plot with lines showing the median with IQR. Significant differences were determined by two-tailed Mann–Whitney test with Bonferroni correction for multiple comparisons (***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&lt; 0.001; **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&lt; 0.01; *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&lt; 0.05).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200304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74" name="CustomShape 4"/>
          <p:cNvSpPr/>
          <p:nvPr/>
        </p:nvSpPr>
        <p:spPr>
          <a:xfrm>
            <a:off x="262152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75" name="CustomShape 5"/>
          <p:cNvSpPr/>
          <p:nvPr/>
        </p:nvSpPr>
        <p:spPr>
          <a:xfrm>
            <a:off x="396036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76" name="CustomShape 6"/>
          <p:cNvSpPr/>
          <p:nvPr/>
        </p:nvSpPr>
        <p:spPr>
          <a:xfrm>
            <a:off x="593316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77" name="CustomShape 7"/>
          <p:cNvSpPr/>
          <p:nvPr/>
        </p:nvSpPr>
        <p:spPr>
          <a:xfrm>
            <a:off x="499320" y="1282320"/>
            <a:ext cx="2742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Fig.1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ctr">
            <a:normAutofit/>
          </a:bodyPr>
          <a:p>
            <a:pPr algn="r">
              <a:lnSpc>
                <a:spcPct val="100000"/>
              </a:lnSpc>
              <a:spcAft>
                <a:spcPts val="544"/>
              </a:spcAft>
              <a:tabLst>
                <a:tab algn="l" pos="0"/>
              </a:tabLst>
            </a:pPr>
            <a:r>
              <a:rPr b="0" lang="en-US" sz="3900" spc="-1" strike="noStrike" cap="all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b="0" lang="en-GB" sz="39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969080" y="1371600"/>
            <a:ext cx="36579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b="0" lang="en-GB" sz="16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Intro to Tidyverse</a:t>
            </a:r>
            <a:endParaRPr b="0" lang="en-GB" sz="16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Dplyr verbs – mutate, select, filter, summarise, arrange</a:t>
            </a:r>
            <a:endParaRPr b="0" lang="en-GB" sz="16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Group and summarise data</a:t>
            </a:r>
            <a:endParaRPr b="0" lang="en-GB" sz="16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Reshape data</a:t>
            </a:r>
            <a:endParaRPr b="0" lang="en-GB" sz="16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Analyse Covid data (demo)</a:t>
            </a:r>
            <a:endParaRPr b="0" lang="en-GB" sz="16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Practical (breakout rooms)</a:t>
            </a:r>
            <a:endParaRPr b="0" lang="en-GB" sz="1600" spc="-1" strike="noStrike">
              <a:latin typeface="Arial"/>
            </a:endParaRPr>
          </a:p>
          <a:p>
            <a:pPr lvl="2" marL="9144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Covid data</a:t>
            </a:r>
            <a:endParaRPr b="0" lang="en-GB" sz="1600" spc="-1" strike="noStrike">
              <a:latin typeface="Arial"/>
            </a:endParaRPr>
          </a:p>
          <a:p>
            <a:pPr lvl="2" marL="9144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Wet-lab Covid-vaccine data</a:t>
            </a:r>
            <a:endParaRPr b="0" lang="en-GB" sz="16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b="0" lang="en-GB" sz="5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GB" sz="5400" spc="-1" strike="noStrike"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1" name="Graphic 5" descr="Cmd Terminal outline"/>
          <p:cNvPicPr/>
          <p:nvPr/>
        </p:nvPicPr>
        <p:blipFill>
          <a:blip r:embed="rId1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  <p:sp>
        <p:nvSpPr>
          <p:cNvPr id="382" name="CustomShape 4"/>
          <p:cNvSpPr/>
          <p:nvPr/>
        </p:nvSpPr>
        <p:spPr>
          <a:xfrm>
            <a:off x="443160" y="6121440"/>
            <a:ext cx="8481960" cy="24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Address the tasks in breakout rooms!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457200" y="17593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7000"/>
          </a:bodyPr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b="0" lang="en-GB" sz="218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b="0" lang="en-GB" sz="218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b="0" lang="en-GB" sz="218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b="0" lang="en-GB" sz="218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b="0" lang="en-GB" sz="21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b="0" lang="en-GB" sz="218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243360" y="3721320"/>
            <a:ext cx="8441640" cy="25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Assignment (use loop functions)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457200" y="2002680"/>
            <a:ext cx="8227800" cy="35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Useful reference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457200" y="2034720"/>
            <a:ext cx="8227800" cy="42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R Programming for Data Science (Roger Peng)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b="0" lang="en-GB" sz="218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Swirl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b="0" lang="en-GB" sz="218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R for Data Science (Hadley Wickham)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– Using Dplyr verbs</a:t>
            </a:r>
            <a:endParaRPr b="0" lang="en-GB" sz="218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The </a:t>
            </a: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data.table</a:t>
            </a: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6"/>
              </a:rPr>
              <a:t> package</a:t>
            </a:r>
            <a:r>
              <a:rPr b="0" lang="en-GB" sz="2150" spc="-1" strike="noStrike">
                <a:solidFill>
                  <a:srgbClr val="000000"/>
                </a:solidFill>
                <a:latin typeface="Calibri"/>
                <a:ea typeface="DejaVu Sans"/>
              </a:rPr>
              <a:t> – Intro</a:t>
            </a:r>
            <a:endParaRPr b="0" lang="en-GB" sz="215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7"/>
              </a:rPr>
              <a:t>A </a:t>
            </a: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8"/>
              </a:rPr>
              <a:t>data.table</a:t>
            </a: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9"/>
              </a:rPr>
              <a:t> and </a:t>
            </a: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0"/>
              </a:rPr>
              <a:t>Dplyr</a:t>
            </a: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1"/>
              </a:rPr>
              <a:t> tour</a:t>
            </a:r>
            <a:r>
              <a:rPr b="0" lang="en-GB" sz="2150" spc="-1" strike="noStrike">
                <a:solidFill>
                  <a:srgbClr val="000000"/>
                </a:solidFill>
                <a:latin typeface="Calibri"/>
                <a:ea typeface="DejaVu Sans"/>
              </a:rPr>
              <a:t> – Side by side comparison of functions</a:t>
            </a:r>
            <a:endParaRPr b="0" lang="en-GB" sz="215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2"/>
              </a:rPr>
              <a:t>Cheatsheets</a:t>
            </a:r>
            <a:r>
              <a:rPr b="0" lang="en-GB" sz="2150" spc="-1" strike="noStrike">
                <a:solidFill>
                  <a:srgbClr val="000000"/>
                </a:solidFill>
                <a:latin typeface="Calibri"/>
                <a:ea typeface="DejaVu Sans"/>
              </a:rPr>
              <a:t> – quick reference for tasks like data wrangling, visualisation, and several packages</a:t>
            </a:r>
            <a:endParaRPr b="0" lang="en-GB" sz="2150" spc="-1" strike="noStrike">
              <a:latin typeface="Arial"/>
            </a:endParaRPr>
          </a:p>
          <a:p>
            <a:pPr marL="150480">
              <a:lnSpc>
                <a:spcPct val="100000"/>
              </a:lnSpc>
              <a:spcBef>
                <a:spcPts val="437"/>
              </a:spcBef>
              <a:tabLst>
                <a:tab algn="l" pos="0"/>
              </a:tabLst>
            </a:pPr>
            <a:endParaRPr b="0" lang="en-GB" sz="21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 typical workflow</a:t>
            </a:r>
            <a:endParaRPr b="0" lang="en-GB" sz="4400" spc="-1" strike="noStrike">
              <a:latin typeface="Arial"/>
            </a:endParaRPr>
          </a:p>
        </p:txBody>
      </p:sp>
      <p:grpSp>
        <p:nvGrpSpPr>
          <p:cNvPr id="195" name="Group 2"/>
          <p:cNvGrpSpPr/>
          <p:nvPr/>
        </p:nvGrpSpPr>
        <p:grpSpPr>
          <a:xfrm>
            <a:off x="462240" y="1714680"/>
            <a:ext cx="8222400" cy="2922120"/>
            <a:chOff x="462240" y="1714680"/>
            <a:chExt cx="8222400" cy="2922120"/>
          </a:xfrm>
        </p:grpSpPr>
        <p:sp>
          <p:nvSpPr>
            <p:cNvPr id="196" name="CustomShape 3"/>
            <p:cNvSpPr/>
            <p:nvPr/>
          </p:nvSpPr>
          <p:spPr>
            <a:xfrm>
              <a:off x="1005840" y="4001400"/>
              <a:ext cx="4960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df1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97" name="CustomShape 4"/>
            <p:cNvSpPr/>
            <p:nvPr/>
          </p:nvSpPr>
          <p:spPr>
            <a:xfrm>
              <a:off x="2792160" y="4001400"/>
              <a:ext cx="6267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Sort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98" name="CustomShape 5"/>
            <p:cNvSpPr/>
            <p:nvPr/>
          </p:nvSpPr>
          <p:spPr>
            <a:xfrm>
              <a:off x="4273560" y="3862800"/>
              <a:ext cx="102816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Select columns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99" name="CustomShape 6"/>
            <p:cNvSpPr/>
            <p:nvPr/>
          </p:nvSpPr>
          <p:spPr>
            <a:xfrm>
              <a:off x="5865120" y="4001400"/>
              <a:ext cx="9597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Filter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200" name="CustomShape 7"/>
            <p:cNvSpPr/>
            <p:nvPr/>
          </p:nvSpPr>
          <p:spPr>
            <a:xfrm>
              <a:off x="198936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1" name="CustomShape 8"/>
            <p:cNvSpPr/>
            <p:nvPr/>
          </p:nvSpPr>
          <p:spPr>
            <a:xfrm>
              <a:off x="368496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2" name="CustomShape 9"/>
            <p:cNvSpPr/>
            <p:nvPr/>
          </p:nvSpPr>
          <p:spPr>
            <a:xfrm>
              <a:off x="704016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203" name="Group 10"/>
            <p:cNvGrpSpPr/>
            <p:nvPr/>
          </p:nvGrpSpPr>
          <p:grpSpPr>
            <a:xfrm>
              <a:off x="4154400" y="1867680"/>
              <a:ext cx="1052640" cy="1713600"/>
              <a:chOff x="4154400" y="1867680"/>
              <a:chExt cx="1052640" cy="1713600"/>
            </a:xfrm>
          </p:grpSpPr>
          <p:sp>
            <p:nvSpPr>
              <p:cNvPr id="204" name="CustomShape 11"/>
              <p:cNvSpPr/>
              <p:nvPr/>
            </p:nvSpPr>
            <p:spPr>
              <a:xfrm>
                <a:off x="4481640" y="241380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05" name="CustomShape 12"/>
              <p:cNvSpPr/>
              <p:nvPr/>
            </p:nvSpPr>
            <p:spPr>
              <a:xfrm>
                <a:off x="4498200" y="271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" name="CustomShape 13"/>
              <p:cNvSpPr/>
              <p:nvPr/>
            </p:nvSpPr>
            <p:spPr>
              <a:xfrm>
                <a:off x="480312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07" name="CustomShape 14"/>
              <p:cNvSpPr/>
              <p:nvPr/>
            </p:nvSpPr>
            <p:spPr>
              <a:xfrm>
                <a:off x="4498200" y="298152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" name="CustomShape 15"/>
              <p:cNvSpPr/>
              <p:nvPr/>
            </p:nvSpPr>
            <p:spPr>
              <a:xfrm>
                <a:off x="4803120" y="298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09" name="CustomShape 16"/>
              <p:cNvSpPr/>
              <p:nvPr/>
            </p:nvSpPr>
            <p:spPr>
              <a:xfrm>
                <a:off x="4498200" y="325116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" name="CustomShape 17"/>
              <p:cNvSpPr/>
              <p:nvPr/>
            </p:nvSpPr>
            <p:spPr>
              <a:xfrm>
                <a:off x="480312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11" name="CustomShape 18"/>
              <p:cNvSpPr/>
              <p:nvPr/>
            </p:nvSpPr>
            <p:spPr>
              <a:xfrm>
                <a:off x="4154400" y="2674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12" name="CustomShape 19"/>
              <p:cNvSpPr/>
              <p:nvPr/>
            </p:nvSpPr>
            <p:spPr>
              <a:xfrm>
                <a:off x="4154400" y="29487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13" name="CustomShape 20"/>
              <p:cNvSpPr/>
              <p:nvPr/>
            </p:nvSpPr>
            <p:spPr>
              <a:xfrm>
                <a:off x="4154400" y="32230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14" name="CustomShape 21"/>
              <p:cNvSpPr/>
              <p:nvPr/>
            </p:nvSpPr>
            <p:spPr>
              <a:xfrm>
                <a:off x="4822200" y="2413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15" name="CustomShape 22"/>
              <p:cNvSpPr/>
              <p:nvPr/>
            </p:nvSpPr>
            <p:spPr>
              <a:xfrm rot="16200000">
                <a:off x="436428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16" name="CustomShape 23"/>
              <p:cNvSpPr/>
              <p:nvPr/>
            </p:nvSpPr>
            <p:spPr>
              <a:xfrm rot="16200000">
                <a:off x="467748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17" name="CustomShape 24"/>
              <p:cNvSpPr/>
              <p:nvPr/>
            </p:nvSpPr>
            <p:spPr>
              <a:xfrm>
                <a:off x="4710960" y="267120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18" name="CustomShape 25"/>
              <p:cNvSpPr/>
              <p:nvPr/>
            </p:nvSpPr>
            <p:spPr>
              <a:xfrm>
                <a:off x="471096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19" name="CustomShape 26"/>
              <p:cNvSpPr/>
              <p:nvPr/>
            </p:nvSpPr>
            <p:spPr>
              <a:xfrm>
                <a:off x="471096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b="0" lang="en-GB" sz="1800" spc="-1" strike="noStrike">
                  <a:latin typeface="Arial"/>
                </a:endParaRPr>
              </a:p>
            </p:txBody>
          </p:sp>
        </p:grpSp>
        <p:grpSp>
          <p:nvGrpSpPr>
            <p:cNvPr id="220" name="Group 27"/>
            <p:cNvGrpSpPr/>
            <p:nvPr/>
          </p:nvGrpSpPr>
          <p:grpSpPr>
            <a:xfrm>
              <a:off x="2296800" y="1867680"/>
              <a:ext cx="1387080" cy="1713600"/>
              <a:chOff x="2296800" y="1867680"/>
              <a:chExt cx="1387080" cy="1713600"/>
            </a:xfrm>
          </p:grpSpPr>
          <p:sp>
            <p:nvSpPr>
              <p:cNvPr id="221" name="CustomShape 28"/>
              <p:cNvSpPr/>
              <p:nvPr/>
            </p:nvSpPr>
            <p:spPr>
              <a:xfrm>
                <a:off x="2624040" y="2414160"/>
                <a:ext cx="32940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22" name="CustomShape 29"/>
              <p:cNvSpPr/>
              <p:nvPr/>
            </p:nvSpPr>
            <p:spPr>
              <a:xfrm>
                <a:off x="295128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23" name="CustomShape 30"/>
              <p:cNvSpPr/>
              <p:nvPr/>
            </p:nvSpPr>
            <p:spPr>
              <a:xfrm>
                <a:off x="264024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" name="CustomShape 31"/>
              <p:cNvSpPr/>
              <p:nvPr/>
            </p:nvSpPr>
            <p:spPr>
              <a:xfrm>
                <a:off x="2951280" y="27122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" name="CustomShape 32"/>
              <p:cNvSpPr/>
              <p:nvPr/>
            </p:nvSpPr>
            <p:spPr>
              <a:xfrm>
                <a:off x="325764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26" name="CustomShape 33"/>
              <p:cNvSpPr/>
              <p:nvPr/>
            </p:nvSpPr>
            <p:spPr>
              <a:xfrm>
                <a:off x="2640240" y="298188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" name="CustomShape 34"/>
              <p:cNvSpPr/>
              <p:nvPr/>
            </p:nvSpPr>
            <p:spPr>
              <a:xfrm>
                <a:off x="2951280" y="2981880"/>
                <a:ext cx="309960" cy="268560"/>
              </a:xfrm>
              <a:prstGeom prst="rect">
                <a:avLst/>
              </a:prstGeom>
              <a:solidFill>
                <a:srgbClr val="ffffcc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" name="CustomShape 35"/>
              <p:cNvSpPr/>
              <p:nvPr/>
            </p:nvSpPr>
            <p:spPr>
              <a:xfrm>
                <a:off x="3257640" y="298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29" name="CustomShape 36"/>
              <p:cNvSpPr/>
              <p:nvPr/>
            </p:nvSpPr>
            <p:spPr>
              <a:xfrm>
                <a:off x="2640240" y="325152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0" name="CustomShape 37"/>
              <p:cNvSpPr/>
              <p:nvPr/>
            </p:nvSpPr>
            <p:spPr>
              <a:xfrm>
                <a:off x="2951280" y="3251520"/>
                <a:ext cx="309960" cy="268560"/>
              </a:xfrm>
              <a:prstGeom prst="rect">
                <a:avLst/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1" name="CustomShape 38"/>
              <p:cNvSpPr/>
              <p:nvPr/>
            </p:nvSpPr>
            <p:spPr>
              <a:xfrm>
                <a:off x="325764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32" name="CustomShape 39"/>
              <p:cNvSpPr/>
              <p:nvPr/>
            </p:nvSpPr>
            <p:spPr>
              <a:xfrm>
                <a:off x="229680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33" name="CustomShape 40"/>
              <p:cNvSpPr/>
              <p:nvPr/>
            </p:nvSpPr>
            <p:spPr>
              <a:xfrm>
                <a:off x="2296800" y="29491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34" name="CustomShape 41"/>
              <p:cNvSpPr/>
              <p:nvPr/>
            </p:nvSpPr>
            <p:spPr>
              <a:xfrm>
                <a:off x="2296800" y="3223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35" name="CustomShape 42"/>
              <p:cNvSpPr/>
              <p:nvPr/>
            </p:nvSpPr>
            <p:spPr>
              <a:xfrm>
                <a:off x="325764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36" name="CustomShape 43"/>
              <p:cNvSpPr/>
              <p:nvPr/>
            </p:nvSpPr>
            <p:spPr>
              <a:xfrm rot="16200000">
                <a:off x="250668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37" name="CustomShape 44"/>
              <p:cNvSpPr/>
              <p:nvPr/>
            </p:nvSpPr>
            <p:spPr>
              <a:xfrm rot="16200000">
                <a:off x="281376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col2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38" name="CustomShape 45"/>
              <p:cNvSpPr/>
              <p:nvPr/>
            </p:nvSpPr>
            <p:spPr>
              <a:xfrm rot="16200000">
                <a:off x="311292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39" name="CustomShape 46"/>
              <p:cNvSpPr/>
              <p:nvPr/>
            </p:nvSpPr>
            <p:spPr>
              <a:xfrm>
                <a:off x="2807280" y="2734920"/>
                <a:ext cx="360" cy="7621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round/>
                <a:tailEnd len="med" type="triangle" w="med"/>
              </a:ln>
              <a:effectLst>
                <a:outerShdw blurRad="40000" dir="5400000" dist="2016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240" name="CustomShape 47"/>
              <p:cNvSpPr/>
              <p:nvPr/>
            </p:nvSpPr>
            <p:spPr>
              <a:xfrm>
                <a:off x="3187800" y="267120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41" name="CustomShape 48"/>
              <p:cNvSpPr/>
              <p:nvPr/>
            </p:nvSpPr>
            <p:spPr>
              <a:xfrm>
                <a:off x="318780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42" name="CustomShape 49"/>
              <p:cNvSpPr/>
              <p:nvPr/>
            </p:nvSpPr>
            <p:spPr>
              <a:xfrm>
                <a:off x="318780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b="0" lang="en-GB" sz="1800" spc="-1" strike="noStrike">
                  <a:latin typeface="Arial"/>
                </a:endParaRPr>
              </a:p>
            </p:txBody>
          </p:sp>
        </p:grpSp>
        <p:grpSp>
          <p:nvGrpSpPr>
            <p:cNvPr id="243" name="Group 50"/>
            <p:cNvGrpSpPr/>
            <p:nvPr/>
          </p:nvGrpSpPr>
          <p:grpSpPr>
            <a:xfrm>
              <a:off x="462240" y="1867680"/>
              <a:ext cx="1364040" cy="1713600"/>
              <a:chOff x="462240" y="1867680"/>
              <a:chExt cx="1364040" cy="1713600"/>
            </a:xfrm>
          </p:grpSpPr>
          <p:sp>
            <p:nvSpPr>
              <p:cNvPr id="244" name="CustomShape 51"/>
              <p:cNvSpPr/>
              <p:nvPr/>
            </p:nvSpPr>
            <p:spPr>
              <a:xfrm>
                <a:off x="789840" y="241416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45" name="CustomShape 52"/>
              <p:cNvSpPr/>
              <p:nvPr/>
            </p:nvSpPr>
            <p:spPr>
              <a:xfrm>
                <a:off x="111708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46" name="CustomShape 53"/>
              <p:cNvSpPr/>
              <p:nvPr/>
            </p:nvSpPr>
            <p:spPr>
              <a:xfrm>
                <a:off x="788040" y="271224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" name="CustomShape 54"/>
              <p:cNvSpPr/>
              <p:nvPr/>
            </p:nvSpPr>
            <p:spPr>
              <a:xfrm>
                <a:off x="1099080" y="2712240"/>
                <a:ext cx="309960" cy="268560"/>
              </a:xfrm>
              <a:prstGeom prst="rect">
                <a:avLst/>
              </a:prstGeom>
              <a:solidFill>
                <a:srgbClr val="ffffcc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" name="CustomShape 55"/>
              <p:cNvSpPr/>
              <p:nvPr/>
            </p:nvSpPr>
            <p:spPr>
              <a:xfrm>
                <a:off x="140508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49" name="CustomShape 56"/>
              <p:cNvSpPr/>
              <p:nvPr/>
            </p:nvSpPr>
            <p:spPr>
              <a:xfrm>
                <a:off x="788040" y="298188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0" name="CustomShape 57"/>
              <p:cNvSpPr/>
              <p:nvPr/>
            </p:nvSpPr>
            <p:spPr>
              <a:xfrm>
                <a:off x="1099080" y="2981880"/>
                <a:ext cx="309960" cy="268560"/>
              </a:xfrm>
              <a:prstGeom prst="rect">
                <a:avLst/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1" name="CustomShape 58"/>
              <p:cNvSpPr/>
              <p:nvPr/>
            </p:nvSpPr>
            <p:spPr>
              <a:xfrm>
                <a:off x="1405080" y="298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52" name="CustomShape 59"/>
              <p:cNvSpPr/>
              <p:nvPr/>
            </p:nvSpPr>
            <p:spPr>
              <a:xfrm>
                <a:off x="46224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53" name="CustomShape 60"/>
              <p:cNvSpPr/>
              <p:nvPr/>
            </p:nvSpPr>
            <p:spPr>
              <a:xfrm>
                <a:off x="462240" y="29491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54" name="CustomShape 61"/>
              <p:cNvSpPr/>
              <p:nvPr/>
            </p:nvSpPr>
            <p:spPr>
              <a:xfrm>
                <a:off x="462240" y="3223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55" name="CustomShape 62"/>
              <p:cNvSpPr/>
              <p:nvPr/>
            </p:nvSpPr>
            <p:spPr>
              <a:xfrm>
                <a:off x="142308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56" name="CustomShape 63"/>
              <p:cNvSpPr/>
              <p:nvPr/>
            </p:nvSpPr>
            <p:spPr>
              <a:xfrm rot="16200000">
                <a:off x="67212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57" name="CustomShape 64"/>
              <p:cNvSpPr/>
              <p:nvPr/>
            </p:nvSpPr>
            <p:spPr>
              <a:xfrm rot="16200000">
                <a:off x="97956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col2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58" name="CustomShape 65"/>
              <p:cNvSpPr/>
              <p:nvPr/>
            </p:nvSpPr>
            <p:spPr>
              <a:xfrm rot="16200000">
                <a:off x="127836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59" name="CustomShape 66"/>
              <p:cNvSpPr/>
              <p:nvPr/>
            </p:nvSpPr>
            <p:spPr>
              <a:xfrm>
                <a:off x="78804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CustomShape 67"/>
              <p:cNvSpPr/>
              <p:nvPr/>
            </p:nvSpPr>
            <p:spPr>
              <a:xfrm>
                <a:off x="1099080" y="32515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1" name="CustomShape 68"/>
              <p:cNvSpPr/>
              <p:nvPr/>
            </p:nvSpPr>
            <p:spPr>
              <a:xfrm>
                <a:off x="140508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62" name="CustomShape 69"/>
              <p:cNvSpPr/>
              <p:nvPr/>
            </p:nvSpPr>
            <p:spPr>
              <a:xfrm>
                <a:off x="1330200" y="267120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63" name="CustomShape 70"/>
              <p:cNvSpPr/>
              <p:nvPr/>
            </p:nvSpPr>
            <p:spPr>
              <a:xfrm>
                <a:off x="133020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64" name="CustomShape 71"/>
              <p:cNvSpPr/>
              <p:nvPr/>
            </p:nvSpPr>
            <p:spPr>
              <a:xfrm>
                <a:off x="133020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b="0" lang="en-GB" sz="1800" spc="-1" strike="noStrike">
                  <a:latin typeface="Arial"/>
                </a:endParaRPr>
              </a:p>
            </p:txBody>
          </p:sp>
        </p:grpSp>
        <p:grpSp>
          <p:nvGrpSpPr>
            <p:cNvPr id="265" name="Group 72"/>
            <p:cNvGrpSpPr/>
            <p:nvPr/>
          </p:nvGrpSpPr>
          <p:grpSpPr>
            <a:xfrm>
              <a:off x="5677560" y="2128320"/>
              <a:ext cx="1090800" cy="1452960"/>
              <a:chOff x="5677560" y="2128320"/>
              <a:chExt cx="1090800" cy="1452960"/>
            </a:xfrm>
          </p:grpSpPr>
          <p:sp>
            <p:nvSpPr>
              <p:cNvPr id="266" name="CustomShape 73"/>
              <p:cNvSpPr/>
              <p:nvPr/>
            </p:nvSpPr>
            <p:spPr>
              <a:xfrm>
                <a:off x="6004800" y="267480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67" name="CustomShape 74"/>
              <p:cNvSpPr/>
              <p:nvPr/>
            </p:nvSpPr>
            <p:spPr>
              <a:xfrm>
                <a:off x="6021000" y="298512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8" name="CustomShape 75"/>
              <p:cNvSpPr/>
              <p:nvPr/>
            </p:nvSpPr>
            <p:spPr>
              <a:xfrm>
                <a:off x="6356880" y="29811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69" name="CustomShape 76"/>
              <p:cNvSpPr/>
              <p:nvPr/>
            </p:nvSpPr>
            <p:spPr>
              <a:xfrm>
                <a:off x="6021000" y="325440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0" name="CustomShape 77"/>
              <p:cNvSpPr/>
              <p:nvPr/>
            </p:nvSpPr>
            <p:spPr>
              <a:xfrm>
                <a:off x="6356880" y="325080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71" name="CustomShape 78"/>
              <p:cNvSpPr/>
              <p:nvPr/>
            </p:nvSpPr>
            <p:spPr>
              <a:xfrm>
                <a:off x="5677560" y="2935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72" name="CustomShape 79"/>
              <p:cNvSpPr/>
              <p:nvPr/>
            </p:nvSpPr>
            <p:spPr>
              <a:xfrm>
                <a:off x="5677560" y="32097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73" name="CustomShape 80"/>
              <p:cNvSpPr/>
              <p:nvPr/>
            </p:nvSpPr>
            <p:spPr>
              <a:xfrm>
                <a:off x="634536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74" name="CustomShape 81"/>
              <p:cNvSpPr/>
              <p:nvPr/>
            </p:nvSpPr>
            <p:spPr>
              <a:xfrm rot="16200000">
                <a:off x="588708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75" name="CustomShape 82"/>
              <p:cNvSpPr/>
              <p:nvPr/>
            </p:nvSpPr>
            <p:spPr>
              <a:xfrm rot="16200000">
                <a:off x="620064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76" name="CustomShape 83"/>
              <p:cNvSpPr/>
              <p:nvPr/>
            </p:nvSpPr>
            <p:spPr>
              <a:xfrm>
                <a:off x="627228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77" name="CustomShape 84"/>
              <p:cNvSpPr/>
              <p:nvPr/>
            </p:nvSpPr>
            <p:spPr>
              <a:xfrm>
                <a:off x="627228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b="0" lang="en-GB" sz="1800" spc="-1" strike="noStrike">
                  <a:latin typeface="Arial"/>
                </a:endParaRPr>
              </a:p>
            </p:txBody>
          </p:sp>
        </p:grpSp>
        <p:sp>
          <p:nvSpPr>
            <p:cNvPr id="278" name="CustomShape 85"/>
            <p:cNvSpPr/>
            <p:nvPr/>
          </p:nvSpPr>
          <p:spPr>
            <a:xfrm>
              <a:off x="542412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9" name="CustomShape 86"/>
            <p:cNvSpPr/>
            <p:nvPr/>
          </p:nvSpPr>
          <p:spPr>
            <a:xfrm>
              <a:off x="7573680" y="3724200"/>
              <a:ext cx="959760" cy="912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Add new column</a:t>
              </a:r>
              <a:endParaRPr b="0" lang="en-GB" sz="1800" spc="-1" strike="noStrike">
                <a:latin typeface="Arial"/>
              </a:endParaRPr>
            </a:p>
          </p:txBody>
        </p:sp>
        <p:grpSp>
          <p:nvGrpSpPr>
            <p:cNvPr id="280" name="Group 87"/>
            <p:cNvGrpSpPr/>
            <p:nvPr/>
          </p:nvGrpSpPr>
          <p:grpSpPr>
            <a:xfrm>
              <a:off x="7238880" y="1714680"/>
              <a:ext cx="1445760" cy="1866600"/>
              <a:chOff x="7238880" y="1714680"/>
              <a:chExt cx="1445760" cy="1866600"/>
            </a:xfrm>
          </p:grpSpPr>
          <p:sp>
            <p:nvSpPr>
              <p:cNvPr id="281" name="CustomShape 88"/>
              <p:cNvSpPr/>
              <p:nvPr/>
            </p:nvSpPr>
            <p:spPr>
              <a:xfrm>
                <a:off x="7566120" y="267480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82" name="CustomShape 89"/>
              <p:cNvSpPr/>
              <p:nvPr/>
            </p:nvSpPr>
            <p:spPr>
              <a:xfrm>
                <a:off x="7582320" y="298512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3" name="CustomShape 90"/>
              <p:cNvSpPr/>
              <p:nvPr/>
            </p:nvSpPr>
            <p:spPr>
              <a:xfrm>
                <a:off x="7918200" y="29811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84" name="CustomShape 91"/>
              <p:cNvSpPr/>
              <p:nvPr/>
            </p:nvSpPr>
            <p:spPr>
              <a:xfrm>
                <a:off x="7582320" y="325440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5" name="CustomShape 92"/>
              <p:cNvSpPr/>
              <p:nvPr/>
            </p:nvSpPr>
            <p:spPr>
              <a:xfrm>
                <a:off x="7918200" y="325080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86" name="CustomShape 93"/>
              <p:cNvSpPr/>
              <p:nvPr/>
            </p:nvSpPr>
            <p:spPr>
              <a:xfrm>
                <a:off x="7238880" y="2935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87" name="CustomShape 94"/>
              <p:cNvSpPr/>
              <p:nvPr/>
            </p:nvSpPr>
            <p:spPr>
              <a:xfrm>
                <a:off x="7238880" y="32097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88" name="CustomShape 95"/>
              <p:cNvSpPr/>
              <p:nvPr/>
            </p:nvSpPr>
            <p:spPr>
              <a:xfrm>
                <a:off x="790668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89" name="CustomShape 96"/>
              <p:cNvSpPr/>
              <p:nvPr/>
            </p:nvSpPr>
            <p:spPr>
              <a:xfrm rot="16200000">
                <a:off x="744840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90" name="CustomShape 97"/>
              <p:cNvSpPr/>
              <p:nvPr/>
            </p:nvSpPr>
            <p:spPr>
              <a:xfrm rot="16200000">
                <a:off x="776196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91" name="CustomShape 98"/>
              <p:cNvSpPr/>
              <p:nvPr/>
            </p:nvSpPr>
            <p:spPr>
              <a:xfrm>
                <a:off x="783360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92" name="CustomShape 99"/>
              <p:cNvSpPr/>
              <p:nvPr/>
            </p:nvSpPr>
            <p:spPr>
              <a:xfrm>
                <a:off x="783360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93" name="CustomShape 100"/>
              <p:cNvSpPr/>
              <p:nvPr/>
            </p:nvSpPr>
            <p:spPr>
              <a:xfrm>
                <a:off x="8232840" y="298260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4" name="CustomShape 101"/>
              <p:cNvSpPr/>
              <p:nvPr/>
            </p:nvSpPr>
            <p:spPr>
              <a:xfrm>
                <a:off x="8232840" y="325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5" name="CustomShape 102"/>
              <p:cNvSpPr/>
              <p:nvPr/>
            </p:nvSpPr>
            <p:spPr>
              <a:xfrm rot="16200000">
                <a:off x="7887960" y="2030400"/>
                <a:ext cx="99540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new_col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96" name="CustomShape 103"/>
              <p:cNvSpPr/>
              <p:nvPr/>
            </p:nvSpPr>
            <p:spPr>
              <a:xfrm>
                <a:off x="8175960" y="32047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24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97" name="CustomShape 104"/>
              <p:cNvSpPr/>
              <p:nvPr/>
            </p:nvSpPr>
            <p:spPr>
              <a:xfrm>
                <a:off x="8188560" y="29401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98" name="CustomShape 105"/>
              <p:cNvSpPr/>
              <p:nvPr/>
            </p:nvSpPr>
            <p:spPr>
              <a:xfrm>
                <a:off x="824652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b="0" lang="en-GB" sz="1640" spc="-1" strike="noStrike">
                  <a:latin typeface="Arial"/>
                </a:endParaRPr>
              </a:p>
            </p:txBody>
          </p:sp>
        </p:grpSp>
      </p:grpSp>
      <p:sp>
        <p:nvSpPr>
          <p:cNvPr id="299" name="CustomShape 106"/>
          <p:cNvSpPr/>
          <p:nvPr/>
        </p:nvSpPr>
        <p:spPr>
          <a:xfrm>
            <a:off x="457200" y="4723200"/>
            <a:ext cx="85258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This can be achieved by using:</a:t>
            </a:r>
            <a:endParaRPr b="0" lang="en-GB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Base R – just the functions that come pre-installed in R</a:t>
            </a:r>
            <a:endParaRPr b="0" lang="en-GB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External packages – to make the analysis faster, more readable, more intuitive, etc.</a:t>
            </a:r>
            <a:endParaRPr b="0" lang="en-GB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data.table package – speed, conciseness</a:t>
            </a:r>
            <a:endParaRPr b="0" lang="en-GB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dplyr package (Tidyverse) – readability, beginner-friendly</a:t>
            </a:r>
            <a:endParaRPr b="0" lang="en-GB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 packages are available, but more help available online for the popular ones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 typical workflow – base 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457200" y="4149000"/>
            <a:ext cx="7923240" cy="1186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50"/>
                </a:solidFill>
                <a:latin typeface="Courier New"/>
                <a:ea typeface="DejaVu Sans"/>
              </a:rPr>
              <a:t>df1_sorted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= df1[order(df1$col1), ]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70c0"/>
                </a:solidFill>
                <a:latin typeface="Courier New"/>
                <a:ea typeface="DejaVu Sans"/>
              </a:rPr>
              <a:t>df1_sel_vars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= </a:t>
            </a:r>
            <a:r>
              <a:rPr b="0" lang="en-GB" sz="1800" spc="-1" strike="noStrike">
                <a:solidFill>
                  <a:srgbClr val="00b050"/>
                </a:solidFill>
                <a:latin typeface="Courier New"/>
                <a:ea typeface="DejaVu Sans"/>
              </a:rPr>
              <a:t>df1_sorted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[, c(“col1”, “col3”)]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df1_filtered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= </a:t>
            </a:r>
            <a:r>
              <a:rPr b="0" lang="en-GB" sz="1800" spc="-1" strike="noStrike">
                <a:solidFill>
                  <a:srgbClr val="0070c0"/>
                </a:solidFill>
                <a:latin typeface="Courier New"/>
                <a:ea typeface="DejaVu Sans"/>
              </a:rPr>
              <a:t>df1_sel_vars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[</a:t>
            </a:r>
            <a:r>
              <a:rPr b="0" lang="en-GB" sz="1800" spc="-1" strike="noStrike">
                <a:solidFill>
                  <a:srgbClr val="0070c0"/>
                </a:solidFill>
                <a:latin typeface="Courier New"/>
                <a:ea typeface="DejaVu Sans"/>
              </a:rPr>
              <a:t>df1_sel_vars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$col3 &gt; 2.0, ]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df1_filtered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$new_col = 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df1_filtered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$col3 * 10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302" name="Picture 2" descr=""/>
          <p:cNvPicPr/>
          <p:nvPr/>
        </p:nvPicPr>
        <p:blipFill>
          <a:blip r:embed="rId1"/>
          <a:stretch/>
        </p:blipFill>
        <p:spPr>
          <a:xfrm>
            <a:off x="1298520" y="1642320"/>
            <a:ext cx="6288480" cy="2327760"/>
          </a:xfrm>
          <a:prstGeom prst="rect">
            <a:avLst/>
          </a:prstGeom>
          <a:ln>
            <a:noFill/>
          </a:ln>
        </p:spPr>
      </p:pic>
      <p:sp>
        <p:nvSpPr>
          <p:cNvPr id="303" name="CustomShape 3"/>
          <p:cNvSpPr/>
          <p:nvPr/>
        </p:nvSpPr>
        <p:spPr>
          <a:xfrm>
            <a:off x="0" y="5606640"/>
            <a:ext cx="914292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7030a0"/>
                </a:solidFill>
                <a:latin typeface="Courier New"/>
                <a:ea typeface="DejaVu Sans"/>
              </a:rPr>
              <a:t>df1_sort_sel_filtered 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= df1[order(df1$col1), ][df1$col3 &gt; 2.0, c(“col1”, “col3”)]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7030a0"/>
                </a:solidFill>
                <a:latin typeface="Courier New"/>
                <a:ea typeface="DejaVu Sans"/>
              </a:rPr>
              <a:t>df1_sort_sel_filtered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$new_col = </a:t>
            </a:r>
            <a:r>
              <a:rPr b="0" lang="en-GB" sz="1600" spc="-1" strike="noStrike">
                <a:solidFill>
                  <a:srgbClr val="7030a0"/>
                </a:solidFill>
                <a:latin typeface="Courier New"/>
                <a:ea typeface="DejaVu Sans"/>
              </a:rPr>
              <a:t>df1_sort_sel_filtered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$col3 * 10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57200" y="5508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 typical workflow – data.table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305" name="Picture 2" descr=""/>
          <p:cNvPicPr/>
          <p:nvPr/>
        </p:nvPicPr>
        <p:blipFill>
          <a:blip r:embed="rId1"/>
          <a:stretch/>
        </p:blipFill>
        <p:spPr>
          <a:xfrm>
            <a:off x="1298520" y="1393920"/>
            <a:ext cx="6288480" cy="2327760"/>
          </a:xfrm>
          <a:prstGeom prst="rect">
            <a:avLst/>
          </a:prstGeom>
          <a:ln>
            <a:noFill/>
          </a:ln>
        </p:spPr>
      </p:pic>
      <p:sp>
        <p:nvSpPr>
          <p:cNvPr id="306" name="CustomShape 2"/>
          <p:cNvSpPr/>
          <p:nvPr/>
        </p:nvSpPr>
        <p:spPr>
          <a:xfrm>
            <a:off x="457200" y="3699360"/>
            <a:ext cx="8508240" cy="8197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7030a0"/>
                </a:solidFill>
                <a:latin typeface="Courier New"/>
                <a:ea typeface="DejaVu Sans"/>
              </a:rPr>
              <a:t>df1_sort_sel_filtered 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= df1[</a:t>
            </a:r>
            <a:r>
              <a:rPr b="0" lang="en-GB" sz="1600" spc="-1" strike="noStrike">
                <a:solidFill>
                  <a:srgbClr val="00b050"/>
                </a:solidFill>
                <a:latin typeface="Courier New"/>
                <a:ea typeface="DejaVu Sans"/>
              </a:rPr>
              <a:t>order(col1), 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][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0" lang="en-GB" sz="1600" spc="-1" strike="noStrike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0" lang="en-GB" sz="1600" spc="-1" strike="noStrike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0" lang="en-GB" sz="1600" spc="-1" strike="noStrike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0" lang="en-GB" sz="1600" spc="-1" strike="noStrike">
                <a:solidFill>
                  <a:srgbClr val="ff0000"/>
                </a:solidFill>
                <a:latin typeface="Courier New"/>
                <a:ea typeface="DejaVu Sans"/>
              </a:rPr>
              <a:t>col3 &gt; 2.0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en-GB" sz="1600" spc="-1" strike="noStrike">
                <a:solidFill>
                  <a:srgbClr val="0070c0"/>
                </a:solidFill>
                <a:latin typeface="Courier New"/>
                <a:ea typeface="DejaVu Sans"/>
              </a:rPr>
              <a:t>.(col1, col3)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][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, new_col := col3 * 10]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457200" y="4661280"/>
            <a:ext cx="807120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Install with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install.packages(“data.table”)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 won’t discuss data.table in detail, except for some special functions (more from Irina later) but:</a:t>
            </a:r>
            <a:endParaRPr b="0" lang="en-GB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More intuitive for some people (similarity to base R)</a:t>
            </a:r>
            <a:endParaRPr b="0" lang="en-GB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Ultra-fast reading and writing and sorting (look up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fread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fwrite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– changed my life!)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 typical workflow – dplyr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57200" y="4149000"/>
            <a:ext cx="8437320" cy="14612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b050"/>
                </a:solidFill>
                <a:latin typeface="Courier New"/>
                <a:ea typeface="DejaVu Sans"/>
              </a:rPr>
              <a:t>arrange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(col1)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70c0"/>
                </a:solidFill>
                <a:latin typeface="Courier New"/>
                <a:ea typeface="DejaVu Sans"/>
              </a:rPr>
              <a:t>select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(col1, col3)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filter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(col3 &gt; 2.0)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mutate(new_col = col3 * 10) -&gt; </a:t>
            </a:r>
            <a:r>
              <a:rPr b="0" lang="en-GB" sz="1800" spc="-1" strike="noStrike">
                <a:solidFill>
                  <a:srgbClr val="7030a0"/>
                </a:solidFill>
                <a:latin typeface="Courier New"/>
                <a:ea typeface="DejaVu Sans"/>
              </a:rPr>
              <a:t>df_sort_sel_filtered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310" name="Picture 2" descr=""/>
          <p:cNvPicPr/>
          <p:nvPr/>
        </p:nvPicPr>
        <p:blipFill>
          <a:blip r:embed="rId1"/>
          <a:stretch/>
        </p:blipFill>
        <p:spPr>
          <a:xfrm>
            <a:off x="1298520" y="1642320"/>
            <a:ext cx="6288480" cy="2327760"/>
          </a:xfrm>
          <a:prstGeom prst="rect">
            <a:avLst/>
          </a:prstGeom>
          <a:ln>
            <a:noFill/>
          </a:ln>
        </p:spPr>
      </p:pic>
      <p:sp>
        <p:nvSpPr>
          <p:cNvPr id="311" name="CustomShape 3"/>
          <p:cNvSpPr/>
          <p:nvPr/>
        </p:nvSpPr>
        <p:spPr>
          <a:xfrm>
            <a:off x="640080" y="5922360"/>
            <a:ext cx="8071200" cy="3639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* Use spacing and indentation effectively to make your code readable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Dplyr is part of the ‘Tidyverse’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457200" y="2034720"/>
            <a:ext cx="8227800" cy="43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Tabular data structures - one observation per row, one variable per column</a:t>
            </a:r>
            <a:endParaRPr b="0" lang="en-GB" sz="218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Simple functions that do one thing (filter, mutate, arrange, etc.)</a:t>
            </a:r>
            <a:endParaRPr b="0" lang="en-GB" sz="218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Use the ‘pipe’ %&gt;% to chain functions – imagine a flow of data from left to right</a:t>
            </a:r>
            <a:endParaRPr b="0" lang="en-GB" sz="218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The Tidyverse package is a ‘meta-package’ consisting of</a:t>
            </a:r>
            <a:endParaRPr b="0" lang="en-GB" sz="218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dplyr</a:t>
            </a: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 – data manipulation</a:t>
            </a:r>
            <a:endParaRPr b="0" lang="en-GB" sz="1779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ggplot2</a:t>
            </a: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 – plotting (‘Grammar of Graphics’)</a:t>
            </a:r>
            <a:endParaRPr b="0" lang="en-GB" sz="1779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tidyr – functions to create ‘tidy data’</a:t>
            </a:r>
            <a:endParaRPr b="0" lang="en-GB" sz="1779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readr – reading and writing several file formats</a:t>
            </a:r>
            <a:endParaRPr b="0" lang="en-GB" sz="1779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purrr – expanded set of loop functions</a:t>
            </a:r>
            <a:endParaRPr b="0" lang="en-GB" sz="1779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tibble – tidy data.frames</a:t>
            </a:r>
            <a:endParaRPr b="0" lang="en-GB" sz="1779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stringr – handling strings (joining, searching, splitting, etc.)</a:t>
            </a:r>
            <a:endParaRPr b="0" lang="en-GB" sz="1779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forcats – handling categorical data (factors)</a:t>
            </a:r>
            <a:endParaRPr b="0" lang="en-GB" sz="1779" spc="-1" strike="noStrike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algn="l" pos="0"/>
              </a:tabLst>
            </a:pPr>
            <a:endParaRPr b="0" lang="en-GB" sz="1779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Arrange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767880" y="187956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df1_sorted = arrange(df1, col1)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arrange(df1, col1) -&gt; df1_sorted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705600" y="497844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arrange(col1, col2) -&gt; df1_sorted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767880" y="25614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arrange(col1) -&gt; df1_sorted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18" name="CustomShape 5"/>
          <p:cNvSpPr/>
          <p:nvPr/>
        </p:nvSpPr>
        <p:spPr>
          <a:xfrm>
            <a:off x="714240" y="433188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df1_sorted = arrange(df1, col1, col2)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19" name="CustomShape 6"/>
          <p:cNvSpPr/>
          <p:nvPr/>
        </p:nvSpPr>
        <p:spPr>
          <a:xfrm>
            <a:off x="6010200" y="187956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0" name="CustomShape 7"/>
          <p:cNvSpPr/>
          <p:nvPr/>
        </p:nvSpPr>
        <p:spPr>
          <a:xfrm>
            <a:off x="6010200" y="217404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1" name="CustomShape 8"/>
          <p:cNvSpPr/>
          <p:nvPr/>
        </p:nvSpPr>
        <p:spPr>
          <a:xfrm>
            <a:off x="6073920" y="433188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Select columns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705600" y="182880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df1_selected = select(df1, col1, col3)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705600" y="519732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select(-col2) -&gt; df1_selected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705600" y="455112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df1_selected = select(df1, -col2)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705600" y="24750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select(col1, col3) -&gt; df1_selected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6471720" y="182880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8" name="CustomShape 7"/>
          <p:cNvSpPr/>
          <p:nvPr/>
        </p:nvSpPr>
        <p:spPr>
          <a:xfrm>
            <a:off x="6471720" y="455112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LibreOffice/6.4.7.2$Linux_X86_64 LibreOffice_project/40$Build-2</Application>
  <Words>1718</Words>
  <Paragraphs>232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2021-01-19T14:20:30Z</dcterms:created>
  <dc:creator>Srinivasa Rao Rao</dc:creator>
  <dc:description/>
  <dc:language>en-GB</dc:language>
  <cp:lastModifiedBy/>
  <dcterms:modified xsi:type="dcterms:W3CDTF">2022-03-01T10:19:49Z</dcterms:modified>
  <cp:revision>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