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79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5C132-3D31-E740-9C99-3AA7446C25AD}" v="1" dt="2024-04-22T19:29:0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08" d="100"/>
          <a:sy n="108" d="100"/>
        </p:scale>
        <p:origin x="1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33F0C8B9-328C-4A41-B7CC-0ACE32846C89}"/>
    <pc:docChg chg="modSld">
      <pc:chgData name="Srinivasa Rao" userId="a6b54366-f13d-4292-8bb4-f06c50909b1e" providerId="ADAL" clId="{33F0C8B9-328C-4A41-B7CC-0ACE32846C89}" dt="2024-02-20T08:13:37.844" v="7" actId="20577"/>
      <pc:docMkLst>
        <pc:docMk/>
      </pc:docMkLst>
      <pc:sldChg chg="modSp mod">
        <pc:chgData name="Srinivasa Rao" userId="a6b54366-f13d-4292-8bb4-f06c50909b1e" providerId="ADAL" clId="{33F0C8B9-328C-4A41-B7CC-0ACE32846C89}" dt="2024-02-20T08:13:37.844" v="7" actId="20577"/>
        <pc:sldMkLst>
          <pc:docMk/>
          <pc:sldMk cId="0" sldId="256"/>
        </pc:sldMkLst>
        <pc:spChg chg="mod">
          <ac:chgData name="Srinivasa Rao" userId="a6b54366-f13d-4292-8bb4-f06c50909b1e" providerId="ADAL" clId="{33F0C8B9-328C-4A41-B7CC-0ACE32846C89}" dt="2024-02-20T08:13:37.844" v="7" actId="20577"/>
          <ac:spMkLst>
            <pc:docMk/>
            <pc:sldMk cId="0" sldId="256"/>
            <ac:spMk id="191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D156DD-F322-3541-A394-B14DF1F17532}"/>
    <pc:docChg chg="modSld">
      <pc:chgData name="Srinivasa Rao" userId="a6b54366-f13d-4292-8bb4-f06c50909b1e" providerId="ADAL" clId="{41D156DD-F322-3541-A394-B14DF1F17532}" dt="2023-10-31T10:14:58.346" v="38" actId="20577"/>
      <pc:docMkLst>
        <pc:docMk/>
      </pc:docMkLst>
      <pc:sldChg chg="modSp mod">
        <pc:chgData name="Srinivasa Rao" userId="a6b54366-f13d-4292-8bb4-f06c50909b1e" providerId="ADAL" clId="{41D156DD-F322-3541-A394-B14DF1F17532}" dt="2023-10-30T17:18:03.722" v="9" actId="20577"/>
        <pc:sldMkLst>
          <pc:docMk/>
          <pc:sldMk cId="0" sldId="256"/>
        </pc:sldMkLst>
        <pc:spChg chg="mod">
          <ac:chgData name="Srinivasa Rao" userId="a6b54366-f13d-4292-8bb4-f06c50909b1e" providerId="ADAL" clId="{41D156DD-F322-3541-A394-B14DF1F17532}" dt="2023-10-30T17:18:03.722" v="9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D156DD-F322-3541-A394-B14DF1F17532}" dt="2023-10-31T10:14:58.346" v="38" actId="20577"/>
        <pc:sldMkLst>
          <pc:docMk/>
          <pc:sldMk cId="0" sldId="267"/>
        </pc:sldMkLst>
        <pc:spChg chg="mod">
          <ac:chgData name="Srinivasa Rao" userId="a6b54366-f13d-4292-8bb4-f06c50909b1e" providerId="ADAL" clId="{41D156DD-F322-3541-A394-B14DF1F17532}" dt="2023-10-31T09:21:33.716" v="11" actId="20577"/>
          <ac:spMkLst>
            <pc:docMk/>
            <pc:sldMk cId="0" sldId="267"/>
            <ac:spMk id="340" creationId="{00000000-0000-0000-0000-000000000000}"/>
          </ac:spMkLst>
        </pc:spChg>
        <pc:spChg chg="mod">
          <ac:chgData name="Srinivasa Rao" userId="a6b54366-f13d-4292-8bb4-f06c50909b1e" providerId="ADAL" clId="{41D156DD-F322-3541-A394-B14DF1F17532}" dt="2023-10-31T10:14:58.346" v="38" actId="20577"/>
          <ac:spMkLst>
            <pc:docMk/>
            <pc:sldMk cId="0" sldId="267"/>
            <ac:spMk id="344" creationId="{00000000-0000-0000-0000-000000000000}"/>
          </ac:spMkLst>
        </pc:spChg>
      </pc:sldChg>
    </pc:docChg>
  </pc:docChgLst>
  <pc:docChgLst>
    <pc:chgData name="Srinivasa Rao" userId="a6b54366-f13d-4292-8bb4-f06c50909b1e" providerId="ADAL" clId="{41C5C132-3D31-E740-9C99-3AA7446C25AD}"/>
    <pc:docChg chg="custSel addSld modSld sldOrd">
      <pc:chgData name="Srinivasa Rao" userId="a6b54366-f13d-4292-8bb4-f06c50909b1e" providerId="ADAL" clId="{41C5C132-3D31-E740-9C99-3AA7446C25AD}" dt="2024-04-22T19:29:33.365" v="13" actId="20577"/>
      <pc:docMkLst>
        <pc:docMk/>
      </pc:docMkLst>
      <pc:sldChg chg="modSp mod">
        <pc:chgData name="Srinivasa Rao" userId="a6b54366-f13d-4292-8bb4-f06c50909b1e" providerId="ADAL" clId="{41C5C132-3D31-E740-9C99-3AA7446C25AD}" dt="2024-04-22T19:29:33.365" v="13" actId="20577"/>
        <pc:sldMkLst>
          <pc:docMk/>
          <pc:sldMk cId="0" sldId="256"/>
        </pc:sldMkLst>
        <pc:spChg chg="mod">
          <ac:chgData name="Srinivasa Rao" userId="a6b54366-f13d-4292-8bb4-f06c50909b1e" providerId="ADAL" clId="{41C5C132-3D31-E740-9C99-3AA7446C25AD}" dt="2024-04-22T19:29:05.604" v="3" actId="27636"/>
          <ac:spMkLst>
            <pc:docMk/>
            <pc:sldMk cId="0" sldId="256"/>
            <ac:spMk id="190" creationId="{00000000-0000-0000-0000-000000000000}"/>
          </ac:spMkLst>
        </pc:spChg>
        <pc:spChg chg="mod">
          <ac:chgData name="Srinivasa Rao" userId="a6b54366-f13d-4292-8bb4-f06c50909b1e" providerId="ADAL" clId="{41C5C132-3D31-E740-9C99-3AA7446C25AD}" dt="2024-04-22T19:29:33.365" v="13" actId="20577"/>
          <ac:spMkLst>
            <pc:docMk/>
            <pc:sldMk cId="0" sldId="256"/>
            <ac:spMk id="191" creationId="{00000000-0000-0000-0000-000000000000}"/>
          </ac:spMkLst>
        </pc:spChg>
      </pc:sldChg>
      <pc:sldChg chg="modSp mod">
        <pc:chgData name="Srinivasa Rao" userId="a6b54366-f13d-4292-8bb4-f06c50909b1e" providerId="ADAL" clId="{41C5C132-3D31-E740-9C99-3AA7446C25AD}" dt="2024-04-22T19:29:05.583" v="1" actId="27636"/>
        <pc:sldMkLst>
          <pc:docMk/>
          <pc:sldMk cId="0" sldId="262"/>
        </pc:sldMkLst>
        <pc:spChg chg="mod">
          <ac:chgData name="Srinivasa Rao" userId="a6b54366-f13d-4292-8bb4-f06c50909b1e" providerId="ADAL" clId="{41C5C132-3D31-E740-9C99-3AA7446C25AD}" dt="2024-04-22T19:29:05.583" v="1" actId="27636"/>
          <ac:spMkLst>
            <pc:docMk/>
            <pc:sldMk cId="0" sldId="262"/>
            <ac:spMk id="313" creationId="{00000000-0000-0000-0000-000000000000}"/>
          </ac:spMkLst>
        </pc:spChg>
      </pc:sldChg>
      <pc:sldChg chg="modSp mod">
        <pc:chgData name="Srinivasa Rao" userId="a6b54366-f13d-4292-8bb4-f06c50909b1e" providerId="ADAL" clId="{41C5C132-3D31-E740-9C99-3AA7446C25AD}" dt="2024-04-22T19:29:05.599" v="2" actId="27636"/>
        <pc:sldMkLst>
          <pc:docMk/>
          <pc:sldMk cId="0" sldId="276"/>
        </pc:sldMkLst>
        <pc:spChg chg="mod">
          <ac:chgData name="Srinivasa Rao" userId="a6b54366-f13d-4292-8bb4-f06c50909b1e" providerId="ADAL" clId="{41C5C132-3D31-E740-9C99-3AA7446C25AD}" dt="2024-04-22T19:29:05.599" v="2" actId="27636"/>
          <ac:spMkLst>
            <pc:docMk/>
            <pc:sldMk cId="0" sldId="276"/>
            <ac:spMk id="384" creationId="{00000000-0000-0000-0000-000000000000}"/>
          </ac:spMkLst>
        </pc:spChg>
      </pc:sldChg>
      <pc:sldChg chg="modSp add mod ord">
        <pc:chgData name="Srinivasa Rao" userId="a6b54366-f13d-4292-8bb4-f06c50909b1e" providerId="ADAL" clId="{41C5C132-3D31-E740-9C99-3AA7446C25AD}" dt="2024-04-22T19:29:24.180" v="6" actId="27636"/>
        <pc:sldMkLst>
          <pc:docMk/>
          <pc:sldMk cId="0" sldId="279"/>
        </pc:sldMkLst>
        <pc:spChg chg="mod">
          <ac:chgData name="Srinivasa Rao" userId="a6b54366-f13d-4292-8bb4-f06c50909b1e" providerId="ADAL" clId="{41C5C132-3D31-E740-9C99-3AA7446C25AD}" dt="2024-04-22T19:29:24.180" v="6" actId="27636"/>
          <ac:spMkLst>
            <pc:docMk/>
            <pc:sldMk cId="0" sldId="279"/>
            <ac:spMk id="2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1-020-01194-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73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lang="en-US" sz="4400"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Trinity 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Select columns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05600" y="182880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col1, col3)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705600" y="519732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select(-col2)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705600" y="455112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df1_selected = select(df1, -col2)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705600" y="24750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select(col1, col3) -&gt; df1_selected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6471720" y="182880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8" name="CustomShape 7"/>
          <p:cNvSpPr/>
          <p:nvPr/>
        </p:nvSpPr>
        <p:spPr>
          <a:xfrm>
            <a:off x="6471720" y="455112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Filter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705600" y="2782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&amp; col3 &gt; 2.0) -&gt; df1_filtered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705600" y="3736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filter(col2 &lt; 100 | col3 &gt; 2.0) -&gt; df1_filtered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Mutate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705600" y="18288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705600" y="2782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mutate(col4 = new_col/col3) -&gt; df1_mutated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705600" y="373680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2.0, col4 = new_col/col3) -&gt; df1_mutated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R vs Dplyr syntax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203472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Column names in quotations in base R, but not in Dplyr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01080" y="272664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 # dplyr syntax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901080" y="2398320"/>
            <a:ext cx="8437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DejaVu Sans"/>
              </a:rPr>
              <a:t>d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f1[, “col1”] # base R syntax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41" name="CustomShape 5"/>
          <p:cNvSpPr/>
          <p:nvPr/>
        </p:nvSpPr>
        <p:spPr>
          <a:xfrm>
            <a:off x="457200" y="3597480"/>
            <a:ext cx="822780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functions </a:t>
            </a:r>
            <a:r>
              <a:rPr lang="en-GB" sz="2029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always 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have the data as the first argument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2" name="CustomShape 6"/>
          <p:cNvSpPr/>
          <p:nvPr/>
        </p:nvSpPr>
        <p:spPr>
          <a:xfrm>
            <a:off x="901080" y="3868560"/>
            <a:ext cx="84373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select(df1,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mutate(df1, col4 = col1 * 10)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43" name="CustomShape 7"/>
          <p:cNvSpPr/>
          <p:nvPr/>
        </p:nvSpPr>
        <p:spPr>
          <a:xfrm>
            <a:off x="457200" y="5114160"/>
            <a:ext cx="8227800" cy="71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93920" lvl="1" indent="-34200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When the ‘pipe’ %&gt;% is used, the first argument of any function is passed invisibly, so we drop it in the actual function call</a:t>
            </a:r>
            <a:endParaRPr lang="en-GB" sz="2029" b="0" strike="noStrike" spc="-1">
              <a:latin typeface="Arial"/>
            </a:endParaRPr>
          </a:p>
        </p:txBody>
      </p:sp>
      <p:sp>
        <p:nvSpPr>
          <p:cNvPr id="344" name="CustomShape 8"/>
          <p:cNvSpPr/>
          <p:nvPr/>
        </p:nvSpPr>
        <p:spPr>
          <a:xfrm>
            <a:off x="901080" y="5777640"/>
            <a:ext cx="8437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df1 %&gt;% arrange(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df1,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col1) %&gt;% select(</a:t>
            </a:r>
            <a:r>
              <a:rPr lang="en-GB" sz="1800" b="0" strike="noStrike" spc="-1" dirty="0">
                <a:solidFill>
                  <a:srgbClr val="D9D9D9"/>
                </a:solidFill>
                <a:latin typeface="Courier New"/>
                <a:ea typeface="DejaVu Sans"/>
              </a:rPr>
              <a:t>&lt;</a:t>
            </a:r>
            <a:r>
              <a:rPr lang="en-GB" sz="1800" b="0" strike="noStrike" spc="-1" dirty="0" err="1">
                <a:solidFill>
                  <a:srgbClr val="D9D9D9"/>
                </a:solidFill>
                <a:latin typeface="Courier New"/>
                <a:ea typeface="DejaVu Sans"/>
              </a:rPr>
              <a:t>output_from_previous_step</a:t>
            </a:r>
            <a:r>
              <a:rPr lang="en-GB" sz="1800" b="0" strike="noStrike" spc="-1">
                <a:solidFill>
                  <a:srgbClr val="D9D9D9"/>
                </a:solidFill>
                <a:latin typeface="Courier New"/>
                <a:ea typeface="DejaVu Sans"/>
              </a:rPr>
              <a:t>&gt;,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col1, col3)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Summarise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549000" y="2071440"/>
            <a:ext cx="783432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One column: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or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summarise(df1, mean(col2))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Several columns: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(df1, sum(col1), mean(col2), sd(col3))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Assign column names: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sum_col1 = sum(col1), mean_col2 = mean(col2), sd_col3 = sd(col3)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df1_sum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60440" y="5016600"/>
            <a:ext cx="792468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Note: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can be used separately, but typically used on grouped data created by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 group_by()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see next slides.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2550600" y="1650240"/>
            <a:ext cx="41356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multiple values to a single value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269280" y="728640"/>
            <a:ext cx="847908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Calibri"/>
              </a:rPr>
              <a:t>Useful functions for summarisation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1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Center: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mean(), median()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Spread: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sd(), IQR()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Range: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min(), max(), quantile()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Position: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first(), last()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Count: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n(), n_distinct()</a:t>
            </a:r>
            <a:endParaRPr lang="en-GB" sz="24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Logical: </a:t>
            </a: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any(), all()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Group by one or more variables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98920" y="2503800"/>
            <a:ext cx="7502040" cy="638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Grouping itself doesn’t change how the data looks! </a:t>
            </a:r>
            <a:endParaRPr lang="en-GB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It means that further operations will always be performed “by group”. 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354760" y="2182680"/>
            <a:ext cx="27421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767520" y="1996560"/>
            <a:ext cx="4237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df1 %&gt;% 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765720" y="32785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765720" y="435888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820440" y="5361120"/>
            <a:ext cx="75020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(new_col2 = toupper(col2))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(sum_col4 = sum(col4)) 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457200" y="63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Explore it yourself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01200" y="1955520"/>
            <a:ext cx="780732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Scoped grouping -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three scoped variants: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group_by_all(), group_by_if()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 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group_by_at()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make it easy to group a dataset by a selection of variables.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63840" y="3200400"/>
            <a:ext cx="70480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function, superseding the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_all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_at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, and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_if 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versions of 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summarise()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mutate()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5" name="CustomShape 4"/>
          <p:cNvSpPr/>
          <p:nvPr/>
        </p:nvSpPr>
        <p:spPr>
          <a:xfrm>
            <a:off x="1102320" y="4656600"/>
            <a:ext cx="274212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5"/>
          <p:cNvSpPr/>
          <p:nvPr/>
        </p:nvSpPr>
        <p:spPr>
          <a:xfrm>
            <a:off x="757800" y="4194720"/>
            <a:ext cx="7502040" cy="118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df1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F79646"/>
                </a:solidFill>
                <a:latin typeface="Courier New"/>
                <a:ea typeface="Calibri"/>
              </a:rPr>
              <a:t>group_by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(col2, col3) 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      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summarise(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across(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c(col1, col4), mean</a:t>
            </a:r>
            <a:r>
              <a:rPr lang="en-GB" sz="1800" b="1" strike="noStrike" spc="-1">
                <a:solidFill>
                  <a:srgbClr val="948A54"/>
                </a:solidFill>
                <a:latin typeface="Courier New"/>
                <a:ea typeface="Calibri"/>
              </a:rPr>
              <a:t>)</a:t>
            </a:r>
            <a:r>
              <a:rPr lang="en-GB" sz="1800" b="1" strike="noStrike" spc="-1">
                <a:solidFill>
                  <a:srgbClr val="8064A2"/>
                </a:solidFill>
                <a:latin typeface="Courier New"/>
                <a:ea typeface="Calibri"/>
              </a:rPr>
              <a:t>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 -&gt; df1_grouped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Real dataset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68" name="Picture 4" descr="Text, timeline&#10;&#10;Description automatically generated"/>
          <p:cNvPicPr/>
          <p:nvPr/>
        </p:nvPicPr>
        <p:blipFill>
          <a:blip r:embed="rId2"/>
          <a:stretch/>
        </p:blipFill>
        <p:spPr>
          <a:xfrm>
            <a:off x="804960" y="1154160"/>
            <a:ext cx="7071480" cy="4798800"/>
          </a:xfrm>
          <a:prstGeom prst="rect">
            <a:avLst/>
          </a:prstGeom>
          <a:ln>
            <a:noFill/>
          </a:ln>
        </p:spPr>
      </p:pic>
      <p:sp>
        <p:nvSpPr>
          <p:cNvPr id="369" name="CustomShape 2"/>
          <p:cNvSpPr/>
          <p:nvPr/>
        </p:nvSpPr>
        <p:spPr>
          <a:xfrm>
            <a:off x="4867920" y="6206760"/>
            <a:ext cx="4104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DOI: 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10.1038/s41591-020-01194-5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54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analysis and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visualisation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in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 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exploration in depth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Irina &amp; Rao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>
                <a:solidFill>
                  <a:srgbClr val="8B8B8B"/>
                </a:solidFill>
                <a:latin typeface="Calibri"/>
                <a:ea typeface="DejaVu Sans"/>
              </a:rPr>
              <a:t>Trinity</a:t>
            </a: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to explore - MSD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71" name="Picture 4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180440" y="1298880"/>
            <a:ext cx="6695640" cy="3938040"/>
          </a:xfrm>
          <a:prstGeom prst="rect">
            <a:avLst/>
          </a:prstGeom>
          <a:ln>
            <a:noFill/>
          </a:ln>
        </p:spPr>
      </p:pic>
      <p:sp>
        <p:nvSpPr>
          <p:cNvPr id="372" name="CustomShape 2"/>
          <p:cNvSpPr/>
          <p:nvPr/>
        </p:nvSpPr>
        <p:spPr>
          <a:xfrm>
            <a:off x="201960" y="5470920"/>
            <a:ext cx="8942400" cy="13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A multiplex cytokine analysis was performed on day 7 after vaccination using supernatants after antigen-specific stimulation of PBMCs from ChAdOx1 nCov-19 (red) and MenACWY (blue). Number of samples presented: MenACWY–ChAdOx1 nCov-19: IFN-γ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40,40); IL-2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42,42); TNF-α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40,41); IL-1β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41,42); IL-12p70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38,28); IL-4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38,38); IL-10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41,39); IL-13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31,36); and IL-8 (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n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= 42,41). Individual data points are shown here as an aligned dot plot with lines showing the median with IQR. Significant differences were determined by two-tailed Mann–Whitney test with Bonferroni correction for multiple comparisons (***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0.001; **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0.01; *</a:t>
            </a:r>
            <a:r>
              <a:rPr lang="en-GB" sz="14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P</a:t>
            </a:r>
            <a:r>
              <a:rPr lang="en-GB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 &lt; 0.05).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00304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4"/>
          <p:cNvSpPr/>
          <p:nvPr/>
        </p:nvSpPr>
        <p:spPr>
          <a:xfrm>
            <a:off x="262152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5"/>
          <p:cNvSpPr/>
          <p:nvPr/>
        </p:nvSpPr>
        <p:spPr>
          <a:xfrm>
            <a:off x="39603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6"/>
          <p:cNvSpPr/>
          <p:nvPr/>
        </p:nvSpPr>
        <p:spPr>
          <a:xfrm>
            <a:off x="5933160" y="1361160"/>
            <a:ext cx="615960" cy="39510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7"/>
          <p:cNvSpPr/>
          <p:nvPr/>
        </p:nvSpPr>
        <p:spPr>
          <a:xfrm>
            <a:off x="499320" y="1282320"/>
            <a:ext cx="274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Fig.1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b="0" strike="noStrike" spc="-1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  <p:sp>
        <p:nvSpPr>
          <p:cNvPr id="382" name="CustomShape 4"/>
          <p:cNvSpPr/>
          <p:nvPr/>
        </p:nvSpPr>
        <p:spPr>
          <a:xfrm>
            <a:off x="443160" y="6121440"/>
            <a:ext cx="848196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Address the tasks in breakout rooms!</a:t>
            </a:r>
            <a:endParaRPr lang="en-GB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57200" y="17593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perform an action on each element of a vector: returns list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as above, returns a simplified object (variable)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rows or columns of a matrix or df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a vector, split based on a factor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mapply() 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loop over more than one vector</a:t>
            </a:r>
            <a:endParaRPr lang="en-GB" sz="218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7"/>
              </a:spcBef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243360" y="3721320"/>
            <a:ext cx="8441640" cy="252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my_list = list(a = c(1, 2, 3), b = c(4, 5, 6), c = c(7, 8, 9))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lapply(my_list, mean)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$a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2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$b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5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8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Assignment (use loop functions)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57200" y="2002680"/>
            <a:ext cx="8227800" cy="35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Useful reference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457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R Programming for Data Science (Roger Peng)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Ch. 3, 4, 5, 9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Swirl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Interactive learning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R for Data Science (Hadley Wickham)</a:t>
            </a: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Using Dplyr verbs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The data.table package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Intro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A data.table and Dplyr tour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Side by side comparison of functions</a:t>
            </a:r>
            <a:endParaRPr lang="en-GB" sz="215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Cheatsheets</a:t>
            </a:r>
            <a:r>
              <a:rPr lang="en-GB" sz="215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quick reference for tasks like data wrangling, visualisation, and several packages</a:t>
            </a:r>
            <a:endParaRPr lang="en-GB" sz="2150" b="0" strike="noStrike" spc="-1">
              <a:latin typeface="Arial"/>
            </a:endParaRPr>
          </a:p>
          <a:p>
            <a:pPr marL="15048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5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9080" y="1371600"/>
            <a:ext cx="365796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Intro to Tidyverse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Dplyr verbs – mutate, select, filter, summarise, arrange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Group and summarise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Reshape data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Analyse Covid data (demo)</a:t>
            </a:r>
            <a:endParaRPr lang="en-GB" sz="1600" b="0" strike="noStrike" spc="-1">
              <a:latin typeface="Arial"/>
            </a:endParaRPr>
          </a:p>
          <a:p>
            <a:pPr marL="457200" lvl="1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Practical (breakout rooms)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Covid data</a:t>
            </a:r>
            <a:endParaRPr lang="en-GB" sz="1600" b="0" strike="noStrike" spc="-1">
              <a:latin typeface="Arial"/>
            </a:endParaRPr>
          </a:p>
          <a:p>
            <a:pPr marL="914400" lvl="2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Wet-lab Covid-vaccine data</a:t>
            </a:r>
            <a:endParaRPr lang="en-GB" sz="1600" b="0" strike="noStrike" spc="-1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Loop functions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</a:t>
            </a:r>
            <a:endParaRPr lang="en-GB" sz="4400" b="0" strike="noStrike" spc="-1">
              <a:latin typeface="Arial"/>
            </a:endParaRPr>
          </a:p>
        </p:txBody>
      </p:sp>
      <p:grpSp>
        <p:nvGrpSpPr>
          <p:cNvPr id="195" name="Group 2"/>
          <p:cNvGrpSpPr/>
          <p:nvPr/>
        </p:nvGrpSpPr>
        <p:grpSpPr>
          <a:xfrm>
            <a:off x="462240" y="1714680"/>
            <a:ext cx="8222400" cy="2922120"/>
            <a:chOff x="462240" y="1714680"/>
            <a:chExt cx="8222400" cy="2922120"/>
          </a:xfrm>
        </p:grpSpPr>
        <p:sp>
          <p:nvSpPr>
            <p:cNvPr id="196" name="CustomShape 3"/>
            <p:cNvSpPr/>
            <p:nvPr/>
          </p:nvSpPr>
          <p:spPr>
            <a:xfrm>
              <a:off x="1005840" y="4001400"/>
              <a:ext cx="49608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df1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7" name="CustomShape 4"/>
            <p:cNvSpPr/>
            <p:nvPr/>
          </p:nvSpPr>
          <p:spPr>
            <a:xfrm>
              <a:off x="2792160" y="4001400"/>
              <a:ext cx="626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Sort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8" name="CustomShape 5"/>
            <p:cNvSpPr/>
            <p:nvPr/>
          </p:nvSpPr>
          <p:spPr>
            <a:xfrm>
              <a:off x="4273560" y="3862800"/>
              <a:ext cx="102816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Select columns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199" name="CustomShape 6"/>
            <p:cNvSpPr/>
            <p:nvPr/>
          </p:nvSpPr>
          <p:spPr>
            <a:xfrm>
              <a:off x="5865120" y="4001400"/>
              <a:ext cx="95976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Filter</a:t>
              </a:r>
              <a:endParaRPr lang="en-GB" sz="1800" b="0" strike="noStrike" spc="-1">
                <a:latin typeface="Arial"/>
              </a:endParaRPr>
            </a:p>
          </p:txBody>
        </p:sp>
        <p:sp>
          <p:nvSpPr>
            <p:cNvPr id="200" name="CustomShape 7"/>
            <p:cNvSpPr/>
            <p:nvPr/>
          </p:nvSpPr>
          <p:spPr>
            <a:xfrm>
              <a:off x="19893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CustomShape 8"/>
            <p:cNvSpPr/>
            <p:nvPr/>
          </p:nvSpPr>
          <p:spPr>
            <a:xfrm>
              <a:off x="36849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2" name="CustomShape 9"/>
            <p:cNvSpPr/>
            <p:nvPr/>
          </p:nvSpPr>
          <p:spPr>
            <a:xfrm>
              <a:off x="704016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03" name="Group 10"/>
            <p:cNvGrpSpPr/>
            <p:nvPr/>
          </p:nvGrpSpPr>
          <p:grpSpPr>
            <a:xfrm>
              <a:off x="4154400" y="1867680"/>
              <a:ext cx="1052640" cy="1713600"/>
              <a:chOff x="4154400" y="1867680"/>
              <a:chExt cx="1052640" cy="1713600"/>
            </a:xfrm>
          </p:grpSpPr>
          <p:sp>
            <p:nvSpPr>
              <p:cNvPr id="204" name="CustomShape 11"/>
              <p:cNvSpPr/>
              <p:nvPr/>
            </p:nvSpPr>
            <p:spPr>
              <a:xfrm>
                <a:off x="4481640" y="2413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05" name="CustomShape 12"/>
              <p:cNvSpPr/>
              <p:nvPr/>
            </p:nvSpPr>
            <p:spPr>
              <a:xfrm>
                <a:off x="4498200" y="271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CustomShape 13"/>
              <p:cNvSpPr/>
              <p:nvPr/>
            </p:nvSpPr>
            <p:spPr>
              <a:xfrm>
                <a:off x="480312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CustomShape 14"/>
              <p:cNvSpPr/>
              <p:nvPr/>
            </p:nvSpPr>
            <p:spPr>
              <a:xfrm>
                <a:off x="4498200" y="298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CustomShape 15"/>
              <p:cNvSpPr/>
              <p:nvPr/>
            </p:nvSpPr>
            <p:spPr>
              <a:xfrm>
                <a:off x="480312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CustomShape 16"/>
              <p:cNvSpPr/>
              <p:nvPr/>
            </p:nvSpPr>
            <p:spPr>
              <a:xfrm>
                <a:off x="4498200" y="325116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CustomShape 17"/>
              <p:cNvSpPr/>
              <p:nvPr/>
            </p:nvSpPr>
            <p:spPr>
              <a:xfrm>
                <a:off x="480312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CustomShape 18"/>
              <p:cNvSpPr/>
              <p:nvPr/>
            </p:nvSpPr>
            <p:spPr>
              <a:xfrm>
                <a:off x="4154400" y="2674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2" name="CustomShape 19"/>
              <p:cNvSpPr/>
              <p:nvPr/>
            </p:nvSpPr>
            <p:spPr>
              <a:xfrm>
                <a:off x="4154400" y="2948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3" name="CustomShape 20"/>
              <p:cNvSpPr/>
              <p:nvPr/>
            </p:nvSpPr>
            <p:spPr>
              <a:xfrm>
                <a:off x="4154400" y="32230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4" name="CustomShape 21"/>
              <p:cNvSpPr/>
              <p:nvPr/>
            </p:nvSpPr>
            <p:spPr>
              <a:xfrm>
                <a:off x="4822200" y="2413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15" name="CustomShape 22"/>
              <p:cNvSpPr/>
              <p:nvPr/>
            </p:nvSpPr>
            <p:spPr>
              <a:xfrm rot="16200000">
                <a:off x="43642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6" name="CustomShape 23"/>
              <p:cNvSpPr/>
              <p:nvPr/>
            </p:nvSpPr>
            <p:spPr>
              <a:xfrm rot="16200000">
                <a:off x="46774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7" name="CustomShape 24"/>
              <p:cNvSpPr/>
              <p:nvPr/>
            </p:nvSpPr>
            <p:spPr>
              <a:xfrm>
                <a:off x="471096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8" name="CustomShape 25"/>
              <p:cNvSpPr/>
              <p:nvPr/>
            </p:nvSpPr>
            <p:spPr>
              <a:xfrm>
                <a:off x="471096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19" name="CustomShape 26"/>
              <p:cNvSpPr/>
              <p:nvPr/>
            </p:nvSpPr>
            <p:spPr>
              <a:xfrm>
                <a:off x="471096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20" name="Group 27"/>
            <p:cNvGrpSpPr/>
            <p:nvPr/>
          </p:nvGrpSpPr>
          <p:grpSpPr>
            <a:xfrm>
              <a:off x="2296800" y="1867680"/>
              <a:ext cx="1387080" cy="1713600"/>
              <a:chOff x="2296800" y="1867680"/>
              <a:chExt cx="1387080" cy="1713600"/>
            </a:xfrm>
          </p:grpSpPr>
          <p:sp>
            <p:nvSpPr>
              <p:cNvPr id="221" name="CustomShape 28"/>
              <p:cNvSpPr/>
              <p:nvPr/>
            </p:nvSpPr>
            <p:spPr>
              <a:xfrm>
                <a:off x="2624040" y="2414160"/>
                <a:ext cx="32940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2" name="CustomShape 29"/>
              <p:cNvSpPr/>
              <p:nvPr/>
            </p:nvSpPr>
            <p:spPr>
              <a:xfrm>
                <a:off x="29512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23" name="CustomShape 30"/>
              <p:cNvSpPr/>
              <p:nvPr/>
            </p:nvSpPr>
            <p:spPr>
              <a:xfrm>
                <a:off x="26402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CustomShape 31"/>
              <p:cNvSpPr/>
              <p:nvPr/>
            </p:nvSpPr>
            <p:spPr>
              <a:xfrm>
                <a:off x="2951280" y="27122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CustomShape 32"/>
              <p:cNvSpPr/>
              <p:nvPr/>
            </p:nvSpPr>
            <p:spPr>
              <a:xfrm>
                <a:off x="325764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CustomShape 33"/>
              <p:cNvSpPr/>
              <p:nvPr/>
            </p:nvSpPr>
            <p:spPr>
              <a:xfrm>
                <a:off x="26402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CustomShape 34"/>
              <p:cNvSpPr/>
              <p:nvPr/>
            </p:nvSpPr>
            <p:spPr>
              <a:xfrm>
                <a:off x="2951280" y="298188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CustomShape 35"/>
              <p:cNvSpPr/>
              <p:nvPr/>
            </p:nvSpPr>
            <p:spPr>
              <a:xfrm>
                <a:off x="325764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CustomShape 36"/>
              <p:cNvSpPr/>
              <p:nvPr/>
            </p:nvSpPr>
            <p:spPr>
              <a:xfrm>
                <a:off x="2640240" y="325152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CustomShape 37"/>
              <p:cNvSpPr/>
              <p:nvPr/>
            </p:nvSpPr>
            <p:spPr>
              <a:xfrm>
                <a:off x="2951280" y="325152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CustomShape 38"/>
              <p:cNvSpPr/>
              <p:nvPr/>
            </p:nvSpPr>
            <p:spPr>
              <a:xfrm>
                <a:off x="32576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CustomShape 39"/>
              <p:cNvSpPr/>
              <p:nvPr/>
            </p:nvSpPr>
            <p:spPr>
              <a:xfrm>
                <a:off x="229680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3" name="CustomShape 40"/>
              <p:cNvSpPr/>
              <p:nvPr/>
            </p:nvSpPr>
            <p:spPr>
              <a:xfrm>
                <a:off x="229680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4" name="CustomShape 41"/>
              <p:cNvSpPr/>
              <p:nvPr/>
            </p:nvSpPr>
            <p:spPr>
              <a:xfrm>
                <a:off x="229680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5" name="CustomShape 42"/>
              <p:cNvSpPr/>
              <p:nvPr/>
            </p:nvSpPr>
            <p:spPr>
              <a:xfrm>
                <a:off x="325764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36" name="CustomShape 43"/>
              <p:cNvSpPr/>
              <p:nvPr/>
            </p:nvSpPr>
            <p:spPr>
              <a:xfrm rot="16200000">
                <a:off x="250668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7" name="CustomShape 44"/>
              <p:cNvSpPr/>
              <p:nvPr/>
            </p:nvSpPr>
            <p:spPr>
              <a:xfrm rot="16200000">
                <a:off x="28137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8" name="CustomShape 45"/>
              <p:cNvSpPr/>
              <p:nvPr/>
            </p:nvSpPr>
            <p:spPr>
              <a:xfrm rot="16200000">
                <a:off x="31129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39" name="CustomShape 46"/>
              <p:cNvSpPr/>
              <p:nvPr/>
            </p:nvSpPr>
            <p:spPr>
              <a:xfrm>
                <a:off x="2807280" y="2734920"/>
                <a:ext cx="360" cy="762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round/>
                <a:tailEnd type="triangle" w="med" len="med"/>
              </a:ln>
              <a:effectLst>
                <a:outerShdw blurRad="40000" dist="2016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CustomShape 47"/>
              <p:cNvSpPr/>
              <p:nvPr/>
            </p:nvSpPr>
            <p:spPr>
              <a:xfrm>
                <a:off x="31878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1" name="CustomShape 48"/>
              <p:cNvSpPr/>
              <p:nvPr/>
            </p:nvSpPr>
            <p:spPr>
              <a:xfrm>
                <a:off x="31878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42" name="CustomShape 49"/>
              <p:cNvSpPr/>
              <p:nvPr/>
            </p:nvSpPr>
            <p:spPr>
              <a:xfrm>
                <a:off x="31878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43" name="Group 50"/>
            <p:cNvGrpSpPr/>
            <p:nvPr/>
          </p:nvGrpSpPr>
          <p:grpSpPr>
            <a:xfrm>
              <a:off x="462240" y="1867680"/>
              <a:ext cx="1364040" cy="1713600"/>
              <a:chOff x="462240" y="1867680"/>
              <a:chExt cx="1364040" cy="1713600"/>
            </a:xfrm>
          </p:grpSpPr>
          <p:sp>
            <p:nvSpPr>
              <p:cNvPr id="244" name="CustomShape 51"/>
              <p:cNvSpPr/>
              <p:nvPr/>
            </p:nvSpPr>
            <p:spPr>
              <a:xfrm>
                <a:off x="789840" y="241416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5" name="CustomShape 52"/>
              <p:cNvSpPr/>
              <p:nvPr/>
            </p:nvSpPr>
            <p:spPr>
              <a:xfrm>
                <a:off x="1117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46" name="CustomShape 53"/>
              <p:cNvSpPr/>
              <p:nvPr/>
            </p:nvSpPr>
            <p:spPr>
              <a:xfrm>
                <a:off x="788040" y="271224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CustomShape 54"/>
              <p:cNvSpPr/>
              <p:nvPr/>
            </p:nvSpPr>
            <p:spPr>
              <a:xfrm>
                <a:off x="1099080" y="2712240"/>
                <a:ext cx="309960" cy="268560"/>
              </a:xfrm>
              <a:prstGeom prst="rect">
                <a:avLst/>
              </a:prstGeom>
              <a:solidFill>
                <a:srgbClr val="FFFFCC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CustomShape 55"/>
              <p:cNvSpPr/>
              <p:nvPr/>
            </p:nvSpPr>
            <p:spPr>
              <a:xfrm>
                <a:off x="1405080" y="27122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CustomShape 56"/>
              <p:cNvSpPr/>
              <p:nvPr/>
            </p:nvSpPr>
            <p:spPr>
              <a:xfrm>
                <a:off x="788040" y="298188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CustomShape 57"/>
              <p:cNvSpPr/>
              <p:nvPr/>
            </p:nvSpPr>
            <p:spPr>
              <a:xfrm>
                <a:off x="1099080" y="2981880"/>
                <a:ext cx="309960" cy="268560"/>
              </a:xfrm>
              <a:prstGeom prst="rect">
                <a:avLst/>
              </a:prstGeom>
              <a:solidFill>
                <a:srgbClr val="FFFFFF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CustomShape 58"/>
              <p:cNvSpPr/>
              <p:nvPr/>
            </p:nvSpPr>
            <p:spPr>
              <a:xfrm>
                <a:off x="1405080" y="298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CustomShape 59"/>
              <p:cNvSpPr/>
              <p:nvPr/>
            </p:nvSpPr>
            <p:spPr>
              <a:xfrm>
                <a:off x="46224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3" name="CustomShape 60"/>
              <p:cNvSpPr/>
              <p:nvPr/>
            </p:nvSpPr>
            <p:spPr>
              <a:xfrm>
                <a:off x="462240" y="29491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4" name="CustomShape 61"/>
              <p:cNvSpPr/>
              <p:nvPr/>
            </p:nvSpPr>
            <p:spPr>
              <a:xfrm>
                <a:off x="462240" y="3223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5" name="CustomShape 62"/>
              <p:cNvSpPr/>
              <p:nvPr/>
            </p:nvSpPr>
            <p:spPr>
              <a:xfrm>
                <a:off x="1423080" y="24141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56" name="CustomShape 63"/>
              <p:cNvSpPr/>
              <p:nvPr/>
            </p:nvSpPr>
            <p:spPr>
              <a:xfrm rot="16200000">
                <a:off x="67212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7" name="CustomShape 64"/>
              <p:cNvSpPr/>
              <p:nvPr/>
            </p:nvSpPr>
            <p:spPr>
              <a:xfrm rot="16200000">
                <a:off x="9795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col2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8" name="CustomShape 65"/>
              <p:cNvSpPr/>
              <p:nvPr/>
            </p:nvSpPr>
            <p:spPr>
              <a:xfrm rot="16200000">
                <a:off x="1278360" y="197532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59" name="CustomShape 66"/>
              <p:cNvSpPr/>
              <p:nvPr/>
            </p:nvSpPr>
            <p:spPr>
              <a:xfrm>
                <a:off x="78804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CustomShape 67"/>
              <p:cNvSpPr/>
              <p:nvPr/>
            </p:nvSpPr>
            <p:spPr>
              <a:xfrm>
                <a:off x="1099080" y="32515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CustomShape 68"/>
              <p:cNvSpPr/>
              <p:nvPr/>
            </p:nvSpPr>
            <p:spPr>
              <a:xfrm>
                <a:off x="1405080" y="32515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CustomShape 69"/>
              <p:cNvSpPr/>
              <p:nvPr/>
            </p:nvSpPr>
            <p:spPr>
              <a:xfrm>
                <a:off x="1330200" y="267120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1.9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3" name="CustomShape 70"/>
              <p:cNvSpPr/>
              <p:nvPr/>
            </p:nvSpPr>
            <p:spPr>
              <a:xfrm>
                <a:off x="13302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64" name="CustomShape 71"/>
              <p:cNvSpPr/>
              <p:nvPr/>
            </p:nvSpPr>
            <p:spPr>
              <a:xfrm>
                <a:off x="13302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grpSp>
          <p:nvGrpSpPr>
            <p:cNvPr id="265" name="Group 72"/>
            <p:cNvGrpSpPr/>
            <p:nvPr/>
          </p:nvGrpSpPr>
          <p:grpSpPr>
            <a:xfrm>
              <a:off x="5677560" y="2128320"/>
              <a:ext cx="1090800" cy="1452960"/>
              <a:chOff x="5677560" y="2128320"/>
              <a:chExt cx="1090800" cy="1452960"/>
            </a:xfrm>
          </p:grpSpPr>
          <p:sp>
            <p:nvSpPr>
              <p:cNvPr id="266" name="CustomShape 73"/>
              <p:cNvSpPr/>
              <p:nvPr/>
            </p:nvSpPr>
            <p:spPr>
              <a:xfrm>
                <a:off x="600480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67" name="CustomShape 74"/>
              <p:cNvSpPr/>
              <p:nvPr/>
            </p:nvSpPr>
            <p:spPr>
              <a:xfrm>
                <a:off x="602100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CustomShape 75"/>
              <p:cNvSpPr/>
              <p:nvPr/>
            </p:nvSpPr>
            <p:spPr>
              <a:xfrm>
                <a:off x="635688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CustomShape 76"/>
              <p:cNvSpPr/>
              <p:nvPr/>
            </p:nvSpPr>
            <p:spPr>
              <a:xfrm>
                <a:off x="602100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CustomShape 77"/>
              <p:cNvSpPr/>
              <p:nvPr/>
            </p:nvSpPr>
            <p:spPr>
              <a:xfrm>
                <a:off x="635688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CustomShape 78"/>
              <p:cNvSpPr/>
              <p:nvPr/>
            </p:nvSpPr>
            <p:spPr>
              <a:xfrm>
                <a:off x="567756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2" name="CustomShape 79"/>
              <p:cNvSpPr/>
              <p:nvPr/>
            </p:nvSpPr>
            <p:spPr>
              <a:xfrm>
                <a:off x="567756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3" name="CustomShape 80"/>
              <p:cNvSpPr/>
              <p:nvPr/>
            </p:nvSpPr>
            <p:spPr>
              <a:xfrm>
                <a:off x="634536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74" name="CustomShape 81"/>
              <p:cNvSpPr/>
              <p:nvPr/>
            </p:nvSpPr>
            <p:spPr>
              <a:xfrm rot="16200000">
                <a:off x="588708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5" name="CustomShape 82"/>
              <p:cNvSpPr/>
              <p:nvPr/>
            </p:nvSpPr>
            <p:spPr>
              <a:xfrm rot="16200000">
                <a:off x="620064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6" name="CustomShape 83"/>
              <p:cNvSpPr/>
              <p:nvPr/>
            </p:nvSpPr>
            <p:spPr>
              <a:xfrm>
                <a:off x="627228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77" name="CustomShape 84"/>
              <p:cNvSpPr/>
              <p:nvPr/>
            </p:nvSpPr>
            <p:spPr>
              <a:xfrm>
                <a:off x="627228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</p:grpSp>
        <p:sp>
          <p:nvSpPr>
            <p:cNvPr id="278" name="CustomShape 85"/>
            <p:cNvSpPr/>
            <p:nvPr/>
          </p:nvSpPr>
          <p:spPr>
            <a:xfrm>
              <a:off x="5424120" y="4093560"/>
              <a:ext cx="318600" cy="183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CustomShape 86"/>
            <p:cNvSpPr/>
            <p:nvPr/>
          </p:nvSpPr>
          <p:spPr>
            <a:xfrm>
              <a:off x="7573680" y="3724200"/>
              <a:ext cx="95976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Add new column</a:t>
              </a:r>
              <a:endParaRPr lang="en-GB" sz="1800" b="0" strike="noStrike" spc="-1">
                <a:latin typeface="Arial"/>
              </a:endParaRPr>
            </a:p>
          </p:txBody>
        </p:sp>
        <p:grpSp>
          <p:nvGrpSpPr>
            <p:cNvPr id="280" name="Group 87"/>
            <p:cNvGrpSpPr/>
            <p:nvPr/>
          </p:nvGrpSpPr>
          <p:grpSpPr>
            <a:xfrm>
              <a:off x="7238880" y="1714680"/>
              <a:ext cx="1445760" cy="1866600"/>
              <a:chOff x="7238880" y="1714680"/>
              <a:chExt cx="1445760" cy="1866600"/>
            </a:xfrm>
          </p:grpSpPr>
          <p:sp>
            <p:nvSpPr>
              <p:cNvPr id="281" name="CustomShape 88"/>
              <p:cNvSpPr/>
              <p:nvPr/>
            </p:nvSpPr>
            <p:spPr>
              <a:xfrm>
                <a:off x="7566120" y="2674800"/>
                <a:ext cx="3297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2" name="CustomShape 89"/>
              <p:cNvSpPr/>
              <p:nvPr/>
            </p:nvSpPr>
            <p:spPr>
              <a:xfrm>
                <a:off x="7582320" y="2985120"/>
                <a:ext cx="309960" cy="2685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CustomShape 90"/>
              <p:cNvSpPr/>
              <p:nvPr/>
            </p:nvSpPr>
            <p:spPr>
              <a:xfrm>
                <a:off x="7918200" y="29811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CustomShape 91"/>
              <p:cNvSpPr/>
              <p:nvPr/>
            </p:nvSpPr>
            <p:spPr>
              <a:xfrm>
                <a:off x="7582320" y="3254400"/>
                <a:ext cx="309960" cy="2685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CustomShape 92"/>
              <p:cNvSpPr/>
              <p:nvPr/>
            </p:nvSpPr>
            <p:spPr>
              <a:xfrm>
                <a:off x="7918200" y="32508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93"/>
              <p:cNvSpPr/>
              <p:nvPr/>
            </p:nvSpPr>
            <p:spPr>
              <a:xfrm>
                <a:off x="7238880" y="29354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7" name="CustomShape 94"/>
              <p:cNvSpPr/>
              <p:nvPr/>
            </p:nvSpPr>
            <p:spPr>
              <a:xfrm>
                <a:off x="7238880" y="32097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8" name="CustomShape 95"/>
              <p:cNvSpPr/>
              <p:nvPr/>
            </p:nvSpPr>
            <p:spPr>
              <a:xfrm>
                <a:off x="790668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89" name="CustomShape 96"/>
              <p:cNvSpPr/>
              <p:nvPr/>
            </p:nvSpPr>
            <p:spPr>
              <a:xfrm rot="16200000">
                <a:off x="744840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0" name="CustomShape 97"/>
              <p:cNvSpPr/>
              <p:nvPr/>
            </p:nvSpPr>
            <p:spPr>
              <a:xfrm rot="16200000">
                <a:off x="7761960" y="2235960"/>
                <a:ext cx="57924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col3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1" name="CustomShape 98"/>
              <p:cNvSpPr/>
              <p:nvPr/>
            </p:nvSpPr>
            <p:spPr>
              <a:xfrm>
                <a:off x="7833600" y="294768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2" name="CustomShape 99"/>
              <p:cNvSpPr/>
              <p:nvPr/>
            </p:nvSpPr>
            <p:spPr>
              <a:xfrm>
                <a:off x="7833600" y="32173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2.4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3" name="CustomShape 100"/>
              <p:cNvSpPr/>
              <p:nvPr/>
            </p:nvSpPr>
            <p:spPr>
              <a:xfrm>
                <a:off x="8232840" y="298260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01"/>
              <p:cNvSpPr/>
              <p:nvPr/>
            </p:nvSpPr>
            <p:spPr>
              <a:xfrm>
                <a:off x="8232840" y="32518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02"/>
              <p:cNvSpPr/>
              <p:nvPr/>
            </p:nvSpPr>
            <p:spPr>
              <a:xfrm rot="16200000">
                <a:off x="7887960" y="2030400"/>
                <a:ext cx="99540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new_col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6" name="CustomShape 103"/>
              <p:cNvSpPr/>
              <p:nvPr/>
            </p:nvSpPr>
            <p:spPr>
              <a:xfrm>
                <a:off x="8175960" y="32047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24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7" name="CustomShape 104"/>
              <p:cNvSpPr/>
              <p:nvPr/>
            </p:nvSpPr>
            <p:spPr>
              <a:xfrm>
                <a:off x="8188560" y="2940120"/>
                <a:ext cx="496080" cy="363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80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21</a:t>
                </a:r>
                <a:endParaRPr lang="en-GB" sz="1800" b="0" strike="noStrike" spc="-1">
                  <a:latin typeface="Arial"/>
                </a:endParaRPr>
              </a:p>
            </p:txBody>
          </p:sp>
          <p:sp>
            <p:nvSpPr>
              <p:cNvPr id="298" name="CustomShape 105"/>
              <p:cNvSpPr/>
              <p:nvPr/>
            </p:nvSpPr>
            <p:spPr>
              <a:xfrm>
                <a:off x="8246520" y="26748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299" name="CustomShape 106"/>
          <p:cNvSpPr/>
          <p:nvPr/>
        </p:nvSpPr>
        <p:spPr>
          <a:xfrm>
            <a:off x="457200" y="4723200"/>
            <a:ext cx="852588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This can be achieved by using: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Base R – just the functions that come pre-installed in R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External packages – to make the analysis faster, more readable, more intuitive, etc.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data.table package – speed, conciseness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dplyr package (Tidyverse) – readability, beginner-friendly</a:t>
            </a:r>
            <a:endParaRPr lang="en-GB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 packages are available, but more help available online for the popular ones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base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4149000"/>
            <a:ext cx="7923240" cy="11869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df1_sorted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[, c(“col1”, “col3”)]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df1_sel_vars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&gt; 2.0, 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df1_filtered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3" name="CustomShape 3"/>
          <p:cNvSpPr/>
          <p:nvPr/>
        </p:nvSpPr>
        <p:spPr>
          <a:xfrm>
            <a:off x="0" y="5606640"/>
            <a:ext cx="914292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df1[order(df1$col1), ][df1$col3 &gt; 2.0, c(“col1”, “col3”)]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$new_col = </a:t>
            </a: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$col3 * 10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508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data.table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305" name="Picture 2"/>
          <p:cNvPicPr/>
          <p:nvPr/>
        </p:nvPicPr>
        <p:blipFill>
          <a:blip r:embed="rId2"/>
          <a:stretch/>
        </p:blipFill>
        <p:spPr>
          <a:xfrm>
            <a:off x="1298520" y="13939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06" name="CustomShape 2"/>
          <p:cNvSpPr/>
          <p:nvPr/>
        </p:nvSpPr>
        <p:spPr>
          <a:xfrm>
            <a:off x="457200" y="3699360"/>
            <a:ext cx="8508240" cy="81972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df1_sort_sel_filtered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 df1[</a:t>
            </a:r>
            <a:r>
              <a:rPr lang="en-GB" sz="16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order(col1), 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				col3 &gt; 2.0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6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.(col1, col3)</a:t>
            </a: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][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				, new_col := col3 * 10]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457200" y="4661280"/>
            <a:ext cx="8071200" cy="20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Install with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install.packages(“data.table”)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won’t discuss data.table in detail, except for some special functions (more from Irina later) but: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More intuitive for some people (similarity to base R)</a:t>
            </a:r>
            <a:endParaRPr lang="en-GB" sz="18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Ultra-fast reading and writing and sorting (look up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fread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fwrite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changed my life!)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 typical workflow – dplyr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57200" y="4149000"/>
            <a:ext cx="8437320" cy="14612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B050"/>
                </a:solidFill>
                <a:latin typeface="Courier New"/>
                <a:ea typeface="DejaVu Sans"/>
              </a:rPr>
              <a:t>arrange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select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(col1, col3)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filter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(col3 &gt; 2.0)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mutate(new_col = col3 * 10) -&gt; </a:t>
            </a:r>
            <a:r>
              <a:rPr lang="en-GB" sz="1800" b="0" strike="noStrike" spc="-1">
                <a:solidFill>
                  <a:srgbClr val="7030A0"/>
                </a:solidFill>
                <a:latin typeface="Courier New"/>
                <a:ea typeface="DejaVu Sans"/>
              </a:rPr>
              <a:t>df_sort_sel_filtered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310" name="Picture 2"/>
          <p:cNvPicPr/>
          <p:nvPr/>
        </p:nvPicPr>
        <p:blipFill>
          <a:blip r:embed="rId2"/>
          <a:stretch/>
        </p:blipFill>
        <p:spPr>
          <a:xfrm>
            <a:off x="1298520" y="1642320"/>
            <a:ext cx="6288480" cy="232776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640080" y="5922360"/>
            <a:ext cx="8071200" cy="3639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* Use spacing and indentation effectively to make your code readable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 is part of the ‘Tidyverse’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457200" y="2034720"/>
            <a:ext cx="8227800" cy="43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Tabular data structures - one observation per row, one variable per column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Simple functions that do one thing (filter, mutate, arrange, etc.)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the ‘pipe’ %&gt;% to chain functions – imagine a flow of data from left to right</a:t>
            </a:r>
            <a:endParaRPr lang="en-GB" sz="218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Tidyverse package is a ‘meta-package’ consisting of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dplyr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data manipulation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1" strike="noStrike" spc="-1">
                <a:solidFill>
                  <a:srgbClr val="000000"/>
                </a:solidFill>
                <a:latin typeface="Calibri"/>
                <a:ea typeface="DejaVu Sans"/>
              </a:rPr>
              <a:t>ggplot2</a:t>
            </a: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plotting (‘Grammar of Graphics’)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tidyr – functions to create ‘tidy data’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readr – reading and writing several file formats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purrr – expanded set of loop functions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tibble – tidy data.frames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stringr – handling strings (joining, searching, splitting, etc.)</a:t>
            </a:r>
            <a:endParaRPr lang="en-GB" sz="177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>
                <a:solidFill>
                  <a:srgbClr val="000000"/>
                </a:solidFill>
                <a:latin typeface="Calibri"/>
                <a:ea typeface="DejaVu Sans"/>
              </a:rPr>
              <a:t>forcats – handling categorical data (factors)</a:t>
            </a:r>
            <a:endParaRPr lang="en-GB" sz="1779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Arrange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767880" y="187956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arrange(df1, 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05600" y="497844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arrange(col1, col2)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767880" y="2561400"/>
            <a:ext cx="84373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df1 %&gt;%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	arrange(col1) -&gt; df1_sorted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714240" y="4331880"/>
            <a:ext cx="8437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df1_sorted = arrange(df1, col1, col2)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010200" y="187956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6010200" y="217404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21" name="CustomShape 8"/>
          <p:cNvSpPr/>
          <p:nvPr/>
        </p:nvSpPr>
        <p:spPr>
          <a:xfrm>
            <a:off x="6073920" y="4331880"/>
            <a:ext cx="602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1758</Words>
  <Application>Microsoft Macintosh PowerPoint</Application>
  <PresentationFormat>On-screen Show (4:3)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Courier New</vt:lpstr>
      <vt:lpstr>StarSymbol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Rao Rao</dc:creator>
  <dc:description/>
  <cp:lastModifiedBy>Srinivasa Rao</cp:lastModifiedBy>
  <cp:revision>25</cp:revision>
  <dcterms:created xsi:type="dcterms:W3CDTF">2021-01-19T14:20:30Z</dcterms:created>
  <dcterms:modified xsi:type="dcterms:W3CDTF">2024-04-22T19:29:34Z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