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3" r:id="rId9"/>
    <p:sldId id="267" r:id="rId10"/>
    <p:sldId id="261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B72-C976-4F26-9048-9B034251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C142-9CD2-46E7-9EDA-3918EEB8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B2C9-A9C3-4582-86E9-C1B00B0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EA43-50C5-4B01-9956-75B2A5C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B9ED-13E3-4A17-9D5F-55FA284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3E5-3BF0-415A-9B7D-C086AC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B-DC84-4348-BACB-DA707D8E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1518-6BC5-462B-9C77-00CED99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7EF-ECCE-4CF6-A437-E186FDA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650B-F637-4C51-B565-B2DA01D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3C05-F6AA-4560-B756-95A53D34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A8C6-15EE-4275-B134-45BF64E3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21CC-7C3D-4129-956F-30A3FD0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8D3-50B1-405D-B6A6-9E4B711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F3A-FE63-4E1B-BAA6-8212BC0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2C3-A0E8-4AAC-A840-87206F43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03E-E851-43B2-BB48-3721955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ECDD-F127-490C-9414-D005BAD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D1BF-7566-40D4-8F30-A687B5E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D4EB-3770-4920-A792-AC380D5C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F1B-F25A-4B61-9FB3-03D5F731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F5D5-F4DE-4775-8760-67070AC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92F-8CDB-4D64-B9FC-74CD4DF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9E08-D64D-4D01-AC72-B518ED2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79C3-949C-4136-8B39-2D88FD0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6F9-D9EA-46F9-857C-F1ABDF3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EC88-AB73-41CB-8B4C-124DBAB1A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F751-3B37-4990-9384-0EB5B58D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8499-6BC7-409C-B22B-3222451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C81E-9063-4D7D-8F1A-4C93171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1445-0087-4502-93EF-3A2A8A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494-79AD-46B9-A645-AAA164F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C8F-83A7-4374-B1AA-9C523C4B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24975-CF7F-4108-A162-4A1AA4B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A231B-167B-4063-BBE9-E0222C3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F19E-216E-4F81-BDF4-00F470AE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104-FCAB-4D8F-8C3C-DBD7D95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69E6-9B92-487F-9720-46A6E3A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9BEF8-0D4E-4129-9602-D8390AC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A58-012A-4D33-8D9C-8338A0B3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129E-861F-4BFB-AEA9-959CD51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59D2-757D-4482-90A1-7410973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14BE-F394-4855-B341-C059FE5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9398-931C-4417-9584-4A418ED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60D4-1167-4186-ADA2-4733769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4F01-3AF0-4A17-95EE-3139FA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93-7E2C-45A6-BD7C-CCA2AAC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9B3D-0E31-4EE8-BE80-465921E5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86E6-8074-4057-96B9-EDFC68ED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EC8-BE94-4683-A61C-A594D1C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7FBF-9EB3-4F6F-9334-1E0F401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148A-8B07-4EAC-BC17-891F5E1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E58-4D85-446D-9377-16DA96E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66CF5-48CF-425D-A32F-0B281C0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575-9B97-475C-8351-777300AF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422-B9CF-4D7F-BCA5-EB5978E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382D-D471-4D65-9DA1-E3F1178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62E9-C5C7-4106-A708-1F883F8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7299-1360-4542-95E3-EB7077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EF5C-B770-4437-B8E5-5E54DF7D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5DB-B0C7-488C-A748-28022531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2EC-25EB-4809-BB80-44BF7F8BB39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D309-2A03-47EE-AEFE-3CF76C58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B5C-E546-4C2A-A3AA-219B5E4E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sci.ox.ac.uk/divisional-services/support-services-1/bmrc/scientific-software-direc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ACF2-C5EE-4E17-B726-A8D80DA9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management with</a:t>
            </a:r>
            <a:br>
              <a:rPr lang="en-GB" dirty="0"/>
            </a:br>
            <a:r>
              <a:rPr lang="en-GB" dirty="0"/>
              <a:t>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9462-3090-4E5A-8C0E-09CF4783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S. Rao</a:t>
            </a:r>
          </a:p>
        </p:txBody>
      </p:sp>
    </p:spTree>
    <p:extLst>
      <p:ext uri="{BB962C8B-B14F-4D97-AF65-F5344CB8AC3E}">
        <p14:creationId xmlns:p14="http://schemas.microsoft.com/office/powerpoint/2010/main" val="4071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"/>
            <a:ext cx="10515600" cy="1325563"/>
          </a:xfrm>
        </p:spPr>
        <p:txBody>
          <a:bodyPr/>
          <a:lstStyle/>
          <a:p>
            <a:r>
              <a:rPr lang="en-GB" b="1" dirty="0"/>
              <a:t>How to build a multi-step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213"/>
            <a:ext cx="7705436" cy="1844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r1 = “final_result1.txt”,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r2 = “final_result2.txt”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ED53CF-262E-41EE-ACAE-4706D6A1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41" y="3359690"/>
            <a:ext cx="1800225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86939-A109-43F2-92EE-A4D9262C7D06}"/>
              </a:ext>
            </a:extLst>
          </p:cNvPr>
          <p:cNvSpPr txBox="1"/>
          <p:nvPr/>
        </p:nvSpPr>
        <p:spPr>
          <a:xfrm>
            <a:off x="838200" y="1028343"/>
            <a:ext cx="11084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Courier New" panose="02070309020205020404" pitchFamily="49" charset="0"/>
              </a:rPr>
              <a:t>When constructing a workflow, it may help to think ‘backwards’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>
                <a:cs typeface="Courier New" panose="02070309020205020404" pitchFamily="49" charset="0"/>
              </a:rPr>
              <a:t> of the first rule (= target rule) is the final results you desire; target rule does not need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rule’s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800" dirty="0">
                <a:cs typeface="Courier New" panose="02070309020205020404" pitchFamily="49" charset="0"/>
              </a:rPr>
              <a:t>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the target rule? (let’s call this rule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and so on… until you write the rule that takes your existing input files (e.g. your raw </a:t>
            </a:r>
            <a:r>
              <a:rPr lang="en-GB" sz="1800" dirty="0" err="1">
                <a:cs typeface="Courier New" panose="02070309020205020404" pitchFamily="49" charset="0"/>
              </a:rPr>
              <a:t>fastq</a:t>
            </a:r>
            <a:r>
              <a:rPr lang="en-GB" sz="1800" dirty="0">
                <a:cs typeface="Courier New" panose="02070309020205020404" pitchFamily="49" charset="0"/>
              </a:rPr>
              <a:t> files) as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0473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expand()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799618" cy="5022865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Say you have files</a:t>
            </a:r>
          </a:p>
          <a:p>
            <a:pPr lvl="1"/>
            <a:r>
              <a:rPr lang="en-GB" sz="1600" dirty="0"/>
              <a:t>sample_A.fastq.gz</a:t>
            </a:r>
          </a:p>
          <a:p>
            <a:pPr lvl="1"/>
            <a:r>
              <a:rPr lang="en-GB" sz="1600" dirty="0"/>
              <a:t>sample_B.fastq.gz</a:t>
            </a:r>
          </a:p>
          <a:p>
            <a:pPr lvl="1"/>
            <a:r>
              <a:rPr lang="en-GB" sz="1600" dirty="0"/>
              <a:t>sample_C.fastq.gz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Try the following in a python console or a </a:t>
            </a:r>
            <a:r>
              <a:rPr lang="en-GB" sz="2000" dirty="0" err="1">
                <a:cs typeface="Courier New" panose="02070309020205020404" pitchFamily="49" charset="0"/>
              </a:rPr>
              <a:t>Jupyter</a:t>
            </a:r>
            <a:r>
              <a:rPr lang="en-GB" sz="2000" dirty="0">
                <a:cs typeface="Courier New" panose="02070309020205020404" pitchFamily="49" charset="0"/>
              </a:rPr>
              <a:t> notebook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snakemake.io as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filenames = [‘A’, ‘B’, ‘C’]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sio.expand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_{name}.txt”, name = filenames)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[‘somefile_A.txt’, ‘somefile_B.txt’, ‘somefile_C.txt’]</a:t>
            </a:r>
          </a:p>
        </p:txBody>
      </p:sp>
    </p:spTree>
    <p:extLst>
      <p:ext uri="{BB962C8B-B14F-4D97-AF65-F5344CB8AC3E}">
        <p14:creationId xmlns:p14="http://schemas.microsoft.com/office/powerpoint/2010/main" val="8714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Wildcards – snakemake uses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799618" cy="274796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Can be accessed in input, output, params using the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cs typeface="Courier New" panose="02070309020205020404" pitchFamily="49" charset="0"/>
              </a:rPr>
              <a:t> 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Can be accessed in run or shell directives using the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wildcards.wildcard_name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Notation looks similar 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GB" sz="2000" dirty="0">
                <a:cs typeface="Courier New" panose="02070309020205020404" pitchFamily="49" charset="0"/>
              </a:rPr>
              <a:t> but that is </a:t>
            </a:r>
            <a:r>
              <a:rPr lang="en-GB" sz="2000" u="sng" dirty="0">
                <a:cs typeface="Courier New" panose="02070309020205020404" pitchFamily="49" charset="0"/>
              </a:rPr>
              <a:t>not</a:t>
            </a:r>
            <a:r>
              <a:rPr lang="en-GB" sz="2000" dirty="0">
                <a:cs typeface="Courier New" panose="02070309020205020404" pitchFamily="49" charset="0"/>
              </a:rPr>
              <a:t> wildcards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Different notation to refer to wildcards within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cs typeface="Courier New" panose="02070309020205020404" pitchFamily="49" charset="0"/>
              </a:rPr>
              <a:t> –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GB" dirty="0"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DD86-227F-4FAD-8C83-4DF2CB4CB2BD}"/>
              </a:ext>
            </a:extLst>
          </p:cNvPr>
          <p:cNvSpPr txBox="1"/>
          <p:nvPr/>
        </p:nvSpPr>
        <p:spPr>
          <a:xfrm>
            <a:off x="645479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sample_A.fastq.gz</a:t>
            </a:r>
          </a:p>
          <a:p>
            <a:r>
              <a:rPr lang="en-GB" dirty="0"/>
              <a:t>sample_B.fastq.gz</a:t>
            </a:r>
          </a:p>
          <a:p>
            <a:r>
              <a:rPr lang="en-GB" dirty="0"/>
              <a:t>sample_C.fastq.gz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977B0-C322-474C-B4C2-7512DA0CD198}"/>
              </a:ext>
            </a:extLst>
          </p:cNvPr>
          <p:cNvSpPr txBox="1"/>
          <p:nvPr/>
        </p:nvSpPr>
        <p:spPr>
          <a:xfrm>
            <a:off x="537838" y="1137718"/>
            <a:ext cx="2434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sample_{name}.fastq.gz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853CA-1128-4A96-88DC-543DEE70BBB4}"/>
              </a:ext>
            </a:extLst>
          </p:cNvPr>
          <p:cNvSpPr txBox="1"/>
          <p:nvPr/>
        </p:nvSpPr>
        <p:spPr>
          <a:xfrm>
            <a:off x="7573022" y="1132309"/>
            <a:ext cx="2219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sample_{name}.bam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A0FF-A6D4-44C2-A34E-11948FD86C30}"/>
              </a:ext>
            </a:extLst>
          </p:cNvPr>
          <p:cNvSpPr txBox="1"/>
          <p:nvPr/>
        </p:nvSpPr>
        <p:spPr>
          <a:xfrm>
            <a:off x="3594346" y="1132309"/>
            <a:ext cx="3356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sample_{name}.trimmed.fastq.gz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7AB2F-0C1D-4E6B-9956-300FD166AEEC}"/>
              </a:ext>
            </a:extLst>
          </p:cNvPr>
          <p:cNvSpPr txBox="1"/>
          <p:nvPr/>
        </p:nvSpPr>
        <p:spPr>
          <a:xfrm>
            <a:off x="7573022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sample_A.bam</a:t>
            </a:r>
            <a:endParaRPr lang="en-GB" dirty="0"/>
          </a:p>
          <a:p>
            <a:r>
              <a:rPr lang="en-GB" dirty="0" err="1"/>
              <a:t>sample_B.bam</a:t>
            </a:r>
            <a:endParaRPr lang="en-GB" dirty="0"/>
          </a:p>
          <a:p>
            <a:r>
              <a:rPr lang="en-GB" dirty="0" err="1"/>
              <a:t>sample_C.bam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6AF2-FA38-4EF8-A512-52B950500ADF}"/>
              </a:ext>
            </a:extLst>
          </p:cNvPr>
          <p:cNvSpPr txBox="1"/>
          <p:nvPr/>
        </p:nvSpPr>
        <p:spPr>
          <a:xfrm>
            <a:off x="3892302" y="1714261"/>
            <a:ext cx="27609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Sample_A.trimmed.fastq.gz</a:t>
            </a:r>
          </a:p>
          <a:p>
            <a:r>
              <a:rPr lang="en-GB" dirty="0"/>
              <a:t>sample_B.trimmed.fastq.gz</a:t>
            </a:r>
          </a:p>
          <a:p>
            <a:r>
              <a:rPr lang="en-GB" dirty="0"/>
              <a:t>sample_C.trimmed.fastq.gz</a:t>
            </a:r>
          </a:p>
        </p:txBody>
      </p:sp>
    </p:spTree>
    <p:extLst>
      <p:ext uri="{BB962C8B-B14F-4D97-AF65-F5344CB8AC3E}">
        <p14:creationId xmlns:p14="http://schemas.microsoft.com/office/powerpoint/2010/main" val="28940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Threads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799618" cy="506725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Local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cores available for snakemake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Threads for each rule allocated using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If total threads  == 10, and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5, 2 jobs based on that rule can run </a:t>
            </a:r>
            <a:r>
              <a:rPr lang="en-GB" sz="1200" dirty="0" err="1">
                <a:cs typeface="Courier New" panose="02070309020205020404" pitchFamily="49" charset="0"/>
              </a:rPr>
              <a:t>parellelly</a:t>
            </a:r>
            <a:endParaRPr lang="en-GB" sz="1200" dirty="0">
              <a:cs typeface="Courier New" panose="02070309020205020404" pitchFamily="49" charset="0"/>
            </a:endParaRP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6, 1 job based on that rule can run at a time using 6 threads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15, 1 job based on that rule can run at a time using 10 threads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Cluster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jobs submitted to the cluster at a time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slots for each rule allocated using the cluster json script, with a definition for each rule</a:t>
            </a:r>
          </a:p>
          <a:p>
            <a:pPr lvl="1"/>
            <a:endParaRPr lang="en-GB" sz="16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Arbitrary resources can be allocated at workflow level using </a:t>
            </a:r>
            <a:r>
              <a:rPr lang="en-GB" sz="2000" dirty="0">
                <a:highlight>
                  <a:srgbClr val="C0C0C0"/>
                </a:highlight>
                <a:cs typeface="Courier New" panose="02070309020205020404" pitchFamily="49" charset="0"/>
              </a:rPr>
              <a:t>--resources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At the rule level, this is set using the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marL="457200" lvl="1" indent="0">
              <a:buNone/>
            </a:pP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--resources mem=100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 = 50</a:t>
            </a:r>
          </a:p>
        </p:txBody>
      </p:sp>
    </p:spTree>
    <p:extLst>
      <p:ext uri="{BB962C8B-B14F-4D97-AF65-F5344CB8AC3E}">
        <p14:creationId xmlns:p14="http://schemas.microsoft.com/office/powerpoint/2010/main" val="11847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/>
          <a:lstStyle/>
          <a:p>
            <a:r>
              <a:rPr lang="en-GB" b="1" dirty="0"/>
              <a:t>Workflow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945C-D47A-49D2-9CB0-2FA26260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655" cy="4351338"/>
          </a:xfrm>
        </p:spPr>
        <p:txBody>
          <a:bodyPr/>
          <a:lstStyle/>
          <a:p>
            <a:r>
              <a:rPr lang="en-GB" dirty="0"/>
              <a:t>Reproducibility</a:t>
            </a:r>
          </a:p>
          <a:p>
            <a:r>
              <a:rPr lang="en-GB" dirty="0"/>
              <a:t>Efficient use of resources (parallelisation)</a:t>
            </a:r>
          </a:p>
          <a:p>
            <a:r>
              <a:rPr lang="en-GB" dirty="0"/>
              <a:t>Readability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Ease of execution (automation)</a:t>
            </a:r>
          </a:p>
          <a:p>
            <a:r>
              <a:rPr lang="en-GB" dirty="0"/>
              <a:t>Minimising errors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80DC1-AF21-4F26-8C1F-B1832703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43" y="479064"/>
            <a:ext cx="3057930" cy="58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Bioinformatics workflow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Snakemake</a:t>
            </a:r>
          </a:p>
          <a:p>
            <a:r>
              <a:rPr lang="en-GB" dirty="0" err="1"/>
              <a:t>Nextflow</a:t>
            </a:r>
            <a:endParaRPr lang="en-GB" dirty="0"/>
          </a:p>
          <a:p>
            <a:r>
              <a:rPr lang="en-GB" dirty="0"/>
              <a:t>Cromwell</a:t>
            </a:r>
          </a:p>
          <a:p>
            <a:r>
              <a:rPr lang="en-GB" dirty="0"/>
              <a:t>Toil</a:t>
            </a:r>
          </a:p>
          <a:p>
            <a:r>
              <a:rPr lang="en-GB" dirty="0" err="1"/>
              <a:t>Bpipe</a:t>
            </a:r>
            <a:endParaRPr lang="en-GB" dirty="0"/>
          </a:p>
          <a:p>
            <a:r>
              <a:rPr lang="en-GB" dirty="0" err="1"/>
              <a:t>Ruffus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2607A-5919-431F-ADE1-8FF5AACA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6" t="16767" r="33030" b="64243"/>
          <a:stretch/>
        </p:blipFill>
        <p:spPr>
          <a:xfrm>
            <a:off x="4221017" y="1542471"/>
            <a:ext cx="7645396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and running a basic rule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</a:t>
            </a:r>
          </a:p>
          <a:p>
            <a:r>
              <a:rPr lang="en-GB" dirty="0"/>
              <a:t>Running on a cluster </a:t>
            </a:r>
          </a:p>
          <a:p>
            <a:r>
              <a:rPr lang="en-GB" dirty="0"/>
              <a:t>Constructing a workflow with many rules</a:t>
            </a:r>
          </a:p>
          <a:p>
            <a:r>
              <a:rPr lang="en-GB" dirty="0"/>
              <a:t>Wildcards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 + try-it-yourself</a:t>
            </a:r>
          </a:p>
          <a:p>
            <a:r>
              <a:rPr lang="en-GB" dirty="0"/>
              <a:t>Threads and resources</a:t>
            </a:r>
          </a:p>
          <a:p>
            <a:r>
              <a:rPr lang="en-GB" dirty="0"/>
              <a:t>Configuration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80B8-2664-4DC2-835A-258BD05D2CF0}"/>
              </a:ext>
            </a:extLst>
          </p:cNvPr>
          <p:cNvSpPr txBox="1"/>
          <p:nvPr/>
        </p:nvSpPr>
        <p:spPr>
          <a:xfrm>
            <a:off x="7912223" y="2083578"/>
            <a:ext cx="4019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Python/snakemake code</a:t>
            </a:r>
          </a:p>
          <a:p>
            <a:pPr marL="0" indent="0" algn="ctr">
              <a:buNone/>
            </a:pP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Terminal commands/arguments</a:t>
            </a:r>
          </a:p>
        </p:txBody>
      </p:sp>
    </p:spTree>
    <p:extLst>
      <p:ext uri="{BB962C8B-B14F-4D97-AF65-F5344CB8AC3E}">
        <p14:creationId xmlns:p14="http://schemas.microsoft.com/office/powerpoint/2010/main" val="24961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/>
          <a:lstStyle/>
          <a:p>
            <a:r>
              <a:rPr lang="en-GB" b="1" dirty="0"/>
              <a:t>A simple snakemake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543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rule_name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“data.txt”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output: “results.txt”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shell: “cat {input} &gt; {output}”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12A23E-D075-4187-820D-C7C67E60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942" y="1690688"/>
            <a:ext cx="1800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/>
          <a:lstStyle/>
          <a:p>
            <a:r>
              <a:rPr lang="en-GB" b="1" dirty="0"/>
              <a:t>4 ways to run a command within 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any shell command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python code, can include shell()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# Python, R, Julia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7342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"/>
            <a:ext cx="10515600" cy="1325563"/>
          </a:xfrm>
        </p:spPr>
        <p:txBody>
          <a:bodyPr/>
          <a:lstStyle/>
          <a:p>
            <a:r>
              <a:rPr lang="en-GB" b="1" dirty="0"/>
              <a:t>Run a workflow in your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--dry-run # -n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# -j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1 --snakefile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target_rule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/>
          <a:lstStyle/>
          <a:p>
            <a:r>
              <a:rPr lang="en-GB" b="1" dirty="0"/>
              <a:t>Running on the cluster: with --cluster-config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8912"/>
            <a:ext cx="10799618" cy="1735583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--max-status-checks-per-second 0.01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--cluster-config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cluster.json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--cluster “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–N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GB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–o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–q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–P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–pe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shmem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</a:t>
            </a:r>
            <a:r>
              <a:rPr lang="en-GB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slots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–j y”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cluster.json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8E7A7-E894-4A6E-8D4A-2A3E89B8DD15}"/>
              </a:ext>
            </a:extLst>
          </p:cNvPr>
          <p:cNvSpPr txBox="1">
            <a:spLocks/>
          </p:cNvSpPr>
          <p:nvPr/>
        </p:nvSpPr>
        <p:spPr>
          <a:xfrm>
            <a:off x="838200" y="949911"/>
            <a:ext cx="10799618" cy="15535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Important: check the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BMRC warning (link)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before using it on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Rescomp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snakemake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--max-status-checks-per-second 0.01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[…other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3D9F1-09AD-49E3-A4E1-A6C5A98ECD30}"/>
              </a:ext>
            </a:extLst>
          </p:cNvPr>
          <p:cNvSpPr txBox="1"/>
          <p:nvPr/>
        </p:nvSpPr>
        <p:spPr>
          <a:xfrm>
            <a:off x="932156" y="4168065"/>
            <a:ext cx="736846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“__default__”: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short.qc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slots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project.prjc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“path/to/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output_folder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job-name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default_job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07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Multiple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By default, snakemake runs the first rule in a Snakefile, if a target rule is not specified at the command-line</a:t>
            </a:r>
          </a:p>
          <a:p>
            <a:endParaRPr lang="en-GB" sz="24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By default, snakemake does not re-run rules whose output already exists. To re-run: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Update input files, e.g.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input_files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/*.* </a:t>
            </a:r>
            <a:endParaRPr lang="en-GB" sz="1800" dirty="0"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GB" sz="1800" dirty="0">
                <a:highlight>
                  <a:srgbClr val="C0C0C0"/>
                </a:highlight>
                <a:cs typeface="Courier New" panose="02070309020205020404" pitchFamily="49" charset="0"/>
              </a:rPr>
              <a:t> </a:t>
            </a:r>
            <a:r>
              <a:rPr lang="en-GB" sz="1800" dirty="0">
                <a:cs typeface="Courier New" panose="02070309020205020404" pitchFamily="49" charset="0"/>
              </a:rPr>
              <a:t>argument (See below)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--delete-all-output</a:t>
            </a:r>
            <a:r>
              <a:rPr lang="en-GB" sz="1800" dirty="0">
                <a:cs typeface="Courier New" panose="02070309020205020404" pitchFamily="49" charset="0"/>
              </a:rPr>
              <a:t> argument (beware!)</a:t>
            </a: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A specific rule can be specified at the command-line</a:t>
            </a:r>
          </a:p>
          <a:p>
            <a:pPr lvl="1"/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-j 1 --snakefile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third_rule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977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Workflow management with Snakemake</vt:lpstr>
      <vt:lpstr>Workflow management</vt:lpstr>
      <vt:lpstr>Bioinformatics workflow software</vt:lpstr>
      <vt:lpstr>Outline</vt:lpstr>
      <vt:lpstr>A simple snakemake rule</vt:lpstr>
      <vt:lpstr>4 ways to run a command within a rule</vt:lpstr>
      <vt:lpstr>Run a workflow in your terminal</vt:lpstr>
      <vt:lpstr>Running on the cluster: with --cluster-config</vt:lpstr>
      <vt:lpstr>Multiple rules</vt:lpstr>
      <vt:lpstr>How to build a multi-step workflow</vt:lpstr>
      <vt:lpstr>expand()</vt:lpstr>
      <vt:lpstr>Wildcards – snakemake uses regex</vt:lpstr>
      <vt:lpstr>Threads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with Snakemake</dc:title>
  <dc:creator>Srinivasa Rao</dc:creator>
  <cp:lastModifiedBy>Srinivasa</cp:lastModifiedBy>
  <cp:revision>65</cp:revision>
  <dcterms:created xsi:type="dcterms:W3CDTF">2020-10-22T18:16:06Z</dcterms:created>
  <dcterms:modified xsi:type="dcterms:W3CDTF">2020-10-24T20:08:21Z</dcterms:modified>
</cp:coreProperties>
</file>