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59" r:id="rId5"/>
    <p:sldId id="262" r:id="rId6"/>
    <p:sldId id="275" r:id="rId7"/>
    <p:sldId id="270" r:id="rId8"/>
    <p:sldId id="267" r:id="rId9"/>
    <p:sldId id="271" r:id="rId10"/>
    <p:sldId id="27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EFC1A-3EE5-534E-9931-C541FE3B6F4B}" v="4" dt="2023-10-24T19:29:0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915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D1EEFC1A-3EE5-534E-9931-C541FE3B6F4B}"/>
    <pc:docChg chg="undo custSel addSld delSld modSld">
      <pc:chgData name="Srinivasa Rao" userId="a6b54366-f13d-4292-8bb4-f06c50909b1e" providerId="ADAL" clId="{D1EEFC1A-3EE5-534E-9931-C541FE3B6F4B}" dt="2023-10-25T08:04:58.260" v="263" actId="27636"/>
      <pc:docMkLst>
        <pc:docMk/>
      </pc:docMkLst>
      <pc:sldChg chg="delSp modSp add del mod">
        <pc:chgData name="Srinivasa Rao" userId="a6b54366-f13d-4292-8bb4-f06c50909b1e" providerId="ADAL" clId="{D1EEFC1A-3EE5-534E-9931-C541FE3B6F4B}" dt="2023-10-25T08:04:31.851" v="259" actId="2696"/>
        <pc:sldMkLst>
          <pc:docMk/>
          <pc:sldMk cId="3478346240" sldId="257"/>
        </pc:sldMkLst>
        <pc:spChg chg="del mod">
          <ac:chgData name="Srinivasa Rao" userId="a6b54366-f13d-4292-8bb4-f06c50909b1e" providerId="ADAL" clId="{D1EEFC1A-3EE5-534E-9931-C541FE3B6F4B}" dt="2023-10-25T08:04:25.428" v="258" actId="478"/>
          <ac:spMkLst>
            <pc:docMk/>
            <pc:sldMk cId="3478346240" sldId="257"/>
            <ac:spMk id="3" creationId="{5402FF5A-70BB-8868-0E65-BAA826E41465}"/>
          </ac:spMkLst>
        </pc:spChg>
      </pc:sldChg>
      <pc:sldChg chg="addSp modSp del">
        <pc:chgData name="Srinivasa Rao" userId="a6b54366-f13d-4292-8bb4-f06c50909b1e" providerId="ADAL" clId="{D1EEFC1A-3EE5-534E-9931-C541FE3B6F4B}" dt="2023-10-24T19:28:59.344" v="15" actId="2696"/>
        <pc:sldMkLst>
          <pc:docMk/>
          <pc:sldMk cId="3794065479" sldId="257"/>
        </pc:sldMkLst>
        <pc:spChg chg="add mod">
          <ac:chgData name="Srinivasa Rao" userId="a6b54366-f13d-4292-8bb4-f06c50909b1e" providerId="ADAL" clId="{D1EEFC1A-3EE5-534E-9931-C541FE3B6F4B}" dt="2023-10-24T19:28:32.019" v="12"/>
          <ac:spMkLst>
            <pc:docMk/>
            <pc:sldMk cId="3794065479" sldId="257"/>
            <ac:spMk id="3" creationId="{5402FF5A-70BB-8868-0E65-BAA826E41465}"/>
          </ac:spMkLst>
        </pc:spChg>
      </pc:sldChg>
      <pc:sldChg chg="delSp modSp mod">
        <pc:chgData name="Srinivasa Rao" userId="a6b54366-f13d-4292-8bb4-f06c50909b1e" providerId="ADAL" clId="{D1EEFC1A-3EE5-534E-9931-C541FE3B6F4B}" dt="2023-10-25T08:04:58.260" v="263" actId="27636"/>
        <pc:sldMkLst>
          <pc:docMk/>
          <pc:sldMk cId="2496107508" sldId="265"/>
        </pc:sldMkLst>
        <pc:spChg chg="mod">
          <ac:chgData name="Srinivasa Rao" userId="a6b54366-f13d-4292-8bb4-f06c50909b1e" providerId="ADAL" clId="{D1EEFC1A-3EE5-534E-9931-C541FE3B6F4B}" dt="2023-10-25T08:04:58.260" v="263" actId="27636"/>
          <ac:spMkLst>
            <pc:docMk/>
            <pc:sldMk cId="2496107508" sldId="265"/>
            <ac:spMk id="3" creationId="{5B2BA047-6C42-4BB2-8843-D8ABA3AD3FFA}"/>
          </ac:spMkLst>
        </pc:spChg>
        <pc:spChg chg="del">
          <ac:chgData name="Srinivasa Rao" userId="a6b54366-f13d-4292-8bb4-f06c50909b1e" providerId="ADAL" clId="{D1EEFC1A-3EE5-534E-9931-C541FE3B6F4B}" dt="2023-10-24T19:28:27.792" v="11" actId="21"/>
          <ac:spMkLst>
            <pc:docMk/>
            <pc:sldMk cId="2496107508" sldId="265"/>
            <ac:spMk id="4" creationId="{9BA1EE09-1411-43D7-97A9-90F45E27D6D7}"/>
          </ac:spMkLst>
        </pc:spChg>
      </pc:sldChg>
      <pc:sldChg chg="del">
        <pc:chgData name="Srinivasa Rao" userId="a6b54366-f13d-4292-8bb4-f06c50909b1e" providerId="ADAL" clId="{D1EEFC1A-3EE5-534E-9931-C541FE3B6F4B}" dt="2023-10-24T19:28:59.344" v="15" actId="2696"/>
        <pc:sldMkLst>
          <pc:docMk/>
          <pc:sldMk cId="3880157367" sldId="269"/>
        </pc:sldMkLst>
      </pc:sldChg>
      <pc:sldChg chg="add del">
        <pc:chgData name="Srinivasa Rao" userId="a6b54366-f13d-4292-8bb4-f06c50909b1e" providerId="ADAL" clId="{D1EEFC1A-3EE5-534E-9931-C541FE3B6F4B}" dt="2023-10-25T08:04:31.863" v="260" actId="2696"/>
        <pc:sldMkLst>
          <pc:docMk/>
          <pc:sldMk cId="4211261910" sldId="269"/>
        </pc:sldMkLst>
      </pc:sldChg>
      <pc:sldChg chg="addSp delSp modSp">
        <pc:chgData name="Srinivasa Rao" userId="a6b54366-f13d-4292-8bb4-f06c50909b1e" providerId="ADAL" clId="{D1EEFC1A-3EE5-534E-9931-C541FE3B6F4B}" dt="2023-10-24T19:28:51.770" v="14"/>
        <pc:sldMkLst>
          <pc:docMk/>
          <pc:sldMk cId="3594722695" sldId="272"/>
        </pc:sldMkLst>
        <pc:spChg chg="add del mod">
          <ac:chgData name="Srinivasa Rao" userId="a6b54366-f13d-4292-8bb4-f06c50909b1e" providerId="ADAL" clId="{D1EEFC1A-3EE5-534E-9931-C541FE3B6F4B}" dt="2023-10-24T19:28:51.770" v="14"/>
          <ac:spMkLst>
            <pc:docMk/>
            <pc:sldMk cId="3594722695" sldId="272"/>
            <ac:spMk id="4" creationId="{16C50D8E-EEA0-AB16-7266-C6FF17312BB6}"/>
          </ac:spMkLst>
        </pc:spChg>
      </pc:sldChg>
      <pc:sldChg chg="del">
        <pc:chgData name="Srinivasa Rao" userId="a6b54366-f13d-4292-8bb4-f06c50909b1e" providerId="ADAL" clId="{D1EEFC1A-3EE5-534E-9931-C541FE3B6F4B}" dt="2023-10-24T19:28:59.344" v="15" actId="2696"/>
        <pc:sldMkLst>
          <pc:docMk/>
          <pc:sldMk cId="878603056" sldId="273"/>
        </pc:sldMkLst>
      </pc:sldChg>
      <pc:sldChg chg="add del">
        <pc:chgData name="Srinivasa Rao" userId="a6b54366-f13d-4292-8bb4-f06c50909b1e" providerId="ADAL" clId="{D1EEFC1A-3EE5-534E-9931-C541FE3B6F4B}" dt="2023-10-25T08:04:31.870" v="261" actId="2696"/>
        <pc:sldMkLst>
          <pc:docMk/>
          <pc:sldMk cId="2516905229" sldId="273"/>
        </pc:sldMkLst>
      </pc:sldChg>
      <pc:sldChg chg="modSp add mod">
        <pc:chgData name="Srinivasa Rao" userId="a6b54366-f13d-4292-8bb4-f06c50909b1e" providerId="ADAL" clId="{D1EEFC1A-3EE5-534E-9931-C541FE3B6F4B}" dt="2023-10-24T19:56:03.818" v="256" actId="1076"/>
        <pc:sldMkLst>
          <pc:docMk/>
          <pc:sldMk cId="171270973" sldId="276"/>
        </pc:sldMkLst>
        <pc:spChg chg="mod">
          <ac:chgData name="Srinivasa Rao" userId="a6b54366-f13d-4292-8bb4-f06c50909b1e" providerId="ADAL" clId="{D1EEFC1A-3EE5-534E-9931-C541FE3B6F4B}" dt="2023-10-24T19:53:12.002" v="41" actId="20577"/>
          <ac:spMkLst>
            <pc:docMk/>
            <pc:sldMk cId="171270973" sldId="276"/>
            <ac:spMk id="2" creationId="{DCF7A54E-BA05-45F6-9C68-2384291899D7}"/>
          </ac:spMkLst>
        </pc:spChg>
        <pc:spChg chg="mod">
          <ac:chgData name="Srinivasa Rao" userId="a6b54366-f13d-4292-8bb4-f06c50909b1e" providerId="ADAL" clId="{D1EEFC1A-3EE5-534E-9931-C541FE3B6F4B}" dt="2023-10-24T19:55:58.351" v="255" actId="14100"/>
          <ac:spMkLst>
            <pc:docMk/>
            <pc:sldMk cId="171270973" sldId="276"/>
            <ac:spMk id="3" creationId="{CBD21FCE-F47E-4029-A051-C5B21DF776B3}"/>
          </ac:spMkLst>
        </pc:spChg>
        <pc:spChg chg="mod">
          <ac:chgData name="Srinivasa Rao" userId="a6b54366-f13d-4292-8bb4-f06c50909b1e" providerId="ADAL" clId="{D1EEFC1A-3EE5-534E-9931-C541FE3B6F4B}" dt="2023-10-24T19:56:03.818" v="256" actId="1076"/>
          <ac:spMkLst>
            <pc:docMk/>
            <pc:sldMk cId="171270973" sldId="276"/>
            <ac:spMk id="5" creationId="{766BE4C6-73D1-42D3-947B-2D2D64D707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B72-C976-4F26-9048-9B034251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C142-9CD2-46E7-9EDA-3918EEB8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B2C9-A9C3-4582-86E9-C1B00B0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EA43-50C5-4B01-9956-75B2A5C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B9ED-13E3-4A17-9D5F-55FA284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3E5-3BF0-415A-9B7D-C086AC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B-DC84-4348-BACB-DA707D8E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1518-6BC5-462B-9C77-00CED99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7EF-ECCE-4CF6-A437-E186FDA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650B-F637-4C51-B565-B2DA01D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3C05-F6AA-4560-B756-95A53D34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A8C6-15EE-4275-B134-45BF64E3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21CC-7C3D-4129-956F-30A3FD0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8D3-50B1-405D-B6A6-9E4B711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F3A-FE63-4E1B-BAA6-8212BC0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2C3-A0E8-4AAC-A840-87206F43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03E-E851-43B2-BB48-3721955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ECDD-F127-490C-9414-D005BAD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D1BF-7566-40D4-8F30-A687B5E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D4EB-3770-4920-A792-AC380D5C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F1B-F25A-4B61-9FB3-03D5F731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F5D5-F4DE-4775-8760-67070AC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92F-8CDB-4D64-B9FC-74CD4DF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9E08-D64D-4D01-AC72-B518ED2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79C3-949C-4136-8B39-2D88FD0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6F9-D9EA-46F9-857C-F1ABDF3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EC88-AB73-41CB-8B4C-124DBAB1A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F751-3B37-4990-9384-0EB5B58D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8499-6BC7-409C-B22B-3222451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C81E-9063-4D7D-8F1A-4C93171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1445-0087-4502-93EF-3A2A8A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494-79AD-46B9-A645-AAA164F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C8F-83A7-4374-B1AA-9C523C4B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24975-CF7F-4108-A162-4A1AA4B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A231B-167B-4063-BBE9-E0222C3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F19E-216E-4F81-BDF4-00F470AE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104-FCAB-4D8F-8C3C-DBD7D95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69E6-9B92-487F-9720-46A6E3A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9BEF8-0D4E-4129-9602-D8390AC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A58-012A-4D33-8D9C-8338A0B3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129E-861F-4BFB-AEA9-959CD51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59D2-757D-4482-90A1-7410973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14BE-F394-4855-B341-C059FE5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9398-931C-4417-9584-4A418ED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60D4-1167-4186-ADA2-4733769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4F01-3AF0-4A17-95EE-3139FA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93-7E2C-45A6-BD7C-CCA2AAC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9B3D-0E31-4EE8-BE80-465921E5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86E6-8074-4057-96B9-EDFC68ED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EC8-BE94-4683-A61C-A594D1C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7FBF-9EB3-4F6F-9334-1E0F401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148A-8B07-4EAC-BC17-891F5E1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E58-4D85-446D-9377-16DA96E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66CF5-48CF-425D-A32F-0B281C0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575-9B97-475C-8351-777300AF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422-B9CF-4D7F-BCA5-EB5978E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382D-D471-4D65-9DA1-E3F1178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62E9-C5C7-4106-A708-1F883F8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7299-1360-4542-95E3-EB7077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EF5C-B770-4437-B8E5-5E54DF7D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5DB-B0C7-488C-A748-28022531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2EC-25EB-4809-BB80-44BF7F8BB39D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D309-2A03-47EE-AEFE-3CF76C58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B5C-E546-4C2A-A3AA-219B5E4E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ACF2-C5EE-4E17-B726-A8D80DA9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management with</a:t>
            </a:r>
            <a:br>
              <a:rPr lang="en-GB" dirty="0"/>
            </a:br>
            <a:r>
              <a:rPr lang="en-GB" dirty="0"/>
              <a:t>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9462-3090-4E5A-8C0E-09CF4783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S. Rao</a:t>
            </a:r>
          </a:p>
        </p:txBody>
      </p:sp>
    </p:spTree>
    <p:extLst>
      <p:ext uri="{BB962C8B-B14F-4D97-AF65-F5344CB8AC3E}">
        <p14:creationId xmlns:p14="http://schemas.microsoft.com/office/powerpoint/2010/main" val="4071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1210847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 function to generate a list of input files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Takes wildcards as argument</a:t>
            </a: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Function returns a list or </a:t>
            </a:r>
            <a:r>
              <a:rPr lang="en-GB" sz="2000" dirty="0" err="1">
                <a:cs typeface="Courier New" panose="02070309020205020404" pitchFamily="49" charset="0"/>
              </a:rPr>
              <a:t>dict</a:t>
            </a:r>
            <a:endParaRPr lang="en-GB" sz="2000" dirty="0"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cs typeface="Courier New" panose="02070309020205020404" pitchFamily="49" charset="0"/>
              </a:rPr>
              <a:t>Can be lambda function</a:t>
            </a: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BE4C6-73D1-42D3-947B-2D2D64D7079C}"/>
              </a:ext>
            </a:extLst>
          </p:cNvPr>
          <p:cNvSpPr txBox="1"/>
          <p:nvPr/>
        </p:nvSpPr>
        <p:spPr>
          <a:xfrm>
            <a:off x="975219" y="2933416"/>
            <a:ext cx="89909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get_ref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(wildcards):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 config["REF_VERSION"] == 37: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return [config["REF37"]]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config["REF_VERSION"] == 38: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return [config["REF38"]]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print("incorrect value for reference!")</a:t>
            </a:r>
          </a:p>
        </p:txBody>
      </p:sp>
    </p:spTree>
    <p:extLst>
      <p:ext uri="{BB962C8B-B14F-4D97-AF65-F5344CB8AC3E}">
        <p14:creationId xmlns:p14="http://schemas.microsoft.com/office/powerpoint/2010/main" val="359472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Workflow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2007058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Uses </a:t>
            </a:r>
            <a:r>
              <a:rPr lang="en-GB" sz="2000" dirty="0" err="1">
                <a:cs typeface="Courier New" panose="02070309020205020404" pitchFamily="49" charset="0"/>
              </a:rPr>
              <a:t>graphviz</a:t>
            </a:r>
            <a:endParaRPr lang="en-GB" sz="2000" dirty="0"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Install in the </a:t>
            </a:r>
            <a:r>
              <a:rPr lang="en-GB" sz="1600" dirty="0" err="1">
                <a:cs typeface="Courier New" panose="02070309020205020404" pitchFamily="49" charset="0"/>
              </a:rPr>
              <a:t>snakemake</a:t>
            </a:r>
            <a:r>
              <a:rPr lang="en-GB" sz="1600" dirty="0">
                <a:cs typeface="Courier New" panose="02070309020205020404" pitchFamily="49" charset="0"/>
              </a:rPr>
              <a:t> environment</a:t>
            </a:r>
          </a:p>
          <a:p>
            <a:pPr marL="457200" lvl="1" indent="0">
              <a:buNone/>
            </a:pP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mamba install –c anaconda </a:t>
            </a:r>
            <a:r>
              <a:rPr lang="en-GB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en-GB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2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--</a:t>
            </a:r>
            <a:r>
              <a:rPr lang="en-GB" sz="2000" dirty="0" err="1">
                <a:cs typeface="Courier New" panose="02070309020205020404" pitchFamily="49" charset="0"/>
              </a:rPr>
              <a:t>dag</a:t>
            </a:r>
            <a:r>
              <a:rPr lang="en-GB" sz="2000" dirty="0">
                <a:cs typeface="Courier New" panose="02070309020205020404" pitchFamily="49" charset="0"/>
              </a:rPr>
              <a:t> option generates a text file that can be read by </a:t>
            </a:r>
            <a:r>
              <a:rPr lang="en-GB" sz="2000" dirty="0" err="1">
                <a:cs typeface="Courier New" panose="02070309020205020404" pitchFamily="49" charset="0"/>
              </a:rPr>
              <a:t>graphviz</a:t>
            </a:r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BE4C6-73D1-42D3-947B-2D2D64D7079C}"/>
              </a:ext>
            </a:extLst>
          </p:cNvPr>
          <p:cNvSpPr txBox="1"/>
          <p:nvPr/>
        </p:nvSpPr>
        <p:spPr>
          <a:xfrm>
            <a:off x="838200" y="2952073"/>
            <a:ext cx="8990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snakemake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dag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 | dot -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Tpng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 &gt; </a:t>
            </a:r>
            <a:r>
              <a:rPr lang="en-GB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test.png</a:t>
            </a:r>
            <a:endParaRPr lang="en-GB" dirty="0">
              <a:solidFill>
                <a:srgbClr val="000000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3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016" cy="4351338"/>
          </a:xfrm>
        </p:spPr>
        <p:txBody>
          <a:bodyPr>
            <a:normAutofit/>
          </a:bodyPr>
          <a:lstStyle/>
          <a:p>
            <a:r>
              <a:rPr lang="en-GB" dirty="0"/>
              <a:t>Constructing a workflow to </a:t>
            </a:r>
            <a:r>
              <a:rPr lang="en-GB" dirty="0" err="1"/>
              <a:t>preprocess</a:t>
            </a:r>
            <a:r>
              <a:rPr lang="en-GB" dirty="0"/>
              <a:t> sequencing data</a:t>
            </a:r>
          </a:p>
          <a:p>
            <a:pPr lvl="1"/>
            <a:r>
              <a:rPr lang="en-GB" dirty="0" err="1"/>
              <a:t>Fastq</a:t>
            </a:r>
            <a:r>
              <a:rPr lang="en-GB" dirty="0"/>
              <a:t> &gt; align with bwa &gt; sort &gt; mark dups &gt; plot duplication metrics</a:t>
            </a:r>
          </a:p>
          <a:p>
            <a:pPr lvl="1"/>
            <a:r>
              <a:rPr lang="en-GB" dirty="0"/>
              <a:t>Covers: </a:t>
            </a:r>
            <a:r>
              <a:rPr lang="en-GB" dirty="0" err="1"/>
              <a:t>conda</a:t>
            </a:r>
            <a:r>
              <a:rPr lang="en-GB" dirty="0"/>
              <a:t> and environment modules, passing input/output/params to R/Python scripts</a:t>
            </a:r>
          </a:p>
          <a:p>
            <a:r>
              <a:rPr lang="en-GB" dirty="0"/>
              <a:t>Input functions</a:t>
            </a:r>
          </a:p>
          <a:p>
            <a:pPr lvl="1"/>
            <a:r>
              <a:rPr lang="en-GB" dirty="0"/>
              <a:t>Covers: custom functions for input/</a:t>
            </a:r>
            <a:r>
              <a:rPr lang="en-GB"/>
              <a:t>params arguments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80B8-2664-4DC2-835A-258BD05D2CF0}"/>
              </a:ext>
            </a:extLst>
          </p:cNvPr>
          <p:cNvSpPr txBox="1"/>
          <p:nvPr/>
        </p:nvSpPr>
        <p:spPr>
          <a:xfrm>
            <a:off x="7406564" y="3840845"/>
            <a:ext cx="4019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Python/snakemake code</a:t>
            </a:r>
          </a:p>
          <a:p>
            <a:pPr marL="0" indent="0" algn="ctr">
              <a:buNone/>
            </a:pP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Terminal commands/arguments</a:t>
            </a:r>
          </a:p>
        </p:txBody>
      </p:sp>
    </p:spTree>
    <p:extLst>
      <p:ext uri="{BB962C8B-B14F-4D97-AF65-F5344CB8AC3E}">
        <p14:creationId xmlns:p14="http://schemas.microsoft.com/office/powerpoint/2010/main" val="24961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 simple snakemake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7E812-CE6F-44B4-9FA7-494980AD4B5E}"/>
              </a:ext>
            </a:extLst>
          </p:cNvPr>
          <p:cNvSpPr txBox="1"/>
          <p:nvPr/>
        </p:nvSpPr>
        <p:spPr>
          <a:xfrm>
            <a:off x="758300" y="1451361"/>
            <a:ext cx="1074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Snakefile_cluster.smk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B1B7-9CB4-4B03-88E2-B7B2464C809D}"/>
              </a:ext>
            </a:extLst>
          </p:cNvPr>
          <p:cNvSpPr txBox="1"/>
          <p:nvPr/>
        </p:nvSpPr>
        <p:spPr>
          <a:xfrm>
            <a:off x="758299" y="2828835"/>
            <a:ext cx="9006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get_hostname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input: "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Snakefile_cluster.smk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  # dummy input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output: "hostname.txt"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shell: "hostname &gt; {output}"</a:t>
            </a:r>
          </a:p>
        </p:txBody>
      </p:sp>
    </p:spTree>
    <p:extLst>
      <p:ext uri="{BB962C8B-B14F-4D97-AF65-F5344CB8AC3E}">
        <p14:creationId xmlns:p14="http://schemas.microsoft.com/office/powerpoint/2010/main" val="22138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A typical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7EC01-E35F-44EE-8CC8-41665332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708" y="2010654"/>
            <a:ext cx="4391025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7E812-CE6F-44B4-9FA7-494980AD4B5E}"/>
              </a:ext>
            </a:extLst>
          </p:cNvPr>
          <p:cNvSpPr txBox="1"/>
          <p:nvPr/>
        </p:nvSpPr>
        <p:spPr>
          <a:xfrm>
            <a:off x="758300" y="1451361"/>
            <a:ext cx="1074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4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err="1"/>
              <a:t>Conda</a:t>
            </a:r>
            <a:r>
              <a:rPr lang="en-GB" sz="4000" b="1" dirty="0"/>
              <a:t> environments (per-rule)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7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channels: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bwa=0.7.17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5CD21-3EC7-40A9-B749-86509EAC3522}"/>
              </a:ext>
            </a:extLst>
          </p:cNvPr>
          <p:cNvSpPr txBox="1"/>
          <p:nvPr/>
        </p:nvSpPr>
        <p:spPr>
          <a:xfrm>
            <a:off x="838200" y="1426480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envs</a:t>
            </a:r>
            <a:r>
              <a:rPr lang="en-GB" dirty="0"/>
              <a:t>/</a:t>
            </a:r>
            <a:r>
              <a:rPr lang="en-GB" dirty="0" err="1"/>
              <a:t>bwa.yaml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27F87-DB42-4B6F-A6F9-41480472E3E0}"/>
              </a:ext>
            </a:extLst>
          </p:cNvPr>
          <p:cNvSpPr txBox="1"/>
          <p:nvPr/>
        </p:nvSpPr>
        <p:spPr>
          <a:xfrm>
            <a:off x="5628443" y="1544715"/>
            <a:ext cx="5868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clash of dependencies (if </a:t>
            </a:r>
            <a:r>
              <a:rPr lang="en-GB" dirty="0" err="1"/>
              <a:t>conda</a:t>
            </a:r>
            <a:r>
              <a:rPr lang="en-GB" dirty="0"/>
              <a:t> environments are minimal)</a:t>
            </a:r>
          </a:p>
          <a:p>
            <a:r>
              <a:rPr lang="en-GB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run takes time to install </a:t>
            </a:r>
            <a:r>
              <a:rPr lang="en-GB" dirty="0" err="1"/>
              <a:t>conda</a:t>
            </a:r>
            <a:r>
              <a:rPr lang="en-GB" dirty="0"/>
              <a:t>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BMRC-specific – 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envs</a:t>
            </a:r>
            <a:r>
              <a:rPr lang="en-GB" dirty="0"/>
              <a:t> built using submission node but may raise ‘illegal instruction’ error when </a:t>
            </a:r>
            <a:r>
              <a:rPr lang="en-GB" dirty="0" err="1"/>
              <a:t>cpu</a:t>
            </a:r>
            <a:r>
              <a:rPr lang="en-GB" dirty="0"/>
              <a:t> architecture doesn’t match (e.g. C and D nodes)</a:t>
            </a:r>
          </a:p>
        </p:txBody>
      </p:sp>
    </p:spTree>
    <p:extLst>
      <p:ext uri="{BB962C8B-B14F-4D97-AF65-F5344CB8AC3E}">
        <p14:creationId xmlns:p14="http://schemas.microsoft.com/office/powerpoint/2010/main" val="173425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Environment modules (per-rule)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361" cy="70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“R/default”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59421-B456-4C7F-8899-CA33CB118147}"/>
              </a:ext>
            </a:extLst>
          </p:cNvPr>
          <p:cNvSpPr txBox="1"/>
          <p:nvPr/>
        </p:nvSpPr>
        <p:spPr>
          <a:xfrm>
            <a:off x="838200" y="2699789"/>
            <a:ext cx="586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BMRC-specific – software matched to </a:t>
            </a:r>
            <a:r>
              <a:rPr lang="en-GB" dirty="0" err="1"/>
              <a:t>cpu</a:t>
            </a:r>
            <a:r>
              <a:rPr lang="en-GB" dirty="0"/>
              <a:t> architecture, so can be submitted to any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Quicker to start</a:t>
            </a:r>
          </a:p>
          <a:p>
            <a:r>
              <a:rPr lang="en-GB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reproducible on another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you want may not be installed</a:t>
            </a:r>
          </a:p>
        </p:txBody>
      </p:sp>
    </p:spTree>
    <p:extLst>
      <p:ext uri="{BB962C8B-B14F-4D97-AF65-F5344CB8AC3E}">
        <p14:creationId xmlns:p14="http://schemas.microsoft.com/office/powerpoint/2010/main" val="418769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Best of both worlds?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59421-B456-4C7F-8899-CA33CB118147}"/>
              </a:ext>
            </a:extLst>
          </p:cNvPr>
          <p:cNvSpPr txBox="1"/>
          <p:nvPr/>
        </p:nvSpPr>
        <p:spPr>
          <a:xfrm>
            <a:off x="838199" y="2188060"/>
            <a:ext cx="1002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</a:t>
            </a:r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envmodules</a:t>
            </a:r>
            <a:r>
              <a:rPr lang="en-GB" dirty="0"/>
              <a:t> can be specified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Envmodules</a:t>
            </a:r>
            <a:r>
              <a:rPr lang="en-GB" dirty="0"/>
              <a:t> used where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conda</a:t>
            </a:r>
            <a:r>
              <a:rPr lang="en-GB" dirty="0"/>
              <a:t> used when </a:t>
            </a:r>
            <a:r>
              <a:rPr lang="en-GB" dirty="0" err="1"/>
              <a:t>envmodules</a:t>
            </a:r>
            <a:r>
              <a:rPr lang="en-GB" dirty="0"/>
              <a:t> not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Where required, rule-specific settings can be changed to account for </a:t>
            </a:r>
            <a:r>
              <a:rPr lang="en-GB" dirty="0" err="1"/>
              <a:t>cpu</a:t>
            </a:r>
            <a:r>
              <a:rPr lang="en-GB" dirty="0"/>
              <a:t>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CBEF5-BC21-4305-85B1-2EEFF302E32B}"/>
              </a:ext>
            </a:extLst>
          </p:cNvPr>
          <p:cNvSpPr txBox="1"/>
          <p:nvPr/>
        </p:nvSpPr>
        <p:spPr>
          <a:xfrm>
            <a:off x="758300" y="1451361"/>
            <a:ext cx="1074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--use-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envmodules</a:t>
            </a: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--profile profile/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54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Passing input/output/params to scripts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R script invoked by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contains a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S4 object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Accessed by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# list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snakemake@output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snakemake@params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snakemake@threads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snakemake@config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inputfile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snakemake@input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[[1]]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gatk_param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snakemake@params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[[“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”]]</a:t>
            </a:r>
          </a:p>
        </p:txBody>
      </p:sp>
    </p:spTree>
    <p:extLst>
      <p:ext uri="{BB962C8B-B14F-4D97-AF65-F5344CB8AC3E}">
        <p14:creationId xmlns:p14="http://schemas.microsoft.com/office/powerpoint/2010/main" val="6928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Passing input/output/params to scripts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Python script invoked by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contains a </a:t>
            </a:r>
            <a:r>
              <a:rPr lang="en-GB" sz="2400" dirty="0" err="1">
                <a:cs typeface="Courier New" panose="02070309020205020404" pitchFamily="49" charset="0"/>
              </a:rPr>
              <a:t>snakemake</a:t>
            </a:r>
            <a:r>
              <a:rPr lang="en-GB" sz="2400" dirty="0">
                <a:cs typeface="Courier New" panose="02070309020205020404" pitchFamily="49" charset="0"/>
              </a:rPr>
              <a:t> object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Accessed by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   # list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snakemake.output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snakemake.params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snakemake.threads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snakemake.config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lvl="1"/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inputfile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snakemake.input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[0]</a:t>
            </a:r>
          </a:p>
          <a:p>
            <a:pPr lvl="1"/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gatk_param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snakemake.params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[“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gatk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cs typeface="Courier New" panose="02070309020205020404" pitchFamily="49" charset="0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83420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541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Office Theme</vt:lpstr>
      <vt:lpstr>Workflow management with Snakemake</vt:lpstr>
      <vt:lpstr>Outline</vt:lpstr>
      <vt:lpstr>A simple snakemake rule</vt:lpstr>
      <vt:lpstr>A typical workflow</vt:lpstr>
      <vt:lpstr>Conda environments (per-rule)</vt:lpstr>
      <vt:lpstr>Environment modules (per-rule)</vt:lpstr>
      <vt:lpstr>Best of both worlds?</vt:lpstr>
      <vt:lpstr>Passing input/output/params to scripts - R</vt:lpstr>
      <vt:lpstr>Passing input/output/params to scripts - Python</vt:lpstr>
      <vt:lpstr>Input functions</vt:lpstr>
      <vt:lpstr>Workflow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with Snakemake</dc:title>
  <dc:creator>Srinivasa Rao</dc:creator>
  <cp:lastModifiedBy>Srinivasa Rao</cp:lastModifiedBy>
  <cp:revision>90</cp:revision>
  <dcterms:created xsi:type="dcterms:W3CDTF">2020-10-22T18:16:06Z</dcterms:created>
  <dcterms:modified xsi:type="dcterms:W3CDTF">2023-10-25T08:04:59Z</dcterms:modified>
</cp:coreProperties>
</file>