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9" r:id="rId5"/>
    <p:sldId id="273" r:id="rId6"/>
    <p:sldId id="274" r:id="rId7"/>
    <p:sldId id="259" r:id="rId8"/>
    <p:sldId id="262" r:id="rId9"/>
    <p:sldId id="275" r:id="rId10"/>
    <p:sldId id="270" r:id="rId11"/>
    <p:sldId id="267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1B72-C976-4F26-9048-9B0342515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5C142-9CD2-46E7-9EDA-3918EEB89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3B2C9-A9C3-4582-86E9-C1B00B00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7EA43-50C5-4B01-9956-75B2A5C0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B9ED-13E3-4A17-9D5F-55FA2845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57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43E5-3BF0-415A-9B7D-C086AC96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D223B-DC84-4348-BACB-DA707D8E1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F1518-6BC5-462B-9C77-00CED99E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9B7EF-ECCE-4CF6-A437-E186FDA4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2650B-F637-4C51-B565-B2DA01D4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69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F3C05-F6AA-4560-B756-95A53D341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BA8C6-15EE-4275-B134-45BF64E39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321CC-7C3D-4129-956F-30A3FD00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2E8D3-50B1-405D-B6A6-9E4B7118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4BF3A-FE63-4E1B-BAA6-8212BC0C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75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52C3-A0E8-4AAC-A840-87206F43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C203E-E851-43B2-BB48-37219558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2ECDD-F127-490C-9414-D005BADC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5D1BF-7566-40D4-8F30-A687B5E1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D4EB-3770-4920-A792-AC380D5C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99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9F1B-F25A-4B61-9FB3-03D5F731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7F5D5-F4DE-4775-8760-67070AC5D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792F-8CDB-4D64-B9FC-74CD4DFD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59E08-D64D-4D01-AC72-B518ED2E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D79C3-949C-4136-8B39-2D88FD03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34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66F9-D9EA-46F9-857C-F1ABDF30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9EC88-AB73-41CB-8B4C-124DBAB1A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5F751-3B37-4990-9384-0EB5B58DA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48499-6BC7-409C-B22B-32224516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C81E-9063-4D7D-8F1A-4C931718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01445-0087-4502-93EF-3A2A8AE1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2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D494-79AD-46B9-A645-AAA164F0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F5C8F-83A7-4374-B1AA-9C523C4B9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24975-CF7F-4108-A162-4A1AA4BFA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A231B-167B-4063-BBE9-E0222C33C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AF19E-216E-4F81-BDF4-00F470AED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21104-FCAB-4D8F-8C3C-DBD7D950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E69E6-9B92-487F-9720-46A6E3A7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9BEF8-0D4E-4129-9602-D8390ACC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1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1A58-012A-4D33-8D9C-8338A0B3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6129E-861F-4BFB-AEA9-959CD51F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759D2-757D-4482-90A1-74109738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14BE-F394-4855-B341-C059FE57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37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D9398-931C-4417-9584-4A418EDB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760D4-1167-4186-ADA2-47337693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4F01-3AF0-4A17-95EE-3139FA68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F593-7E2C-45A6-BD7C-CCA2AAC1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69B3D-0E31-4EE8-BE80-465921E57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B86E6-8074-4057-96B9-EDFC68EDB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BEC8-BE94-4683-A61C-A594D1CF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97FBF-9EB3-4F6F-9334-1E0F4012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4148A-8B07-4EAC-BC17-891F5E1B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92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AE58-4D85-446D-9377-16DA96E7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66CF5-48CF-425D-A32F-0B281C093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C0575-9B97-475C-8351-777300AF0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8D422-B9CF-4D7F-BCA5-EB5978E1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1382D-D471-4D65-9DA1-E3F11781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162E9-C5C7-4106-A708-1F883F8F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3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17299-1360-4542-95E3-EB707715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BEF5C-B770-4437-B8E5-5E54DF7D4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1A5DB-B0C7-488C-A748-280225312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262EC-25EB-4809-BB80-44BF7F8BB39D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1D309-2A03-47EE-AEFE-3CF76C58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F0B5C-E546-4C2A-A3AA-219B5E4EC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24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orao/snakemake_code_clinic_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ACF2-C5EE-4E17-B726-A8D80DA9E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Workflow management with</a:t>
            </a:r>
            <a:br>
              <a:rPr lang="en-GB" dirty="0"/>
            </a:br>
            <a:r>
              <a:rPr lang="en-GB" dirty="0"/>
              <a:t>Snakemake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59462-3090-4E5A-8C0E-09CF4783D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S. Rao</a:t>
            </a:r>
          </a:p>
        </p:txBody>
      </p:sp>
    </p:spTree>
    <p:extLst>
      <p:ext uri="{BB962C8B-B14F-4D97-AF65-F5344CB8AC3E}">
        <p14:creationId xmlns:p14="http://schemas.microsoft.com/office/powerpoint/2010/main" val="407166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Best of both worlds?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59421-B456-4C7F-8899-CA33CB118147}"/>
              </a:ext>
            </a:extLst>
          </p:cNvPr>
          <p:cNvSpPr txBox="1"/>
          <p:nvPr/>
        </p:nvSpPr>
        <p:spPr>
          <a:xfrm>
            <a:off x="838199" y="2188060"/>
            <a:ext cx="10025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Both </a:t>
            </a:r>
            <a:r>
              <a:rPr lang="en-GB" dirty="0" err="1"/>
              <a:t>Conda</a:t>
            </a:r>
            <a:r>
              <a:rPr lang="en-GB" dirty="0"/>
              <a:t> and </a:t>
            </a:r>
            <a:r>
              <a:rPr lang="en-GB" dirty="0" err="1"/>
              <a:t>envmodules</a:t>
            </a:r>
            <a:r>
              <a:rPr lang="en-GB" dirty="0"/>
              <a:t> can be specified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Envmodules</a:t>
            </a:r>
            <a:r>
              <a:rPr lang="en-GB" dirty="0"/>
              <a:t> used where specified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conda</a:t>
            </a:r>
            <a:r>
              <a:rPr lang="en-GB" dirty="0"/>
              <a:t> used when </a:t>
            </a:r>
            <a:r>
              <a:rPr lang="en-GB" dirty="0" err="1"/>
              <a:t>envmodules</a:t>
            </a:r>
            <a:r>
              <a:rPr lang="en-GB" dirty="0"/>
              <a:t> not specified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Where required, rule-specific settings can be changed to account for </a:t>
            </a:r>
            <a:r>
              <a:rPr lang="en-GB" dirty="0" err="1"/>
              <a:t>cpu</a:t>
            </a:r>
            <a:r>
              <a:rPr lang="en-GB" dirty="0"/>
              <a:t>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CBEF5-BC21-4305-85B1-2EEFF302E32B}"/>
              </a:ext>
            </a:extLst>
          </p:cNvPr>
          <p:cNvSpPr txBox="1"/>
          <p:nvPr/>
        </p:nvSpPr>
        <p:spPr>
          <a:xfrm>
            <a:off x="758300" y="1451361"/>
            <a:ext cx="10747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snakefile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Snakefile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--use-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--use-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envmodules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--profile profile/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54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Passing input/output/params to scripts -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681"/>
            <a:ext cx="10799618" cy="5288873"/>
          </a:xfrm>
        </p:spPr>
        <p:txBody>
          <a:bodyPr>
            <a:normAutofit/>
          </a:bodyPr>
          <a:lstStyle/>
          <a:p>
            <a:r>
              <a:rPr lang="en-GB" sz="2400" dirty="0">
                <a:cs typeface="Courier New" panose="02070309020205020404" pitchFamily="49" charset="0"/>
              </a:rPr>
              <a:t>R script invoked by </a:t>
            </a:r>
            <a:r>
              <a:rPr lang="en-GB" sz="2400" dirty="0" err="1">
                <a:cs typeface="Courier New" panose="02070309020205020404" pitchFamily="49" charset="0"/>
              </a:rPr>
              <a:t>snakemake</a:t>
            </a:r>
            <a:r>
              <a:rPr lang="en-GB" sz="2400" dirty="0">
                <a:cs typeface="Courier New" panose="02070309020205020404" pitchFamily="49" charset="0"/>
              </a:rPr>
              <a:t> contains a </a:t>
            </a:r>
            <a:r>
              <a:rPr lang="en-GB" sz="2400" dirty="0" err="1">
                <a:cs typeface="Courier New" panose="02070309020205020404" pitchFamily="49" charset="0"/>
              </a:rPr>
              <a:t>snakemake</a:t>
            </a:r>
            <a:r>
              <a:rPr lang="en-GB" sz="2400" dirty="0">
                <a:cs typeface="Courier New" panose="02070309020205020404" pitchFamily="49" charset="0"/>
              </a:rPr>
              <a:t> S4 object</a:t>
            </a:r>
          </a:p>
          <a:p>
            <a:r>
              <a:rPr lang="en-GB" sz="2400" dirty="0">
                <a:cs typeface="Courier New" panose="02070309020205020404" pitchFamily="49" charset="0"/>
              </a:rPr>
              <a:t>Accessed by</a:t>
            </a:r>
          </a:p>
          <a:p>
            <a:pPr lvl="1"/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snakemake@input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# list</a:t>
            </a:r>
          </a:p>
          <a:p>
            <a:pPr lvl="1"/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snakemake@output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snakemake@params</a:t>
            </a:r>
            <a:endParaRPr lang="en-GB" sz="20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snakemake@threads</a:t>
            </a:r>
            <a:endParaRPr lang="en-GB" sz="20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snakemake@config</a:t>
            </a:r>
            <a:endParaRPr lang="en-GB" sz="20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Example:</a:t>
            </a:r>
          </a:p>
          <a:p>
            <a:pPr lvl="1"/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inputfile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 &lt;- 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snakemake@input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[[1]]</a:t>
            </a:r>
          </a:p>
          <a:p>
            <a:pPr lvl="1"/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gatk_param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 &lt;- 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snakemake@params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[[“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gatk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”]]</a:t>
            </a:r>
          </a:p>
        </p:txBody>
      </p:sp>
    </p:spTree>
    <p:extLst>
      <p:ext uri="{BB962C8B-B14F-4D97-AF65-F5344CB8AC3E}">
        <p14:creationId xmlns:p14="http://schemas.microsoft.com/office/powerpoint/2010/main" val="692825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Passing input/output/params to scripts -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681"/>
            <a:ext cx="10799618" cy="5288873"/>
          </a:xfrm>
        </p:spPr>
        <p:txBody>
          <a:bodyPr>
            <a:normAutofit/>
          </a:bodyPr>
          <a:lstStyle/>
          <a:p>
            <a:r>
              <a:rPr lang="en-GB" sz="2400" dirty="0">
                <a:cs typeface="Courier New" panose="02070309020205020404" pitchFamily="49" charset="0"/>
              </a:rPr>
              <a:t>Python script invoked by </a:t>
            </a:r>
            <a:r>
              <a:rPr lang="en-GB" sz="2400" dirty="0" err="1">
                <a:cs typeface="Courier New" panose="02070309020205020404" pitchFamily="49" charset="0"/>
              </a:rPr>
              <a:t>snakemake</a:t>
            </a:r>
            <a:r>
              <a:rPr lang="en-GB" sz="2400" dirty="0">
                <a:cs typeface="Courier New" panose="02070309020205020404" pitchFamily="49" charset="0"/>
              </a:rPr>
              <a:t> contains a </a:t>
            </a:r>
            <a:r>
              <a:rPr lang="en-GB" sz="2400" dirty="0" err="1">
                <a:cs typeface="Courier New" panose="02070309020205020404" pitchFamily="49" charset="0"/>
              </a:rPr>
              <a:t>snakemake</a:t>
            </a:r>
            <a:r>
              <a:rPr lang="en-GB" sz="2400" dirty="0">
                <a:cs typeface="Courier New" panose="02070309020205020404" pitchFamily="49" charset="0"/>
              </a:rPr>
              <a:t> object</a:t>
            </a:r>
          </a:p>
          <a:p>
            <a:r>
              <a:rPr lang="en-GB" sz="2400" dirty="0">
                <a:cs typeface="Courier New" panose="02070309020205020404" pitchFamily="49" charset="0"/>
              </a:rPr>
              <a:t>Accessed by</a:t>
            </a:r>
          </a:p>
          <a:p>
            <a:pPr lvl="1"/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snakemake.input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    # list</a:t>
            </a:r>
          </a:p>
          <a:p>
            <a:pPr lvl="1"/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snakemake.output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snakemake.params</a:t>
            </a:r>
            <a:endParaRPr lang="en-GB" sz="2000" dirty="0">
              <a:solidFill>
                <a:schemeClr val="bg1"/>
              </a:solidFill>
              <a:highlight>
                <a:srgbClr val="000000"/>
              </a:highlight>
              <a:cs typeface="Courier New" panose="02070309020205020404" pitchFamily="49" charset="0"/>
            </a:endParaRPr>
          </a:p>
          <a:p>
            <a:pPr lvl="1"/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snakemake.threads</a:t>
            </a:r>
            <a:endParaRPr lang="en-GB" sz="2000" dirty="0">
              <a:solidFill>
                <a:schemeClr val="bg1"/>
              </a:solidFill>
              <a:highlight>
                <a:srgbClr val="000000"/>
              </a:highlight>
              <a:cs typeface="Courier New" panose="02070309020205020404" pitchFamily="49" charset="0"/>
            </a:endParaRPr>
          </a:p>
          <a:p>
            <a:pPr lvl="1"/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snakemake.config</a:t>
            </a:r>
            <a:endParaRPr lang="en-GB" sz="2000" dirty="0">
              <a:solidFill>
                <a:schemeClr val="bg1"/>
              </a:solidFill>
              <a:highlight>
                <a:srgbClr val="000000"/>
              </a:highlight>
              <a:cs typeface="Courier New" panose="02070309020205020404" pitchFamily="49" charset="0"/>
            </a:endParaRPr>
          </a:p>
          <a:p>
            <a:pPr lvl="1"/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Example:</a:t>
            </a:r>
          </a:p>
          <a:p>
            <a:pPr lvl="1"/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inputfile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 = 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snakemake.input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[0]</a:t>
            </a:r>
          </a:p>
          <a:p>
            <a:pPr lvl="1"/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gatk_param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 = 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snakemake.params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[“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gatk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”]</a:t>
            </a:r>
          </a:p>
        </p:txBody>
      </p:sp>
    </p:spTree>
    <p:extLst>
      <p:ext uri="{BB962C8B-B14F-4D97-AF65-F5344CB8AC3E}">
        <p14:creationId xmlns:p14="http://schemas.microsoft.com/office/powerpoint/2010/main" val="83420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Input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681"/>
            <a:ext cx="10799618" cy="1210847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A function to generate a list of input files</a:t>
            </a:r>
          </a:p>
          <a:p>
            <a:pPr lvl="1"/>
            <a:r>
              <a:rPr lang="en-GB" sz="2000" dirty="0">
                <a:cs typeface="Courier New" panose="02070309020205020404" pitchFamily="49" charset="0"/>
              </a:rPr>
              <a:t>Takes wildcards as argument</a:t>
            </a:r>
          </a:p>
          <a:p>
            <a:pPr lvl="1"/>
            <a:r>
              <a:rPr lang="en-GB" sz="2000" dirty="0">
                <a:cs typeface="Courier New" panose="02070309020205020404" pitchFamily="49" charset="0"/>
              </a:rPr>
              <a:t>Function returns a list or </a:t>
            </a:r>
            <a:r>
              <a:rPr lang="en-GB" sz="2000" dirty="0" err="1">
                <a:cs typeface="Courier New" panose="02070309020205020404" pitchFamily="49" charset="0"/>
              </a:rPr>
              <a:t>dict</a:t>
            </a:r>
            <a:endParaRPr lang="en-GB" sz="2000" dirty="0">
              <a:cs typeface="Courier New" panose="02070309020205020404" pitchFamily="49" charset="0"/>
            </a:endParaRPr>
          </a:p>
          <a:p>
            <a:pPr lvl="1"/>
            <a:r>
              <a:rPr lang="en-GB" sz="2000" dirty="0">
                <a:cs typeface="Courier New" panose="02070309020205020404" pitchFamily="49" charset="0"/>
              </a:rPr>
              <a:t>Can be lambda function</a:t>
            </a:r>
          </a:p>
          <a:p>
            <a:endParaRPr lang="en-GB" sz="2000" dirty="0"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BE4C6-73D1-42D3-947B-2D2D64D7079C}"/>
              </a:ext>
            </a:extLst>
          </p:cNvPr>
          <p:cNvSpPr txBox="1"/>
          <p:nvPr/>
        </p:nvSpPr>
        <p:spPr>
          <a:xfrm>
            <a:off x="975219" y="2933416"/>
            <a:ext cx="89909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get_ref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(wildcards):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if config["REF_VERSION"] == 37: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return [config["REF37"]]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config["REF_VERSION"] == 38: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return [config["REF38"]]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print("incorrect value for reference!")</a:t>
            </a:r>
          </a:p>
        </p:txBody>
      </p:sp>
    </p:spTree>
    <p:extLst>
      <p:ext uri="{BB962C8B-B14F-4D97-AF65-F5344CB8AC3E}">
        <p14:creationId xmlns:p14="http://schemas.microsoft.com/office/powerpoint/2010/main" val="359472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9679-DA61-400D-BA59-76D2E1A7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031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BA047-6C42-4BB2-8843-D8ABA3AD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3016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Running a very simple workflow on the cluster</a:t>
            </a:r>
          </a:p>
          <a:p>
            <a:pPr lvl="1"/>
            <a:r>
              <a:rPr lang="en-GB" dirty="0"/>
              <a:t>Covers: cluster profiles</a:t>
            </a:r>
          </a:p>
          <a:p>
            <a:r>
              <a:rPr lang="en-GB" dirty="0"/>
              <a:t>Constructing a workflow to </a:t>
            </a:r>
            <a:r>
              <a:rPr lang="en-GB" dirty="0" err="1"/>
              <a:t>preprocess</a:t>
            </a:r>
            <a:r>
              <a:rPr lang="en-GB" dirty="0"/>
              <a:t> sequencing data</a:t>
            </a:r>
          </a:p>
          <a:p>
            <a:pPr lvl="1"/>
            <a:r>
              <a:rPr lang="en-GB" dirty="0" err="1"/>
              <a:t>Fastq</a:t>
            </a:r>
            <a:r>
              <a:rPr lang="en-GB" dirty="0"/>
              <a:t> &gt; align with bwa &gt; sort &gt; mark dups &gt; plot duplication metrics</a:t>
            </a:r>
          </a:p>
          <a:p>
            <a:pPr lvl="1"/>
            <a:r>
              <a:rPr lang="en-GB" dirty="0"/>
              <a:t>Covers: </a:t>
            </a:r>
            <a:r>
              <a:rPr lang="en-GB" dirty="0" err="1"/>
              <a:t>conda</a:t>
            </a:r>
            <a:r>
              <a:rPr lang="en-GB" dirty="0"/>
              <a:t> and environment modules, passing input/output/params to R/Python scripts</a:t>
            </a:r>
          </a:p>
          <a:p>
            <a:r>
              <a:rPr lang="en-GB" dirty="0"/>
              <a:t>Input functions</a:t>
            </a:r>
          </a:p>
          <a:p>
            <a:pPr lvl="1"/>
            <a:r>
              <a:rPr lang="en-GB" dirty="0"/>
              <a:t>Covers: custom functions for input/params arguments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280B8-2664-4DC2-835A-258BD05D2CF0}"/>
              </a:ext>
            </a:extLst>
          </p:cNvPr>
          <p:cNvSpPr txBox="1"/>
          <p:nvPr/>
        </p:nvSpPr>
        <p:spPr>
          <a:xfrm>
            <a:off x="7406564" y="3840845"/>
            <a:ext cx="40193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Python/snakemake code</a:t>
            </a:r>
          </a:p>
          <a:p>
            <a:pPr marL="0" indent="0" algn="ctr">
              <a:buNone/>
            </a:pPr>
            <a:endParaRPr lang="en-GB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Terminal commands/arguments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1EE09-1411-43D7-97A9-90F45E27D6D7}"/>
              </a:ext>
            </a:extLst>
          </p:cNvPr>
          <p:cNvSpPr txBox="1"/>
          <p:nvPr/>
        </p:nvSpPr>
        <p:spPr>
          <a:xfrm>
            <a:off x="6614324" y="1816827"/>
            <a:ext cx="56038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highlight>
                  <a:srgbClr val="00FFFF"/>
                </a:highlight>
              </a:rPr>
              <a:t>Before we start:</a:t>
            </a:r>
          </a:p>
          <a:p>
            <a:pPr marL="285750" indent="-285750">
              <a:buFontTx/>
              <a:buChar char="-"/>
            </a:pPr>
            <a:r>
              <a:rPr lang="en-GB" dirty="0">
                <a:highlight>
                  <a:srgbClr val="00FFFF"/>
                </a:highlight>
              </a:rPr>
              <a:t>Install </a:t>
            </a:r>
            <a:r>
              <a:rPr lang="en-GB" dirty="0" err="1">
                <a:highlight>
                  <a:srgbClr val="00FFFF"/>
                </a:highlight>
              </a:rPr>
              <a:t>snakemake</a:t>
            </a:r>
            <a:r>
              <a:rPr lang="en-GB" dirty="0">
                <a:highlight>
                  <a:srgbClr val="00FFFF"/>
                </a:highlight>
              </a:rPr>
              <a:t> &gt; v5.26 or load module on cluster</a:t>
            </a:r>
          </a:p>
          <a:p>
            <a:pPr marL="285750" indent="-285750">
              <a:buFontTx/>
              <a:buChar char="-"/>
            </a:pPr>
            <a:r>
              <a:rPr lang="en-GB" dirty="0">
                <a:highlight>
                  <a:srgbClr val="00FFFF"/>
                </a:highlight>
              </a:rPr>
              <a:t>Clone </a:t>
            </a:r>
            <a:r>
              <a:rPr lang="en-GB" dirty="0" err="1">
                <a:highlight>
                  <a:srgbClr val="00FFFF"/>
                </a:highlight>
              </a:rPr>
              <a:t>github</a:t>
            </a:r>
            <a:r>
              <a:rPr lang="en-GB" dirty="0">
                <a:highlight>
                  <a:srgbClr val="00FFFF"/>
                </a:highlight>
              </a:rPr>
              <a:t> repo </a:t>
            </a:r>
            <a:r>
              <a:rPr lang="en-GB" dirty="0">
                <a:highlight>
                  <a:srgbClr val="00FFFF"/>
                </a:highlight>
                <a:hlinkClick r:id="rId2"/>
              </a:rPr>
              <a:t>https://github.com/sraorao/snakemake_code_clinic_2</a:t>
            </a:r>
            <a:endParaRPr lang="en-GB" dirty="0">
              <a:highlight>
                <a:srgbClr val="00FFFF"/>
              </a:highlight>
            </a:endParaRPr>
          </a:p>
          <a:p>
            <a:pPr marL="742950" lvl="1" indent="-285750">
              <a:buFontTx/>
              <a:buChar char="-"/>
            </a:pPr>
            <a:r>
              <a:rPr lang="en-GB" dirty="0">
                <a:highlight>
                  <a:srgbClr val="00FFFF"/>
                </a:highlight>
              </a:rPr>
              <a:t>Change REF37 path in </a:t>
            </a:r>
            <a:r>
              <a:rPr lang="en-GB" dirty="0" err="1">
                <a:highlight>
                  <a:srgbClr val="00FFFF"/>
                </a:highlight>
              </a:rPr>
              <a:t>config.yaml</a:t>
            </a:r>
            <a:endParaRPr lang="en-GB" dirty="0">
              <a:highlight>
                <a:srgbClr val="00FFFF"/>
              </a:highlight>
            </a:endParaRPr>
          </a:p>
          <a:p>
            <a:pPr marL="742950" lvl="1" indent="-285750">
              <a:buFontTx/>
              <a:buChar char="-"/>
            </a:pPr>
            <a:r>
              <a:rPr lang="en-GB" dirty="0">
                <a:highlight>
                  <a:srgbClr val="00FFFF"/>
                </a:highlight>
              </a:rPr>
              <a:t>Change project name in profile/</a:t>
            </a:r>
            <a:r>
              <a:rPr lang="en-GB" dirty="0" err="1">
                <a:highlight>
                  <a:srgbClr val="00FFFF"/>
                </a:highlight>
              </a:rPr>
              <a:t>cluster.yaml</a:t>
            </a:r>
            <a:endParaRPr lang="en-GB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9610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7D93-B1D1-4DB6-8D5A-03626523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8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Running </a:t>
            </a:r>
            <a:r>
              <a:rPr lang="en-GB" sz="4000" b="1" dirty="0" err="1"/>
              <a:t>snakemake</a:t>
            </a:r>
            <a:r>
              <a:rPr lang="en-GB" sz="4000" b="1" dirty="0"/>
              <a:t> workflows on the BMRC cluster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4E1330-1568-4A05-81F0-96A6DCCAFD39}"/>
              </a:ext>
            </a:extLst>
          </p:cNvPr>
          <p:cNvSpPr txBox="1">
            <a:spLocks/>
          </p:cNvSpPr>
          <p:nvPr/>
        </p:nvSpPr>
        <p:spPr>
          <a:xfrm>
            <a:off x="838200" y="1050661"/>
            <a:ext cx="10799618" cy="173558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--max-status-checks-per-second 0.01 \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--cluster-config 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cluster.json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--cluster “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–N {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cluster.</a:t>
            </a:r>
            <a:r>
              <a:rPr lang="en-GB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en-GB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-name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–o {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cluster.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–q {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cluster.</a:t>
            </a:r>
            <a:r>
              <a:rPr lang="en-GB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–P {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cluster.</a:t>
            </a:r>
            <a:r>
              <a:rPr lang="en-GB" dirty="0" err="1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–pe 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shmem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cluster.</a:t>
            </a:r>
            <a:r>
              <a:rPr lang="en-GB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slots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–j y”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cluster.json</a:t>
            </a:r>
            <a:endParaRPr lang="en-GB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E618A-B933-4CC6-AEB1-0136A622FDD6}"/>
              </a:ext>
            </a:extLst>
          </p:cNvPr>
          <p:cNvSpPr txBox="1"/>
          <p:nvPr/>
        </p:nvSpPr>
        <p:spPr>
          <a:xfrm>
            <a:off x="933635" y="2786244"/>
            <a:ext cx="10324729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“__default__”: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GB" sz="14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”: “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short.qc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GB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slots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GB" sz="1400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”: “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project.prjc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GB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”: “path/to/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output_folder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GB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job-name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”: “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default_job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0984CB-B665-4DFA-BF69-D848C8E77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3013"/>
            <a:ext cx="10515600" cy="1395620"/>
          </a:xfrm>
        </p:spPr>
        <p:txBody>
          <a:bodyPr/>
          <a:lstStyle/>
          <a:p>
            <a:r>
              <a:rPr lang="en-GB" dirty="0"/>
              <a:t>Monitoring not perfect</a:t>
            </a:r>
          </a:p>
          <a:p>
            <a:pPr lvl="1"/>
            <a:r>
              <a:rPr lang="en-GB" dirty="0" err="1"/>
              <a:t>Snakemake</a:t>
            </a:r>
            <a:r>
              <a:rPr lang="en-GB" dirty="0"/>
              <a:t> may not notice when jobs are killed by scheduler</a:t>
            </a:r>
          </a:p>
        </p:txBody>
      </p:sp>
    </p:spTree>
    <p:extLst>
      <p:ext uri="{BB962C8B-B14F-4D97-AF65-F5344CB8AC3E}">
        <p14:creationId xmlns:p14="http://schemas.microsoft.com/office/powerpoint/2010/main" val="379406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7D93-B1D1-4DB6-8D5A-03626523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8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Running on the BMRC cluster - PROFILES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4E1330-1568-4A05-81F0-96A6DCCAFD39}"/>
              </a:ext>
            </a:extLst>
          </p:cNvPr>
          <p:cNvSpPr txBox="1">
            <a:spLocks/>
          </p:cNvSpPr>
          <p:nvPr/>
        </p:nvSpPr>
        <p:spPr>
          <a:xfrm>
            <a:off x="838200" y="1491449"/>
            <a:ext cx="10799618" cy="63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--profile profile/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E618A-B933-4CC6-AEB1-0136A622FDD6}"/>
              </a:ext>
            </a:extLst>
          </p:cNvPr>
          <p:cNvSpPr txBox="1"/>
          <p:nvPr/>
        </p:nvSpPr>
        <p:spPr>
          <a:xfrm>
            <a:off x="932155" y="2534574"/>
            <a:ext cx="25745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github.com/</a:t>
            </a:r>
            <a:r>
              <a:rPr lang="en-GB" sz="1400" dirty="0" err="1"/>
              <a:t>snakemake</a:t>
            </a:r>
            <a:r>
              <a:rPr lang="en-GB" sz="1400" dirty="0"/>
              <a:t>-profiles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0984CB-B665-4DFA-BF69-D848C8E77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3817"/>
            <a:ext cx="10515600" cy="1446572"/>
          </a:xfrm>
        </p:spPr>
        <p:txBody>
          <a:bodyPr/>
          <a:lstStyle/>
          <a:p>
            <a:r>
              <a:rPr lang="en-GB" dirty="0"/>
              <a:t>Takes time to set up, but:</a:t>
            </a:r>
          </a:p>
          <a:p>
            <a:pPr lvl="1"/>
            <a:r>
              <a:rPr lang="en-GB" dirty="0"/>
              <a:t>Give greater flexibility over job submission, monitoring</a:t>
            </a:r>
          </a:p>
          <a:p>
            <a:pPr lvl="1"/>
            <a:r>
              <a:rPr lang="en-GB" dirty="0"/>
              <a:t>Per-rule job configuration, similar to cluster-config</a:t>
            </a:r>
          </a:p>
        </p:txBody>
      </p:sp>
    </p:spTree>
    <p:extLst>
      <p:ext uri="{BB962C8B-B14F-4D97-AF65-F5344CB8AC3E}">
        <p14:creationId xmlns:p14="http://schemas.microsoft.com/office/powerpoint/2010/main" val="388015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7D93-B1D1-4DB6-8D5A-03626523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8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Running on the BMRC cluster - PROFILES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0984CB-B665-4DFA-BF69-D848C8E77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5736"/>
            <a:ext cx="10515600" cy="5427677"/>
          </a:xfrm>
        </p:spPr>
        <p:txBody>
          <a:bodyPr>
            <a:normAutofit/>
          </a:bodyPr>
          <a:lstStyle/>
          <a:p>
            <a:r>
              <a:rPr lang="en-GB" dirty="0"/>
              <a:t>profile/</a:t>
            </a:r>
            <a:r>
              <a:rPr lang="en-GB" dirty="0" err="1"/>
              <a:t>config.yaml</a:t>
            </a:r>
            <a:endParaRPr lang="en-GB" dirty="0"/>
          </a:p>
          <a:p>
            <a:pPr lvl="1"/>
            <a:r>
              <a:rPr lang="en-GB" dirty="0"/>
              <a:t>Cluster configuration</a:t>
            </a:r>
          </a:p>
          <a:p>
            <a:r>
              <a:rPr lang="en-GB" dirty="0"/>
              <a:t>profile/</a:t>
            </a:r>
            <a:r>
              <a:rPr lang="en-GB" dirty="0" err="1"/>
              <a:t>cluster.yaml</a:t>
            </a:r>
            <a:endParaRPr lang="en-GB" dirty="0"/>
          </a:p>
          <a:p>
            <a:pPr lvl="1"/>
            <a:r>
              <a:rPr lang="en-GB" dirty="0"/>
              <a:t>Default or per-rule settings to pass on to </a:t>
            </a:r>
            <a:r>
              <a:rPr lang="en-GB" dirty="0" err="1"/>
              <a:t>qsub</a:t>
            </a:r>
            <a:endParaRPr lang="en-GB" dirty="0"/>
          </a:p>
          <a:p>
            <a:r>
              <a:rPr lang="en-GB" dirty="0"/>
              <a:t>profile/sge-jobscript.sh</a:t>
            </a:r>
          </a:p>
          <a:p>
            <a:pPr lvl="1"/>
            <a:r>
              <a:rPr lang="en-GB" dirty="0"/>
              <a:t>Template </a:t>
            </a:r>
            <a:r>
              <a:rPr lang="en-GB" dirty="0" err="1"/>
              <a:t>jobscript</a:t>
            </a:r>
            <a:endParaRPr lang="en-GB" dirty="0"/>
          </a:p>
          <a:p>
            <a:r>
              <a:rPr lang="en-GB" dirty="0"/>
              <a:t>profile/sge-submit.py</a:t>
            </a:r>
          </a:p>
          <a:p>
            <a:pPr lvl="1"/>
            <a:r>
              <a:rPr lang="en-GB" dirty="0"/>
              <a:t>Submit script that is called by </a:t>
            </a:r>
            <a:r>
              <a:rPr lang="en-GB" dirty="0" err="1"/>
              <a:t>snakemake</a:t>
            </a:r>
            <a:r>
              <a:rPr lang="en-GB" dirty="0"/>
              <a:t>; parses settings and </a:t>
            </a:r>
            <a:r>
              <a:rPr lang="en-GB" dirty="0" err="1"/>
              <a:t>jobscript</a:t>
            </a:r>
            <a:r>
              <a:rPr lang="en-GB" dirty="0"/>
              <a:t> files</a:t>
            </a:r>
          </a:p>
          <a:p>
            <a:r>
              <a:rPr lang="en-GB" dirty="0"/>
              <a:t>profile/sge-status.py</a:t>
            </a:r>
          </a:p>
          <a:p>
            <a:pPr lvl="1"/>
            <a:r>
              <a:rPr lang="en-GB" dirty="0"/>
              <a:t>Monitoring script called by </a:t>
            </a:r>
            <a:r>
              <a:rPr lang="en-GB" dirty="0" err="1"/>
              <a:t>snakemake</a:t>
            </a:r>
            <a:r>
              <a:rPr lang="en-GB" dirty="0"/>
              <a:t>; calls </a:t>
            </a:r>
            <a:r>
              <a:rPr lang="en-GB" dirty="0" err="1"/>
              <a:t>qstat</a:t>
            </a:r>
            <a:r>
              <a:rPr lang="en-GB" dirty="0"/>
              <a:t> and </a:t>
            </a:r>
            <a:r>
              <a:rPr lang="en-GB" dirty="0" err="1"/>
              <a:t>qacct</a:t>
            </a:r>
            <a:r>
              <a:rPr lang="en-GB" dirty="0"/>
              <a:t> periodically</a:t>
            </a:r>
          </a:p>
        </p:txBody>
      </p:sp>
    </p:spTree>
    <p:extLst>
      <p:ext uri="{BB962C8B-B14F-4D97-AF65-F5344CB8AC3E}">
        <p14:creationId xmlns:p14="http://schemas.microsoft.com/office/powerpoint/2010/main" val="87860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A simple snakemake rule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7E812-CE6F-44B4-9FA7-494980AD4B5E}"/>
              </a:ext>
            </a:extLst>
          </p:cNvPr>
          <p:cNvSpPr txBox="1"/>
          <p:nvPr/>
        </p:nvSpPr>
        <p:spPr>
          <a:xfrm>
            <a:off x="758300" y="1451361"/>
            <a:ext cx="10747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snakefile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Snakefile_cluster.smk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--profile profile/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34B1B7-9CB4-4B03-88E2-B7B2464C809D}"/>
              </a:ext>
            </a:extLst>
          </p:cNvPr>
          <p:cNvSpPr txBox="1"/>
          <p:nvPr/>
        </p:nvSpPr>
        <p:spPr>
          <a:xfrm>
            <a:off x="758299" y="2828835"/>
            <a:ext cx="90064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get_hostname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input: "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Snakefile_cluster.smk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  # dummy input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output: "hostname.txt"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shell: "hostname &gt; {output}"</a:t>
            </a:r>
          </a:p>
        </p:txBody>
      </p:sp>
    </p:spTree>
    <p:extLst>
      <p:ext uri="{BB962C8B-B14F-4D97-AF65-F5344CB8AC3E}">
        <p14:creationId xmlns:p14="http://schemas.microsoft.com/office/powerpoint/2010/main" val="221382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A typical 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7EC01-E35F-44EE-8CC8-416653324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708" y="2010654"/>
            <a:ext cx="4391025" cy="4219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C7E812-CE6F-44B4-9FA7-494980AD4B5E}"/>
              </a:ext>
            </a:extLst>
          </p:cNvPr>
          <p:cNvSpPr txBox="1"/>
          <p:nvPr/>
        </p:nvSpPr>
        <p:spPr>
          <a:xfrm>
            <a:off x="758300" y="1451361"/>
            <a:ext cx="10747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snakefile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Snakefile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--use-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--use-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envmodules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--profile profile/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42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 err="1"/>
              <a:t>Conda</a:t>
            </a:r>
            <a:r>
              <a:rPr lang="en-GB" sz="4000" b="1" dirty="0"/>
              <a:t> environments (per-rule)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47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channels: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-forge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bioconda</a:t>
            </a:r>
            <a:endParaRPr lang="en-GB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dependencies: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 bwa=0.7.17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C5CD21-3EC7-40A9-B749-86509EAC3522}"/>
              </a:ext>
            </a:extLst>
          </p:cNvPr>
          <p:cNvSpPr txBox="1"/>
          <p:nvPr/>
        </p:nvSpPr>
        <p:spPr>
          <a:xfrm>
            <a:off x="838200" y="1426480"/>
            <a:ext cx="16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envs</a:t>
            </a:r>
            <a:r>
              <a:rPr lang="en-GB" dirty="0"/>
              <a:t>/</a:t>
            </a:r>
            <a:r>
              <a:rPr lang="en-GB" dirty="0" err="1"/>
              <a:t>bwa.yaml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27F87-DB42-4B6F-A6F9-41480472E3E0}"/>
              </a:ext>
            </a:extLst>
          </p:cNvPr>
          <p:cNvSpPr txBox="1"/>
          <p:nvPr/>
        </p:nvSpPr>
        <p:spPr>
          <a:xfrm>
            <a:off x="5628443" y="1544715"/>
            <a:ext cx="58681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Fully reproducible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Software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clash of dependencies (if </a:t>
            </a:r>
            <a:r>
              <a:rPr lang="en-GB" dirty="0" err="1"/>
              <a:t>conda</a:t>
            </a:r>
            <a:r>
              <a:rPr lang="en-GB" dirty="0"/>
              <a:t> environments are minimal)</a:t>
            </a:r>
          </a:p>
          <a:p>
            <a:r>
              <a:rPr lang="en-GB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First run takes time to install </a:t>
            </a:r>
            <a:r>
              <a:rPr lang="en-GB" dirty="0" err="1"/>
              <a:t>conda</a:t>
            </a:r>
            <a:r>
              <a:rPr lang="en-GB" dirty="0"/>
              <a:t>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BMRC-specific – </a:t>
            </a:r>
            <a:r>
              <a:rPr lang="en-GB" dirty="0" err="1"/>
              <a:t>conda</a:t>
            </a:r>
            <a:r>
              <a:rPr lang="en-GB" dirty="0"/>
              <a:t> </a:t>
            </a:r>
            <a:r>
              <a:rPr lang="en-GB" dirty="0" err="1"/>
              <a:t>envs</a:t>
            </a:r>
            <a:r>
              <a:rPr lang="en-GB" dirty="0"/>
              <a:t> built using submission node but may raise ‘illegal instruction’ error when </a:t>
            </a:r>
            <a:r>
              <a:rPr lang="en-GB" dirty="0" err="1"/>
              <a:t>cpu</a:t>
            </a:r>
            <a:r>
              <a:rPr lang="en-GB" dirty="0"/>
              <a:t> architecture doesn’t match (e.g. C and D nodes)</a:t>
            </a:r>
          </a:p>
        </p:txBody>
      </p:sp>
    </p:spTree>
    <p:extLst>
      <p:ext uri="{BB962C8B-B14F-4D97-AF65-F5344CB8AC3E}">
        <p14:creationId xmlns:p14="http://schemas.microsoft.com/office/powerpoint/2010/main" val="173425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Environment modules (per-rule)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5361" cy="70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envmodules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“R/default”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59421-B456-4C7F-8899-CA33CB118147}"/>
              </a:ext>
            </a:extLst>
          </p:cNvPr>
          <p:cNvSpPr txBox="1"/>
          <p:nvPr/>
        </p:nvSpPr>
        <p:spPr>
          <a:xfrm>
            <a:off x="838200" y="2699789"/>
            <a:ext cx="58681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BMRC-specific – software matched to </a:t>
            </a:r>
            <a:r>
              <a:rPr lang="en-GB" dirty="0" err="1"/>
              <a:t>cpu</a:t>
            </a:r>
            <a:r>
              <a:rPr lang="en-GB" dirty="0"/>
              <a:t> architecture, so can be submitted to any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Quicker to start</a:t>
            </a:r>
          </a:p>
          <a:p>
            <a:r>
              <a:rPr lang="en-GB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 reproducible on another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Software you want may not be installed</a:t>
            </a:r>
          </a:p>
        </p:txBody>
      </p:sp>
    </p:spTree>
    <p:extLst>
      <p:ext uri="{BB962C8B-B14F-4D97-AF65-F5344CB8AC3E}">
        <p14:creationId xmlns:p14="http://schemas.microsoft.com/office/powerpoint/2010/main" val="4187697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4166</TotalTime>
  <Words>820</Words>
  <Application>Microsoft Office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Workflow management with Snakemake</vt:lpstr>
      <vt:lpstr>Outline</vt:lpstr>
      <vt:lpstr>Running snakemake workflows on the BMRC cluster</vt:lpstr>
      <vt:lpstr>Running on the BMRC cluster - PROFILES</vt:lpstr>
      <vt:lpstr>Running on the BMRC cluster - PROFILES</vt:lpstr>
      <vt:lpstr>A simple snakemake rule</vt:lpstr>
      <vt:lpstr>A typical workflow</vt:lpstr>
      <vt:lpstr>Conda environments (per-rule)</vt:lpstr>
      <vt:lpstr>Environment modules (per-rule)</vt:lpstr>
      <vt:lpstr>Best of both worlds?</vt:lpstr>
      <vt:lpstr>Passing input/output/params to scripts - R</vt:lpstr>
      <vt:lpstr>Passing input/output/params to scripts - Python</vt:lpstr>
      <vt:lpstr>Input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management with Snakemake</dc:title>
  <dc:creator>Srinivasa Rao</dc:creator>
  <cp:lastModifiedBy>Srinivasa Rao Rao</cp:lastModifiedBy>
  <cp:revision>90</cp:revision>
  <dcterms:created xsi:type="dcterms:W3CDTF">2020-10-22T18:16:06Z</dcterms:created>
  <dcterms:modified xsi:type="dcterms:W3CDTF">2020-11-18T09:41:44Z</dcterms:modified>
</cp:coreProperties>
</file>