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EC3A984-4E97-4C07-9DEB-57673FCC1F23}">
  <a:tblStyle styleId="{BEC3A984-4E97-4C07-9DEB-57673FCC1F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647a2c82e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647a2c82e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647a2c82e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647a2c82e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647a2c82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647a2c82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647a2c82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647a2c82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647a2c82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647a2c82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647a2c82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647a2c82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647a2c82e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647a2c82e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647a2c82e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647a2c82e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647a2c82e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647a2c82e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673250" y="1923576"/>
            <a:ext cx="8222100" cy="117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Approximate Analytics for  Real-time Stream data</a:t>
            </a:r>
            <a:endParaRPr sz="36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73250" y="3446700"/>
            <a:ext cx="2215200" cy="16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Rashmi Sahu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B15CS032</a:t>
            </a:r>
            <a:r>
              <a:rPr lang="en"/>
              <a:t>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113150" y="3446700"/>
            <a:ext cx="2782200" cy="16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Guided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Subhajit Sidhanta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225" y="179425"/>
            <a:ext cx="933050" cy="9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2425350" y="1246600"/>
            <a:ext cx="42933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Department of Computer Science and Engineering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311700" y="1229875"/>
            <a:ext cx="8520600" cy="11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Zhenyu Wen, Do Le Quoc,Pramod Bhatotia, Ruichuan Chen, Myungjin Lee, University of Edinburgh, TU Dresden, Nokia Bell Labs. ApproxIoT: Approximate Analytics for Edge Computing. 2018 IEEE 38th International Conference on Distributed Computing Systems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Documentation of Apache Kafka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 txBox="1"/>
          <p:nvPr>
            <p:ph type="title"/>
          </p:nvPr>
        </p:nvSpPr>
        <p:spPr>
          <a:xfrm>
            <a:off x="399650" y="3203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design a system that performs sampling on a real-time stream of big data and train a machine learning model on this representative sample of the input dataset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query can be given to this trained ML model that will give the approximate output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to calculate the taxi fare based on the real-time large taxi dataset, a model can compute on a sample dataset as it would be too expensive to analyse a big dataset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Survey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229875"/>
            <a:ext cx="8520600" cy="28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Massive amount of data is being generated by the IOT enabled devices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computation on such big data would be prohibitively expensive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 on the representative sample of the input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the approximate analytics for edge computing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is based on Apache kafka to produce and </a:t>
            </a:r>
            <a:r>
              <a:rPr lang="en"/>
              <a:t>consume data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536875" y="1245600"/>
            <a:ext cx="1073700" cy="265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3867800" y="1245600"/>
            <a:ext cx="1121100" cy="265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2202325" y="1245600"/>
            <a:ext cx="1073700" cy="265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 flipH="1">
            <a:off x="5576200" y="1970425"/>
            <a:ext cx="1008300" cy="12249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569575" y="1600863"/>
            <a:ext cx="1008288" cy="32216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665850" y="1573088"/>
            <a:ext cx="9447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Producer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569575" y="3195388"/>
            <a:ext cx="1008288" cy="32216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569575" y="2380663"/>
            <a:ext cx="1008288" cy="32216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3921963" y="2398125"/>
            <a:ext cx="1008288" cy="32216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3924200" y="1600863"/>
            <a:ext cx="1008288" cy="32216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3921963" y="3195388"/>
            <a:ext cx="1008288" cy="32216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611675" y="2380675"/>
            <a:ext cx="9447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Producer 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611675" y="3195400"/>
            <a:ext cx="9447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Producer 3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3955988" y="1581813"/>
            <a:ext cx="9447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Consumer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3955988" y="3195400"/>
            <a:ext cx="9447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Consumer 3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3953750" y="2388600"/>
            <a:ext cx="9447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Consumer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2329988" y="1744813"/>
            <a:ext cx="818400" cy="4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Topic 1</a:t>
            </a:r>
            <a:endParaRPr sz="1100"/>
          </a:p>
        </p:txBody>
      </p:sp>
      <p:sp>
        <p:nvSpPr>
          <p:cNvPr id="125" name="Google Shape;125;p16"/>
          <p:cNvSpPr/>
          <p:nvPr/>
        </p:nvSpPr>
        <p:spPr>
          <a:xfrm>
            <a:off x="2329975" y="2875338"/>
            <a:ext cx="818400" cy="4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Topic 2</a:t>
            </a:r>
            <a:endParaRPr sz="1100"/>
          </a:p>
        </p:txBody>
      </p:sp>
      <p:cxnSp>
        <p:nvCxnSpPr>
          <p:cNvPr id="126" name="Google Shape;126;p16"/>
          <p:cNvCxnSpPr>
            <a:stCxn id="113" idx="3"/>
            <a:endCxn id="124" idx="1"/>
          </p:cNvCxnSpPr>
          <p:nvPr/>
        </p:nvCxnSpPr>
        <p:spPr>
          <a:xfrm>
            <a:off x="1610550" y="1699238"/>
            <a:ext cx="719400" cy="2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6"/>
          <p:cNvCxnSpPr>
            <a:endCxn id="124" idx="1"/>
          </p:cNvCxnSpPr>
          <p:nvPr/>
        </p:nvCxnSpPr>
        <p:spPr>
          <a:xfrm flipH="1" rot="10800000">
            <a:off x="1556288" y="1946563"/>
            <a:ext cx="773700" cy="6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6"/>
          <p:cNvCxnSpPr>
            <a:endCxn id="125" idx="1"/>
          </p:cNvCxnSpPr>
          <p:nvPr/>
        </p:nvCxnSpPr>
        <p:spPr>
          <a:xfrm flipH="1" rot="10800000">
            <a:off x="1556275" y="3077088"/>
            <a:ext cx="773700" cy="3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6"/>
          <p:cNvCxnSpPr/>
          <p:nvPr/>
        </p:nvCxnSpPr>
        <p:spPr>
          <a:xfrm flipH="1" rot="10800000">
            <a:off x="3148438" y="1796713"/>
            <a:ext cx="807600" cy="1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6"/>
          <p:cNvCxnSpPr>
            <a:endCxn id="123" idx="1"/>
          </p:cNvCxnSpPr>
          <p:nvPr/>
        </p:nvCxnSpPr>
        <p:spPr>
          <a:xfrm flipH="1" rot="10800000">
            <a:off x="3148250" y="2514750"/>
            <a:ext cx="805500" cy="5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6"/>
          <p:cNvCxnSpPr>
            <a:endCxn id="122" idx="1"/>
          </p:cNvCxnSpPr>
          <p:nvPr/>
        </p:nvCxnSpPr>
        <p:spPr>
          <a:xfrm>
            <a:off x="3148388" y="1970350"/>
            <a:ext cx="807600" cy="13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6"/>
          <p:cNvCxnSpPr>
            <a:stCxn id="109" idx="3"/>
            <a:endCxn id="111" idx="4"/>
          </p:cNvCxnSpPr>
          <p:nvPr/>
        </p:nvCxnSpPr>
        <p:spPr>
          <a:xfrm>
            <a:off x="4988900" y="2571750"/>
            <a:ext cx="5874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6"/>
          <p:cNvCxnSpPr>
            <a:stCxn id="111" idx="2"/>
          </p:cNvCxnSpPr>
          <p:nvPr/>
        </p:nvCxnSpPr>
        <p:spPr>
          <a:xfrm flipH="1" rot="10800000">
            <a:off x="6584500" y="1750113"/>
            <a:ext cx="491700" cy="8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6"/>
          <p:cNvSpPr/>
          <p:nvPr/>
        </p:nvSpPr>
        <p:spPr>
          <a:xfrm>
            <a:off x="7076300" y="1331500"/>
            <a:ext cx="1320825" cy="5026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6904600" y="3294525"/>
            <a:ext cx="719400" cy="4035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7883800" y="3294525"/>
            <a:ext cx="719400" cy="4035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5731500" y="2418150"/>
            <a:ext cx="8610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Sampling Module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7162163" y="1331562"/>
            <a:ext cx="1320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Train Machine learning model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6904600" y="3315250"/>
            <a:ext cx="8610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 Query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7971300" y="3315250"/>
            <a:ext cx="8610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Output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" name="Google Shape;141;p16"/>
          <p:cNvCxnSpPr>
            <a:stCxn id="139" idx="0"/>
          </p:cNvCxnSpPr>
          <p:nvPr/>
        </p:nvCxnSpPr>
        <p:spPr>
          <a:xfrm flipH="1" rot="10800000">
            <a:off x="7335100" y="1847050"/>
            <a:ext cx="20400" cy="14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6"/>
          <p:cNvCxnSpPr/>
          <p:nvPr/>
        </p:nvCxnSpPr>
        <p:spPr>
          <a:xfrm flipH="1">
            <a:off x="8171500" y="1846925"/>
            <a:ext cx="21600" cy="14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6"/>
          <p:cNvSpPr txBox="1"/>
          <p:nvPr/>
        </p:nvSpPr>
        <p:spPr>
          <a:xfrm>
            <a:off x="6388475" y="1652375"/>
            <a:ext cx="7737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Sampled data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1583400" y="1847038"/>
            <a:ext cx="7737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Stream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data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3276025" y="1584363"/>
            <a:ext cx="7737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Stream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data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2202350" y="818750"/>
            <a:ext cx="10737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Kafka Topics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4988900" y="2135563"/>
            <a:ext cx="7737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Stream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data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Creating a kafka topic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topic is a category name to which messages or data  are stored and published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one needs to send a data, it is sent to a specific topic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Kafka retains the data message for set amount of time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Here a two topics are created named Sample and test from which data is being pulled out parallelly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Creating Kafka producer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</a:t>
            </a:r>
            <a:r>
              <a:rPr lang="en" sz="1800"/>
              <a:t>n application that produced or send data to a specific topic over a kafka server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Kafka producer contains a pool of buffer space that holds the data records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Here two producers are created that sent data records to sample topic and test topic respectively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Creating Kafka Consumer and sampling data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</a:t>
            </a:r>
            <a:r>
              <a:rPr lang="en" sz="1800"/>
              <a:t>n application that consumed data from specific topic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</a:t>
            </a:r>
            <a:r>
              <a:rPr lang="en" sz="1800"/>
              <a:t>wo consumers are created subscribing to topics sample and test respectively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As soon as data records are received a reservoir sampling is performed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Consumers keeps on  receiving the data while sampling is being performed on the data that has already been consumed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Data being sent over here is New York Taxi dataset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Train a Machine learning algorithm on the sample data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linear regression model is trained on the taxi data to calculate the taxi fare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accuracy of model varies with the sampling fraction, it increase with the increase in the sample size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With the sampling fraction of 0.05% the accuracy obtained is 87.9%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177" name="Google Shape;177;p21"/>
          <p:cNvGraphicFramePr/>
          <p:nvPr/>
        </p:nvGraphicFramePr>
        <p:xfrm>
          <a:off x="447800" y="122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{BEC3A984-4E97-4C07-9DEB-57673FCC1F23}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Sampling Fraction(%)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 </a:t>
                      </a:r>
                      <a:r>
                        <a:rPr b="1" lang="en">
                          <a:solidFill>
                            <a:schemeClr val="dk2"/>
                          </a:solidFill>
                        </a:rPr>
                        <a:t>Accuracy of ML model(%)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Throughput (Msgs/sec)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85.14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234.29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30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86.26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232.64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40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87.47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204.35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60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88.27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202.43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70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89.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15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133.59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