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7BDC-02B9-48E1-B7E4-DCA92BB031C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4FD-924E-4F8E-A1BE-8873958E15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75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7BDC-02B9-48E1-B7E4-DCA92BB031C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4FD-924E-4F8E-A1BE-8873958E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7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7BDC-02B9-48E1-B7E4-DCA92BB031C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4FD-924E-4F8E-A1BE-8873958E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4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7BDC-02B9-48E1-B7E4-DCA92BB031C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4FD-924E-4F8E-A1BE-8873958E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8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7BDC-02B9-48E1-B7E4-DCA92BB031C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4FD-924E-4F8E-A1BE-8873958E15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16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7BDC-02B9-48E1-B7E4-DCA92BB031C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4FD-924E-4F8E-A1BE-8873958E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7BDC-02B9-48E1-B7E4-DCA92BB031C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4FD-924E-4F8E-A1BE-8873958E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6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7BDC-02B9-48E1-B7E4-DCA92BB031C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4FD-924E-4F8E-A1BE-8873958E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7BDC-02B9-48E1-B7E4-DCA92BB031C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4FD-924E-4F8E-A1BE-8873958E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1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017BDC-02B9-48E1-B7E4-DCA92BB031C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00B4FD-924E-4F8E-A1BE-8873958E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0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7BDC-02B9-48E1-B7E4-DCA92BB031C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B4FD-924E-4F8E-A1BE-8873958E1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3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017BDC-02B9-48E1-B7E4-DCA92BB031C7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00B4FD-924E-4F8E-A1BE-8873958E15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sketball-reference.com/play-index/tsl_finder.cg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NBA Team Dynamics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 there a winning formula for a team to become an NBA Champion?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6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Exploration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9556" y="1845736"/>
            <a:ext cx="5133131" cy="36683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41" y="1845735"/>
            <a:ext cx="5057115" cy="36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7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Exploration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22" y="1864737"/>
            <a:ext cx="5210783" cy="373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724" y="1886785"/>
            <a:ext cx="5473956" cy="383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0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Can I answer my questions with this approach?</a:t>
            </a:r>
          </a:p>
          <a:p>
            <a:pPr lvl="1"/>
            <a:r>
              <a:rPr lang="en-US" dirty="0" smtClean="0"/>
              <a:t>Looking like it may be possible! Winning championship teams do appear to have a higher offensive rating, lower defensive rating, and higher effective field goal percentage than non-winning teams</a:t>
            </a:r>
          </a:p>
          <a:p>
            <a:pPr lvl="1"/>
            <a:endParaRPr lang="en-US" dirty="0" smtClean="0"/>
          </a:p>
          <a:p>
            <a:pPr marL="91440" lvl="1" indent="0">
              <a:buNone/>
            </a:pPr>
            <a:r>
              <a:rPr lang="en-US" dirty="0" smtClean="0"/>
              <a:t>- </a:t>
            </a:r>
            <a:r>
              <a:rPr lang="en-US" sz="2000" dirty="0" smtClean="0"/>
              <a:t>Planned next steps:</a:t>
            </a:r>
          </a:p>
          <a:p>
            <a:pPr marL="617220" lvl="2" indent="-342900"/>
            <a:r>
              <a:rPr lang="en-US" sz="1600" dirty="0" smtClean="0"/>
              <a:t>Test other Advanced stats</a:t>
            </a:r>
          </a:p>
          <a:p>
            <a:pPr marL="617220" lvl="2" indent="-342900"/>
            <a:r>
              <a:rPr lang="en-US" sz="1600" dirty="0" smtClean="0"/>
              <a:t>Rank Teams for the stats that are worth including in a predictive model by Season</a:t>
            </a:r>
          </a:p>
          <a:p>
            <a:pPr marL="800100" lvl="3" indent="-342900"/>
            <a:r>
              <a:rPr lang="en-US" sz="1600" dirty="0" smtClean="0"/>
              <a:t>Every season is different and looking at ranks within season can potentially improve model accuracy</a:t>
            </a:r>
          </a:p>
          <a:p>
            <a:pPr marL="617220" lvl="2" indent="-342900"/>
            <a:r>
              <a:rPr lang="en-US" sz="1600" dirty="0" smtClean="0"/>
              <a:t>Try different predictive models</a:t>
            </a:r>
          </a:p>
          <a:p>
            <a:pPr marL="800100" lvl="3" indent="-342900"/>
            <a:r>
              <a:rPr lang="en-US" sz="1600" dirty="0" smtClean="0"/>
              <a:t>Regression</a:t>
            </a:r>
          </a:p>
          <a:p>
            <a:pPr marL="800100" lvl="3" indent="-342900"/>
            <a:r>
              <a:rPr lang="en-US" sz="1600" dirty="0" smtClean="0"/>
              <a:t>Clustering</a:t>
            </a:r>
          </a:p>
          <a:p>
            <a:pPr marL="800100" lvl="3" indent="-342900"/>
            <a:r>
              <a:rPr lang="en-US" sz="1600" dirty="0" smtClean="0"/>
              <a:t>Random Forests</a:t>
            </a:r>
          </a:p>
          <a:p>
            <a:pPr lvl="1"/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gix.ranker.com/user_node_img/50018/1000351695/original/angel-wings-photo-u1?w=650&amp;q=50&amp;fm=jpg&amp;fit=crop&amp;crop=fa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0" y="396199"/>
            <a:ext cx="4200855" cy="547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feofthekid.com/wp-content/uploads/2017/02/Michael-Jordan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83" y="161203"/>
            <a:ext cx="3890356" cy="59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4/4e/LeBron_James_%2831944491583%29.jpg/1200px-LeBron_James_%2831944491583%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993" y="161203"/>
            <a:ext cx="3816392" cy="594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72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dn.vox-cdn.com/thumbor/Atvx2RdUDEkQhWmqzJQUVZctfic=/0x0:4000x2667/1200x800/filters:focal(0x0:4000x2667)/cdn.vox-cdn.com/uploads/chorus_image/image/34391219/20140615_mje_sq8_218.jpg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4" y="869949"/>
            <a:ext cx="6171335" cy="411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roxx.files.wordpress.com/2014/06/sport_1401998770.jpg?quality=100&amp;w=6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8" y="978765"/>
            <a:ext cx="56578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36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Ultimate Goal:</a:t>
            </a:r>
          </a:p>
          <a:p>
            <a:r>
              <a:rPr lang="en-US" dirty="0" smtClean="0"/>
              <a:t>- Can we create a model based on team NBA statistics that can accurately predict which team will win the NBA championship?</a:t>
            </a:r>
          </a:p>
          <a:p>
            <a:endParaRPr lang="en-US" dirty="0"/>
          </a:p>
          <a:p>
            <a:r>
              <a:rPr lang="en-US" dirty="0" smtClean="0"/>
              <a:t>Sub-questions:</a:t>
            </a:r>
          </a:p>
          <a:p>
            <a:r>
              <a:rPr lang="en-US" dirty="0" smtClean="0"/>
              <a:t>- Do historical NBA championship have certain characteristics in common e.g. more offensive/defensive oriented? Play with fast pace vs. slow place?</a:t>
            </a:r>
          </a:p>
          <a:p>
            <a:r>
              <a:rPr lang="en-US" dirty="0" smtClean="0"/>
              <a:t>- Can we create clusters of NBA championship teams with certain sets of characteristics?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9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Source: basketball-refrence.com, Team Season </a:t>
            </a:r>
            <a:r>
              <a:rPr lang="en-US" sz="1600" dirty="0"/>
              <a:t>play index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www.basketball-reference.com/play-index/tsl_finder.cgi</a:t>
            </a:r>
            <a:endParaRPr lang="en-US" sz="1600" dirty="0" smtClean="0"/>
          </a:p>
          <a:p>
            <a:r>
              <a:rPr lang="en-US" sz="1600" dirty="0" smtClean="0"/>
              <a:t>Available Stats: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Team Total (PTS, RB, ST, etc.)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Team Shooting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Team Per Game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/>
              <a:t>Advanced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Pace: </a:t>
            </a:r>
            <a:r>
              <a:rPr lang="en-US" dirty="0" smtClean="0"/>
              <a:t>An estimate of possessions per 48 minutes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 smtClean="0"/>
              <a:t>ORtg</a:t>
            </a:r>
            <a:r>
              <a:rPr lang="en-US" b="1" dirty="0" smtClean="0"/>
              <a:t> (Offensive Rating): </a:t>
            </a:r>
            <a:r>
              <a:rPr lang="en-US" dirty="0" smtClean="0"/>
              <a:t>An estimate of points produced or scored per 100 possessions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 smtClean="0"/>
              <a:t>DRtg</a:t>
            </a:r>
            <a:r>
              <a:rPr lang="en-US" b="1" dirty="0" smtClean="0"/>
              <a:t> (Defensive Rating): </a:t>
            </a:r>
            <a:r>
              <a:rPr lang="en-US" dirty="0" smtClean="0"/>
              <a:t>An estimate of points allowed per 100 </a:t>
            </a:r>
            <a:r>
              <a:rPr lang="en-US" dirty="0" err="1" smtClean="0"/>
              <a:t>possesions</a:t>
            </a:r>
            <a:endParaRPr lang="en-US" dirty="0" smtClean="0"/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 smtClean="0"/>
              <a:t>eFG</a:t>
            </a:r>
            <a:r>
              <a:rPr lang="en-US" b="1" dirty="0" smtClean="0"/>
              <a:t>%: </a:t>
            </a:r>
            <a:r>
              <a:rPr lang="en-US" dirty="0" smtClean="0"/>
              <a:t>This statistic adjusts for the fact that a 3-point field goal is worth one more point than a 2-point field goal</a:t>
            </a:r>
            <a:endParaRPr lang="en-US" sz="1200" b="1" dirty="0" smtClean="0"/>
          </a:p>
          <a:p>
            <a:r>
              <a:rPr lang="en-US" sz="1600" dirty="0" smtClean="0"/>
              <a:t>Data Gathered: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All team’s Advanced statistics for the last 30 NBA regular seasons</a:t>
            </a:r>
            <a:endParaRPr lang="en-US" sz="140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Championship winning and runner-up teams for the last 30 NBA regular seasons</a:t>
            </a:r>
            <a:endParaRPr lang="en-US" sz="1400" dirty="0"/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1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Dataframes</a:t>
            </a:r>
            <a:r>
              <a:rPr lang="en-US" dirty="0" smtClean="0"/>
              <a:t>:</a:t>
            </a:r>
          </a:p>
          <a:p>
            <a:r>
              <a:rPr lang="en-US" i="1" dirty="0" smtClean="0"/>
              <a:t>Seasons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98" y="2653002"/>
            <a:ext cx="10303164" cy="28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4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Champions</a:t>
            </a:r>
          </a:p>
          <a:p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20" y="2258003"/>
            <a:ext cx="9615645" cy="29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4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Goal: In Seasons </a:t>
            </a:r>
            <a:r>
              <a:rPr lang="en-US" b="1" dirty="0" err="1" smtClean="0"/>
              <a:t>dataframe</a:t>
            </a:r>
            <a:r>
              <a:rPr lang="en-US" b="1" dirty="0" smtClean="0"/>
              <a:t>, add yes/no (1,0) flag identifying team as winner and yes/no flag identifying team as runner up</a:t>
            </a:r>
            <a:endParaRPr lang="en-US" dirty="0" smtClean="0"/>
          </a:p>
          <a:p>
            <a:r>
              <a:rPr lang="en-US" b="1" dirty="0" smtClean="0"/>
              <a:t>Issues/Tasks: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1. Team name in Seasons has asterisk for certain rows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Solution</a:t>
            </a:r>
            <a:r>
              <a:rPr lang="en-US" sz="1600" dirty="0"/>
              <a:t>: seasons['Tm'] = seasons['Tm'].map(lambda x: </a:t>
            </a:r>
            <a:r>
              <a:rPr lang="en-US" sz="1600" dirty="0" err="1"/>
              <a:t>x.rstrip</a:t>
            </a:r>
            <a:r>
              <a:rPr lang="en-US" sz="1600" dirty="0" smtClean="0"/>
              <a:t>('*'))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smtClean="0"/>
              <a:t>2. Creating the flag for </a:t>
            </a:r>
            <a:r>
              <a:rPr lang="en-US" sz="1600" dirty="0" err="1" smtClean="0"/>
              <a:t>iswinner</a:t>
            </a:r>
            <a:r>
              <a:rPr lang="en-US" sz="1600" dirty="0" smtClean="0"/>
              <a:t> and </a:t>
            </a:r>
            <a:r>
              <a:rPr lang="en-US" sz="1600" dirty="0" err="1" smtClean="0"/>
              <a:t>isrunner</a:t>
            </a:r>
            <a:r>
              <a:rPr lang="en-US" sz="1600" dirty="0" smtClean="0"/>
              <a:t> in Seasons </a:t>
            </a:r>
            <a:r>
              <a:rPr lang="en-US" sz="1600" dirty="0" err="1" smtClean="0"/>
              <a:t>datafram</a:t>
            </a: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smtClean="0"/>
              <a:t>Approach:</a:t>
            </a:r>
          </a:p>
          <a:p>
            <a:pPr marL="635508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/>
              <a:t>Create new column concatenating ‘Tm’ and ‘</a:t>
            </a:r>
            <a:r>
              <a:rPr lang="en-US" sz="1400" dirty="0" err="1" smtClean="0"/>
              <a:t>Champ_Year</a:t>
            </a:r>
            <a:r>
              <a:rPr lang="en-US" sz="1400" dirty="0" smtClean="0"/>
              <a:t>’ in Seasons and two new columns concatenating ‘</a:t>
            </a:r>
            <a:r>
              <a:rPr lang="en-US" sz="1400" dirty="0" err="1" smtClean="0"/>
              <a:t>winner_ack</a:t>
            </a:r>
            <a:r>
              <a:rPr lang="en-US" sz="1400" dirty="0" smtClean="0"/>
              <a:t>’ and ‘Year’ and ‘</a:t>
            </a:r>
            <a:r>
              <a:rPr lang="en-US" sz="1400" dirty="0" err="1" smtClean="0"/>
              <a:t>runner_ack</a:t>
            </a:r>
            <a:r>
              <a:rPr lang="en-US" sz="1400" dirty="0" smtClean="0"/>
              <a:t>’ and ‘Year’ </a:t>
            </a:r>
            <a:r>
              <a:rPr lang="en-US" sz="1400" dirty="0"/>
              <a:t>in Champions. </a:t>
            </a:r>
            <a:r>
              <a:rPr lang="en-US" sz="1400" dirty="0" smtClean="0"/>
              <a:t>Code: </a:t>
            </a:r>
            <a:r>
              <a:rPr lang="en-US" sz="1400" i="1" dirty="0" smtClean="0"/>
              <a:t>seasons</a:t>
            </a:r>
            <a:r>
              <a:rPr lang="en-US" sz="1400" i="1" dirty="0"/>
              <a:t>['</a:t>
            </a:r>
            <a:r>
              <a:rPr lang="en-US" sz="1400" i="1" dirty="0" err="1"/>
              <a:t>team_year</a:t>
            </a:r>
            <a:r>
              <a:rPr lang="en-US" sz="1400" i="1" dirty="0"/>
              <a:t>'] = list(zip(</a:t>
            </a:r>
            <a:r>
              <a:rPr lang="en-US" sz="1400" i="1" dirty="0" err="1"/>
              <a:t>seasons.Tm</a:t>
            </a:r>
            <a:r>
              <a:rPr lang="en-US" sz="1400" i="1" dirty="0"/>
              <a:t>, </a:t>
            </a:r>
            <a:r>
              <a:rPr lang="en-US" sz="1400" i="1" dirty="0" err="1"/>
              <a:t>seasons.Champ_Year</a:t>
            </a:r>
            <a:r>
              <a:rPr lang="en-US" sz="1400" i="1" dirty="0" smtClean="0"/>
              <a:t>))</a:t>
            </a:r>
          </a:p>
          <a:p>
            <a:pPr marL="635508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/>
              <a:t>Create new columns in seasons mapping value from champions when ‘</a:t>
            </a:r>
            <a:r>
              <a:rPr lang="en-US" sz="1400" dirty="0" err="1" smtClean="0"/>
              <a:t>team_year</a:t>
            </a:r>
            <a:r>
              <a:rPr lang="en-US" sz="1400" dirty="0" smtClean="0"/>
              <a:t>’ in Seasons matches ‘</a:t>
            </a:r>
            <a:r>
              <a:rPr lang="en-US" sz="1400" dirty="0" err="1" smtClean="0"/>
              <a:t>winner_year</a:t>
            </a:r>
            <a:r>
              <a:rPr lang="en-US" sz="1400" dirty="0" smtClean="0"/>
              <a:t>’ and ‘</a:t>
            </a:r>
            <a:r>
              <a:rPr lang="en-US" sz="1400" dirty="0" err="1" smtClean="0"/>
              <a:t>runner_year</a:t>
            </a:r>
            <a:r>
              <a:rPr lang="en-US" sz="1400" dirty="0"/>
              <a:t>’. Code: </a:t>
            </a:r>
            <a:r>
              <a:rPr lang="en-US" sz="1400" i="1" dirty="0"/>
              <a:t>seasons['</a:t>
            </a:r>
            <a:r>
              <a:rPr lang="en-US" sz="1400" i="1" dirty="0" err="1"/>
              <a:t>iswinner</a:t>
            </a:r>
            <a:r>
              <a:rPr lang="en-US" sz="1400" i="1" dirty="0"/>
              <a:t>'] = seasons['</a:t>
            </a:r>
            <a:r>
              <a:rPr lang="en-US" sz="1400" i="1" dirty="0" err="1"/>
              <a:t>team_year</a:t>
            </a:r>
            <a:r>
              <a:rPr lang="en-US" sz="1400" i="1" dirty="0"/>
              <a:t>'].map(</a:t>
            </a:r>
            <a:r>
              <a:rPr lang="en-US" sz="1400" i="1" dirty="0" err="1"/>
              <a:t>champions.set_index</a:t>
            </a:r>
            <a:r>
              <a:rPr lang="en-US" sz="1400" i="1" dirty="0"/>
              <a:t>('</a:t>
            </a:r>
            <a:r>
              <a:rPr lang="en-US" sz="1400" i="1" dirty="0" err="1"/>
              <a:t>winner_year</a:t>
            </a:r>
            <a:r>
              <a:rPr lang="en-US" sz="1400" i="1" dirty="0"/>
              <a:t>')['Year'])</a:t>
            </a:r>
          </a:p>
          <a:p>
            <a:pPr marL="635508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/>
              <a:t>Set all non-null values = 1. </a:t>
            </a:r>
            <a:r>
              <a:rPr lang="en-US" sz="1400" dirty="0"/>
              <a:t>Code: </a:t>
            </a:r>
            <a:r>
              <a:rPr lang="en-US" sz="1400" i="1" dirty="0" err="1"/>
              <a:t>seasons.loc</a:t>
            </a:r>
            <a:r>
              <a:rPr lang="en-US" sz="1400" i="1" dirty="0"/>
              <a:t>[seasons['</a:t>
            </a:r>
            <a:r>
              <a:rPr lang="en-US" sz="1400" i="1" dirty="0" err="1"/>
              <a:t>isrunner</a:t>
            </a:r>
            <a:r>
              <a:rPr lang="en-US" sz="1400" i="1" dirty="0"/>
              <a:t>'].</a:t>
            </a:r>
            <a:r>
              <a:rPr lang="en-US" sz="1400" i="1" dirty="0" err="1"/>
              <a:t>notnull</a:t>
            </a:r>
            <a:r>
              <a:rPr lang="en-US" sz="1400" i="1" dirty="0"/>
              <a:t>(), '</a:t>
            </a:r>
            <a:r>
              <a:rPr lang="en-US" sz="1400" i="1" dirty="0" err="1"/>
              <a:t>isrunner</a:t>
            </a:r>
            <a:r>
              <a:rPr lang="en-US" sz="1400" i="1" dirty="0"/>
              <a:t>'] = </a:t>
            </a:r>
            <a:r>
              <a:rPr lang="en-US" sz="1400" i="1" dirty="0" smtClean="0"/>
              <a:t>1</a:t>
            </a:r>
          </a:p>
          <a:p>
            <a:pPr marL="635508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/>
              <a:t>Set all null values = 0. </a:t>
            </a:r>
            <a:r>
              <a:rPr lang="en-US" sz="1400" dirty="0"/>
              <a:t>Codes: </a:t>
            </a:r>
            <a:r>
              <a:rPr lang="en-US" sz="1400" i="1" dirty="0"/>
              <a:t>seasons['</a:t>
            </a:r>
            <a:r>
              <a:rPr lang="en-US" sz="1400" i="1" dirty="0" err="1"/>
              <a:t>iswinner</a:t>
            </a:r>
            <a:r>
              <a:rPr lang="en-US" sz="1400" i="1" dirty="0"/>
              <a:t>'].</a:t>
            </a:r>
            <a:r>
              <a:rPr lang="en-US" sz="1400" i="1" dirty="0" err="1"/>
              <a:t>fillna</a:t>
            </a:r>
            <a:r>
              <a:rPr lang="en-US" sz="1400" i="1" dirty="0"/>
              <a:t>(0, </a:t>
            </a:r>
            <a:r>
              <a:rPr lang="en-US" sz="1400" i="1" dirty="0" err="1"/>
              <a:t>inplace</a:t>
            </a:r>
            <a:r>
              <a:rPr lang="en-US" sz="1400" i="1" dirty="0"/>
              <a:t>=True)</a:t>
            </a:r>
            <a:endParaRPr lang="en-US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61804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58396"/>
            <a:ext cx="10246842" cy="28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67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487</TotalTime>
  <Words>513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NBA Team Dynamics</vt:lpstr>
      <vt:lpstr>PowerPoint Presentation</vt:lpstr>
      <vt:lpstr>PowerPoint Presentation</vt:lpstr>
      <vt:lpstr>Project Questions</vt:lpstr>
      <vt:lpstr>Gathering Data</vt:lpstr>
      <vt:lpstr>Data Cleanup</vt:lpstr>
      <vt:lpstr>Data Cleanup (cont.)</vt:lpstr>
      <vt:lpstr>Data Cleanup(cont.)</vt:lpstr>
      <vt:lpstr>New dataframe</vt:lpstr>
      <vt:lpstr>Initial Data Exploration</vt:lpstr>
      <vt:lpstr>Initial Data Exploration (cont.)</vt:lpstr>
      <vt:lpstr>Next Steps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srastogi0615@gmail.com</dc:creator>
  <cp:lastModifiedBy>srastogi0615@gmail.com</cp:lastModifiedBy>
  <cp:revision>19</cp:revision>
  <dcterms:created xsi:type="dcterms:W3CDTF">2017-10-22T18:13:27Z</dcterms:created>
  <dcterms:modified xsi:type="dcterms:W3CDTF">2017-10-23T05:42:21Z</dcterms:modified>
</cp:coreProperties>
</file>