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5" r:id="rId5"/>
    <p:sldId id="259" r:id="rId6"/>
    <p:sldId id="266" r:id="rId7"/>
    <p:sldId id="267" r:id="rId8"/>
    <p:sldId id="260" r:id="rId9"/>
    <p:sldId id="271" r:id="rId10"/>
    <p:sldId id="270" r:id="rId11"/>
    <p:sldId id="268" r:id="rId12"/>
    <p:sldId id="269" r:id="rId13"/>
    <p:sldId id="262"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489" autoAdjust="0"/>
  </p:normalViewPr>
  <p:slideViewPr>
    <p:cSldViewPr snapToGrid="0">
      <p:cViewPr varScale="1">
        <p:scale>
          <a:sx n="96" d="100"/>
          <a:sy n="96" d="100"/>
        </p:scale>
        <p:origin x="37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mid\Downloads\SmoteResults\All_samples_Accuracy_rat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mid\Downloads\SmoteResults\All_samples_Accuracy_rate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Before Classification</a:t>
            </a:r>
          </a:p>
        </c:rich>
      </c:tx>
      <c:layout>
        <c:manualLayout>
          <c:xMode val="edge"/>
          <c:yMode val="edge"/>
          <c:x val="0.37586367485182048"/>
          <c:y val="2.149084292144582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Sheet1!$I$16</c:f>
              <c:strCache>
                <c:ptCount val="1"/>
                <c:pt idx="0">
                  <c:v>Accuracy</c:v>
                </c:pt>
              </c:strCache>
            </c:strRef>
          </c:tx>
          <c:spPr>
            <a:ln w="28575" cap="rnd">
              <a:solidFill>
                <a:srgbClr val="FFFF00"/>
              </a:solidFill>
              <a:round/>
            </a:ln>
            <a:effectLst/>
          </c:spPr>
          <c:marker>
            <c:symbol val="circle"/>
            <c:size val="5"/>
            <c:spPr>
              <a:solidFill>
                <a:srgbClr val="FFFF00"/>
              </a:solidFill>
              <a:ln w="9525">
                <a:solidFill>
                  <a:srgbClr val="FFFF00"/>
                </a:solidFill>
              </a:ln>
              <a:effectLst/>
            </c:spPr>
          </c:marker>
          <c:cat>
            <c:strRef>
              <c:f>Sheet1!$H$17:$H$27</c:f>
              <c:strCache>
                <c:ptCount val="11"/>
                <c:pt idx="0">
                  <c:v>LMT</c:v>
                </c:pt>
                <c:pt idx="1">
                  <c:v>Hoeffding</c:v>
                </c:pt>
                <c:pt idx="2">
                  <c:v>MultiClassClassifier</c:v>
                </c:pt>
                <c:pt idx="3">
                  <c:v>NaiveBayes</c:v>
                </c:pt>
                <c:pt idx="4">
                  <c:v>SimpleLogistic</c:v>
                </c:pt>
                <c:pt idx="5">
                  <c:v>SVM</c:v>
                </c:pt>
                <c:pt idx="6">
                  <c:v>ETC</c:v>
                </c:pt>
                <c:pt idx="7">
                  <c:v>GBC</c:v>
                </c:pt>
                <c:pt idx="8">
                  <c:v>KNN</c:v>
                </c:pt>
                <c:pt idx="9">
                  <c:v>LogReg</c:v>
                </c:pt>
                <c:pt idx="10">
                  <c:v>RDF</c:v>
                </c:pt>
              </c:strCache>
            </c:strRef>
          </c:cat>
          <c:val>
            <c:numRef>
              <c:f>Sheet1!$I$17:$I$27</c:f>
              <c:numCache>
                <c:formatCode>0.00%</c:formatCode>
                <c:ptCount val="11"/>
                <c:pt idx="0">
                  <c:v>0.73535399999999995</c:v>
                </c:pt>
                <c:pt idx="1">
                  <c:v>0.75353499999999995</c:v>
                </c:pt>
                <c:pt idx="2">
                  <c:v>0.71111100000000005</c:v>
                </c:pt>
                <c:pt idx="3">
                  <c:v>0.75555600000000001</c:v>
                </c:pt>
                <c:pt idx="4">
                  <c:v>0.73333300000000001</c:v>
                </c:pt>
                <c:pt idx="5">
                  <c:v>0.75151999999999997</c:v>
                </c:pt>
                <c:pt idx="6">
                  <c:v>0.71313000000000004</c:v>
                </c:pt>
                <c:pt idx="7">
                  <c:v>0.68889</c:v>
                </c:pt>
                <c:pt idx="8">
                  <c:v>0.67071000000000003</c:v>
                </c:pt>
                <c:pt idx="9">
                  <c:v>0.70909</c:v>
                </c:pt>
                <c:pt idx="10">
                  <c:v>0.70504999999999995</c:v>
                </c:pt>
              </c:numCache>
            </c:numRef>
          </c:val>
          <c:smooth val="0"/>
          <c:extLst>
            <c:ext xmlns:c16="http://schemas.microsoft.com/office/drawing/2014/chart" uri="{C3380CC4-5D6E-409C-BE32-E72D297353CC}">
              <c16:uniqueId val="{00000000-1295-4AFE-9C13-59A21DEEBF2B}"/>
            </c:ext>
          </c:extLst>
        </c:ser>
        <c:dLbls>
          <c:showLegendKey val="0"/>
          <c:showVal val="0"/>
          <c:showCatName val="0"/>
          <c:showSerName val="0"/>
          <c:showPercent val="0"/>
          <c:showBubbleSize val="0"/>
        </c:dLbls>
        <c:marker val="1"/>
        <c:smooth val="0"/>
        <c:axId val="638592112"/>
        <c:axId val="703133968"/>
      </c:lineChart>
      <c:catAx>
        <c:axId val="63859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133968"/>
        <c:crosses val="autoZero"/>
        <c:auto val="1"/>
        <c:lblAlgn val="ctr"/>
        <c:lblOffset val="100"/>
        <c:noMultiLvlLbl val="0"/>
      </c:catAx>
      <c:valAx>
        <c:axId val="70313396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85921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After Classification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Sheet1!$M$16</c:f>
              <c:strCache>
                <c:ptCount val="1"/>
                <c:pt idx="0">
                  <c:v>Accuracy</c:v>
                </c:pt>
              </c:strCache>
            </c:strRef>
          </c:tx>
          <c:spPr>
            <a:ln w="28575" cap="rnd">
              <a:solidFill>
                <a:srgbClr val="FFFF00"/>
              </a:solidFill>
              <a:round/>
            </a:ln>
            <a:effectLst/>
          </c:spPr>
          <c:marker>
            <c:symbol val="circle"/>
            <c:size val="5"/>
            <c:spPr>
              <a:solidFill>
                <a:srgbClr val="FFFF00"/>
              </a:solidFill>
              <a:ln w="9525">
                <a:solidFill>
                  <a:srgbClr val="FFFF00"/>
                </a:solidFill>
              </a:ln>
              <a:effectLst/>
            </c:spPr>
          </c:marker>
          <c:cat>
            <c:strRef>
              <c:f>Sheet1!$L$17:$L$27</c:f>
              <c:strCache>
                <c:ptCount val="11"/>
                <c:pt idx="0">
                  <c:v>LMT</c:v>
                </c:pt>
                <c:pt idx="1">
                  <c:v>Hoeffding Tree</c:v>
                </c:pt>
                <c:pt idx="2">
                  <c:v>MultiClassClassfier</c:v>
                </c:pt>
                <c:pt idx="3">
                  <c:v>NaiveBayes</c:v>
                </c:pt>
                <c:pt idx="4">
                  <c:v>SimpleLogistic</c:v>
                </c:pt>
                <c:pt idx="5">
                  <c:v>SVM</c:v>
                </c:pt>
                <c:pt idx="6">
                  <c:v>ETC</c:v>
                </c:pt>
                <c:pt idx="7">
                  <c:v>GBC</c:v>
                </c:pt>
                <c:pt idx="8">
                  <c:v>KNN</c:v>
                </c:pt>
                <c:pt idx="9">
                  <c:v>LogReg</c:v>
                </c:pt>
                <c:pt idx="10">
                  <c:v>RDF</c:v>
                </c:pt>
              </c:strCache>
            </c:strRef>
          </c:cat>
          <c:val>
            <c:numRef>
              <c:f>Sheet1!$M$17:$M$27</c:f>
              <c:numCache>
                <c:formatCode>0.00%</c:formatCode>
                <c:ptCount val="11"/>
                <c:pt idx="0">
                  <c:v>0.87949999999999995</c:v>
                </c:pt>
                <c:pt idx="1">
                  <c:v>0.87150000000000005</c:v>
                </c:pt>
                <c:pt idx="2">
                  <c:v>0.89159999999999995</c:v>
                </c:pt>
                <c:pt idx="3">
                  <c:v>0.87150000000000005</c:v>
                </c:pt>
                <c:pt idx="4">
                  <c:v>0.87949999999999995</c:v>
                </c:pt>
                <c:pt idx="5">
                  <c:v>0.90656000000000003</c:v>
                </c:pt>
                <c:pt idx="6">
                  <c:v>0.86229999999999996</c:v>
                </c:pt>
                <c:pt idx="7">
                  <c:v>0.86556999999999995</c:v>
                </c:pt>
                <c:pt idx="8">
                  <c:v>0.76720999999999995</c:v>
                </c:pt>
                <c:pt idx="9">
                  <c:v>0.88197000000000003</c:v>
                </c:pt>
                <c:pt idx="10">
                  <c:v>0.86065999999999998</c:v>
                </c:pt>
              </c:numCache>
            </c:numRef>
          </c:val>
          <c:smooth val="0"/>
          <c:extLst>
            <c:ext xmlns:c16="http://schemas.microsoft.com/office/drawing/2014/chart" uri="{C3380CC4-5D6E-409C-BE32-E72D297353CC}">
              <c16:uniqueId val="{00000000-E5FD-463D-845A-3BAB974FFCCD}"/>
            </c:ext>
          </c:extLst>
        </c:ser>
        <c:dLbls>
          <c:showLegendKey val="0"/>
          <c:showVal val="0"/>
          <c:showCatName val="0"/>
          <c:showSerName val="0"/>
          <c:showPercent val="0"/>
          <c:showBubbleSize val="0"/>
        </c:dLbls>
        <c:marker val="1"/>
        <c:smooth val="0"/>
        <c:axId val="718971440"/>
        <c:axId val="703135216"/>
      </c:lineChart>
      <c:catAx>
        <c:axId val="71897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135216"/>
        <c:crosses val="autoZero"/>
        <c:auto val="1"/>
        <c:lblAlgn val="ctr"/>
        <c:lblOffset val="100"/>
        <c:noMultiLvlLbl val="0"/>
      </c:catAx>
      <c:valAx>
        <c:axId val="7031352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8971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05C76-4048-4213-B936-F5447D386C15}" type="datetimeFigureOut">
              <a:rPr lang="en-IN" smtClean="0"/>
              <a:t>20-04-2020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B158E-D244-44B6-9228-572E52B1F1F0}" type="slidenum">
              <a:rPr lang="en-IN" smtClean="0"/>
              <a:t>‹#›</a:t>
            </a:fld>
            <a:endParaRPr lang="en-IN"/>
          </a:p>
        </p:txBody>
      </p:sp>
    </p:spTree>
    <p:extLst>
      <p:ext uri="{BB962C8B-B14F-4D97-AF65-F5344CB8AC3E}">
        <p14:creationId xmlns:p14="http://schemas.microsoft.com/office/powerpoint/2010/main" val="285549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chemeClr val="bg1"/>
                </a:solidFill>
              </a:rPr>
              <a:t>Most common among older men and rare in men younger than 40.</a:t>
            </a:r>
          </a:p>
          <a:p>
            <a:endParaRPr lang="en-IN" dirty="0"/>
          </a:p>
          <a:p>
            <a:pPr marL="285750" indent="-285750" algn="just">
              <a:buFont typeface="Wingdings" panose="05000000000000000000" pitchFamily="2" charset="2"/>
              <a:buChar char="Ø"/>
            </a:pPr>
            <a:r>
              <a:rPr lang="en-US" sz="1200" dirty="0">
                <a:solidFill>
                  <a:schemeClr val="bg1"/>
                </a:solidFill>
              </a:rPr>
              <a:t>Prostate-specific antigen (PSA) screening has enabled early detection of prostate cancer and the reduction in mortality rates.</a:t>
            </a:r>
          </a:p>
          <a:p>
            <a:pPr marL="285750" indent="-285750" algn="just">
              <a:buFont typeface="Wingdings" panose="05000000000000000000" pitchFamily="2" charset="2"/>
              <a:buChar char="Ø"/>
            </a:pPr>
            <a:endParaRPr lang="en-US" sz="1200" dirty="0">
              <a:solidFill>
                <a:schemeClr val="bg1"/>
              </a:solidFill>
            </a:endParaRPr>
          </a:p>
          <a:p>
            <a:pPr marL="285750" indent="-285750" algn="just">
              <a:buFont typeface="Wingdings" panose="05000000000000000000" pitchFamily="2" charset="2"/>
              <a:buChar char="Ø"/>
            </a:pPr>
            <a:r>
              <a:rPr lang="en-US" sz="1200" dirty="0">
                <a:solidFill>
                  <a:schemeClr val="bg1"/>
                </a:solidFill>
              </a:rPr>
              <a:t>However, PSA screening has resulted in unintended consequence of over diagnosis and over treatment.</a:t>
            </a:r>
          </a:p>
          <a:p>
            <a:pPr marL="285750" indent="-285750" algn="just">
              <a:buFont typeface="Wingdings" panose="05000000000000000000" pitchFamily="2" charset="2"/>
              <a:buChar char="Ø"/>
            </a:pPr>
            <a:endParaRPr lang="en-US" sz="1200" dirty="0">
              <a:solidFill>
                <a:schemeClr val="bg1"/>
              </a:solidFill>
            </a:endParaRPr>
          </a:p>
          <a:p>
            <a:pPr marL="285750" indent="-285750" algn="just">
              <a:buFont typeface="Wingdings" panose="05000000000000000000" pitchFamily="2" charset="2"/>
              <a:buChar char="Ø"/>
            </a:pPr>
            <a:r>
              <a:rPr lang="en-US" sz="1200" dirty="0">
                <a:solidFill>
                  <a:schemeClr val="bg1"/>
                </a:solidFill>
              </a:rPr>
              <a:t>A critical problem faced by clinicians and oncologists is stratifying patients into those with indolent and those with aggressive tumors using Gleason score </a:t>
            </a:r>
            <a:endParaRPr lang="en-IN" dirty="0"/>
          </a:p>
        </p:txBody>
      </p:sp>
      <p:sp>
        <p:nvSpPr>
          <p:cNvPr id="4" name="Slide Number Placeholder 3"/>
          <p:cNvSpPr>
            <a:spLocks noGrp="1"/>
          </p:cNvSpPr>
          <p:nvPr>
            <p:ph type="sldNum" sz="quarter" idx="5"/>
          </p:nvPr>
        </p:nvSpPr>
        <p:spPr/>
        <p:txBody>
          <a:bodyPr/>
          <a:lstStyle/>
          <a:p>
            <a:fld id="{5E6B158E-D244-44B6-9228-572E52B1F1F0}" type="slidenum">
              <a:rPr lang="en-IN" smtClean="0"/>
              <a:t>3</a:t>
            </a:fld>
            <a:endParaRPr lang="en-IN"/>
          </a:p>
        </p:txBody>
      </p:sp>
    </p:spTree>
    <p:extLst>
      <p:ext uri="{BB962C8B-B14F-4D97-AF65-F5344CB8AC3E}">
        <p14:creationId xmlns:p14="http://schemas.microsoft.com/office/powerpoint/2010/main" val="325001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Ø"/>
            </a:pPr>
            <a:r>
              <a:rPr lang="en-US" sz="1200" dirty="0">
                <a:solidFill>
                  <a:schemeClr val="bg1"/>
                </a:solidFill>
              </a:rPr>
              <a:t>The most important predictor of mortality is the Gleason Score [1, 2].</a:t>
            </a:r>
          </a:p>
          <a:p>
            <a:pPr marL="285750" indent="-285750">
              <a:buFont typeface="Wingdings" panose="05000000000000000000" pitchFamily="2" charset="2"/>
              <a:buChar char="Ø"/>
            </a:pPr>
            <a:endParaRPr lang="en-US" sz="1200" dirty="0">
              <a:solidFill>
                <a:schemeClr val="bg1"/>
              </a:solidFill>
            </a:endParaRPr>
          </a:p>
          <a:p>
            <a:pPr marL="285750" indent="-285750">
              <a:buFont typeface="Wingdings" panose="05000000000000000000" pitchFamily="2" charset="2"/>
              <a:buChar char="Ø"/>
            </a:pPr>
            <a:r>
              <a:rPr lang="en-US" sz="1200" dirty="0">
                <a:solidFill>
                  <a:schemeClr val="bg1"/>
                </a:solidFill>
              </a:rPr>
              <a:t>Gleason score ranges from 6 to 10.</a:t>
            </a:r>
          </a:p>
          <a:p>
            <a:endParaRPr lang="en-IN" dirty="0"/>
          </a:p>
        </p:txBody>
      </p:sp>
      <p:sp>
        <p:nvSpPr>
          <p:cNvPr id="4" name="Slide Number Placeholder 3"/>
          <p:cNvSpPr>
            <a:spLocks noGrp="1"/>
          </p:cNvSpPr>
          <p:nvPr>
            <p:ph type="sldNum" sz="quarter" idx="5"/>
          </p:nvPr>
        </p:nvSpPr>
        <p:spPr/>
        <p:txBody>
          <a:bodyPr/>
          <a:lstStyle/>
          <a:p>
            <a:fld id="{5E6B158E-D244-44B6-9228-572E52B1F1F0}" type="slidenum">
              <a:rPr lang="en-IN" smtClean="0"/>
              <a:t>4</a:t>
            </a:fld>
            <a:endParaRPr lang="en-IN"/>
          </a:p>
        </p:txBody>
      </p:sp>
    </p:spTree>
    <p:extLst>
      <p:ext uri="{BB962C8B-B14F-4D97-AF65-F5344CB8AC3E}">
        <p14:creationId xmlns:p14="http://schemas.microsoft.com/office/powerpoint/2010/main" val="70149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latin typeface="+mn-lt"/>
                <a:ea typeface="+mn-ea"/>
                <a:cs typeface="Calibri" panose="020F0502020204030204" pitchFamily="34" charset="0"/>
              </a:rPr>
              <a:t>Library sizes of all samples expressed using a barplot constitutes the data quality and unnormalized library sizes.</a:t>
            </a:r>
          </a:p>
          <a:p>
            <a:endParaRPr lang="en-IN" dirty="0"/>
          </a:p>
        </p:txBody>
      </p:sp>
      <p:sp>
        <p:nvSpPr>
          <p:cNvPr id="4" name="Slide Number Placeholder 3"/>
          <p:cNvSpPr>
            <a:spLocks noGrp="1"/>
          </p:cNvSpPr>
          <p:nvPr>
            <p:ph type="sldNum" sz="quarter" idx="5"/>
          </p:nvPr>
        </p:nvSpPr>
        <p:spPr/>
        <p:txBody>
          <a:bodyPr/>
          <a:lstStyle/>
          <a:p>
            <a:fld id="{5E6B158E-D244-44B6-9228-572E52B1F1F0}" type="slidenum">
              <a:rPr lang="en-IN" smtClean="0"/>
              <a:t>7</a:t>
            </a:fld>
            <a:endParaRPr lang="en-IN"/>
          </a:p>
        </p:txBody>
      </p:sp>
    </p:spTree>
    <p:extLst>
      <p:ext uri="{BB962C8B-B14F-4D97-AF65-F5344CB8AC3E}">
        <p14:creationId xmlns:p14="http://schemas.microsoft.com/office/powerpoint/2010/main" val="393622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Objective function is a function of relevance and redundancy</a:t>
            </a:r>
          </a:p>
          <a:p>
            <a:endParaRPr lang="en-IN" dirty="0"/>
          </a:p>
          <a:p>
            <a:r>
              <a:rPr lang="en-US" dirty="0"/>
              <a:t>Two commonly used types of the objective function are MID (Mutual Information Difference criterion) and MIQ (Mutual Information Quotient criterion) representing the difference or the quotient of relevance and redundancy, respectively</a:t>
            </a:r>
            <a:endParaRPr lang="en-IN" dirty="0"/>
          </a:p>
        </p:txBody>
      </p:sp>
      <p:sp>
        <p:nvSpPr>
          <p:cNvPr id="4" name="Slide Number Placeholder 3"/>
          <p:cNvSpPr>
            <a:spLocks noGrp="1"/>
          </p:cNvSpPr>
          <p:nvPr>
            <p:ph type="sldNum" sz="quarter" idx="5"/>
          </p:nvPr>
        </p:nvSpPr>
        <p:spPr/>
        <p:txBody>
          <a:bodyPr/>
          <a:lstStyle/>
          <a:p>
            <a:fld id="{5E6B158E-D244-44B6-9228-572E52B1F1F0}" type="slidenum">
              <a:rPr lang="en-IN" smtClean="0"/>
              <a:t>9</a:t>
            </a:fld>
            <a:endParaRPr lang="en-IN"/>
          </a:p>
        </p:txBody>
      </p:sp>
    </p:spTree>
    <p:extLst>
      <p:ext uri="{BB962C8B-B14F-4D97-AF65-F5344CB8AC3E}">
        <p14:creationId xmlns:p14="http://schemas.microsoft.com/office/powerpoint/2010/main" val="415541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4/19/2020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4/19/2020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4/19/2020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4/19/2020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4/19/2020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73166A-5A1D-472A-972D-F0F20A3B243C}"/>
              </a:ext>
            </a:extLst>
          </p:cNvPr>
          <p:cNvSpPr txBox="1"/>
          <p:nvPr/>
        </p:nvSpPr>
        <p:spPr>
          <a:xfrm>
            <a:off x="1577130" y="1107347"/>
            <a:ext cx="9479560" cy="1015663"/>
          </a:xfrm>
          <a:prstGeom prst="rect">
            <a:avLst/>
          </a:prstGeom>
          <a:noFill/>
        </p:spPr>
        <p:txBody>
          <a:bodyPr wrap="square" rtlCol="0">
            <a:spAutoFit/>
          </a:bodyPr>
          <a:lstStyle/>
          <a:p>
            <a:pPr algn="ctr"/>
            <a:r>
              <a:rPr lang="en-IN" sz="3000" dirty="0"/>
              <a:t>Classification of Prostate Cancer Patients into Indolent and Aggressive Using Machine Learning</a:t>
            </a:r>
          </a:p>
        </p:txBody>
      </p:sp>
      <p:sp>
        <p:nvSpPr>
          <p:cNvPr id="5" name="TextBox 4">
            <a:extLst>
              <a:ext uri="{FF2B5EF4-FFF2-40B4-BE49-F238E27FC236}">
                <a16:creationId xmlns:a16="http://schemas.microsoft.com/office/drawing/2014/main" id="{1E69FB13-FACF-4F89-B4A1-634CAF83FD85}"/>
              </a:ext>
            </a:extLst>
          </p:cNvPr>
          <p:cNvSpPr txBox="1"/>
          <p:nvPr/>
        </p:nvSpPr>
        <p:spPr>
          <a:xfrm>
            <a:off x="3935835" y="3429000"/>
            <a:ext cx="4320330" cy="830997"/>
          </a:xfrm>
          <a:prstGeom prst="rect">
            <a:avLst/>
          </a:prstGeom>
          <a:noFill/>
        </p:spPr>
        <p:txBody>
          <a:bodyPr wrap="square" rtlCol="0">
            <a:spAutoFit/>
          </a:bodyPr>
          <a:lstStyle/>
          <a:p>
            <a:pPr algn="ctr"/>
            <a:r>
              <a:rPr lang="en-IN" sz="1600" dirty="0"/>
              <a:t>Presented by</a:t>
            </a:r>
          </a:p>
          <a:p>
            <a:pPr algn="ctr"/>
            <a:r>
              <a:rPr lang="en-IN" sz="1600" dirty="0"/>
              <a:t>Yashwanth Karthik Kumar Mamidi</a:t>
            </a:r>
          </a:p>
          <a:p>
            <a:pPr algn="ctr"/>
            <a:r>
              <a:rPr lang="en-IN" sz="1600" dirty="0"/>
              <a:t>Saiful </a:t>
            </a:r>
            <a:r>
              <a:rPr lang="en-IN" sz="1600" dirty="0" err="1"/>
              <a:t>Ratul</a:t>
            </a:r>
            <a:endParaRPr lang="en-IN" sz="1600" dirty="0"/>
          </a:p>
        </p:txBody>
      </p:sp>
    </p:spTree>
    <p:extLst>
      <p:ext uri="{BB962C8B-B14F-4D97-AF65-F5344CB8AC3E}">
        <p14:creationId xmlns:p14="http://schemas.microsoft.com/office/powerpoint/2010/main" val="708046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B8B1DE-4133-4F4A-B25F-C9EB8D3B08F9}"/>
              </a:ext>
            </a:extLst>
          </p:cNvPr>
          <p:cNvPicPr>
            <a:picLocks noChangeAspect="1"/>
          </p:cNvPicPr>
          <p:nvPr/>
        </p:nvPicPr>
        <p:blipFill>
          <a:blip r:embed="rId2"/>
          <a:stretch>
            <a:fillRect/>
          </a:stretch>
        </p:blipFill>
        <p:spPr>
          <a:xfrm>
            <a:off x="506181" y="1803230"/>
            <a:ext cx="5165914" cy="2667171"/>
          </a:xfrm>
          <a:prstGeom prst="rect">
            <a:avLst/>
          </a:prstGeom>
        </p:spPr>
      </p:pic>
      <p:pic>
        <p:nvPicPr>
          <p:cNvPr id="5" name="Picture 4">
            <a:extLst>
              <a:ext uri="{FF2B5EF4-FFF2-40B4-BE49-F238E27FC236}">
                <a16:creationId xmlns:a16="http://schemas.microsoft.com/office/drawing/2014/main" id="{47165B74-3EF4-4095-8E7A-BFE92E735F7B}"/>
              </a:ext>
            </a:extLst>
          </p:cNvPr>
          <p:cNvPicPr>
            <a:picLocks noChangeAspect="1"/>
          </p:cNvPicPr>
          <p:nvPr/>
        </p:nvPicPr>
        <p:blipFill>
          <a:blip r:embed="rId3"/>
          <a:stretch>
            <a:fillRect/>
          </a:stretch>
        </p:blipFill>
        <p:spPr>
          <a:xfrm>
            <a:off x="6308438" y="1803230"/>
            <a:ext cx="5165914" cy="2667171"/>
          </a:xfrm>
          <a:prstGeom prst="rect">
            <a:avLst/>
          </a:prstGeom>
        </p:spPr>
      </p:pic>
      <p:sp>
        <p:nvSpPr>
          <p:cNvPr id="6" name="TextBox 5">
            <a:extLst>
              <a:ext uri="{FF2B5EF4-FFF2-40B4-BE49-F238E27FC236}">
                <a16:creationId xmlns:a16="http://schemas.microsoft.com/office/drawing/2014/main" id="{A0346630-99A9-44BE-8852-80FACD4DB290}"/>
              </a:ext>
            </a:extLst>
          </p:cNvPr>
          <p:cNvSpPr txBox="1"/>
          <p:nvPr/>
        </p:nvSpPr>
        <p:spPr>
          <a:xfrm>
            <a:off x="2545399" y="5046120"/>
            <a:ext cx="6651433" cy="553998"/>
          </a:xfrm>
          <a:prstGeom prst="rect">
            <a:avLst/>
          </a:prstGeom>
          <a:noFill/>
        </p:spPr>
        <p:txBody>
          <a:bodyPr wrap="square" rtlCol="0">
            <a:spAutoFit/>
          </a:bodyPr>
          <a:lstStyle/>
          <a:p>
            <a:r>
              <a:rPr lang="en-US" sz="3000" dirty="0"/>
              <a:t>SMOTE (class imbalance problem)</a:t>
            </a:r>
          </a:p>
        </p:txBody>
      </p:sp>
    </p:spTree>
    <p:extLst>
      <p:ext uri="{BB962C8B-B14F-4D97-AF65-F5344CB8AC3E}">
        <p14:creationId xmlns:p14="http://schemas.microsoft.com/office/powerpoint/2010/main" val="3452772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F5F1F-5E34-4A1A-9ECA-1AF148160994}"/>
              </a:ext>
            </a:extLst>
          </p:cNvPr>
          <p:cNvSpPr txBox="1"/>
          <p:nvPr/>
        </p:nvSpPr>
        <p:spPr>
          <a:xfrm>
            <a:off x="4707984" y="5369766"/>
            <a:ext cx="962976" cy="292388"/>
          </a:xfrm>
          <a:prstGeom prst="rect">
            <a:avLst/>
          </a:prstGeom>
          <a:noFill/>
          <a:ln>
            <a:noFill/>
          </a:ln>
        </p:spPr>
        <p:txBody>
          <a:bodyPr wrap="square" rtlCol="0">
            <a:spAutoFit/>
          </a:bodyPr>
          <a:lstStyle/>
          <a:p>
            <a:r>
              <a:rPr lang="en-IN" sz="1300" dirty="0"/>
              <a:t>Classifiers</a:t>
            </a:r>
          </a:p>
        </p:txBody>
      </p:sp>
      <p:cxnSp>
        <p:nvCxnSpPr>
          <p:cNvPr id="4" name="Straight Arrow Connector 3">
            <a:extLst>
              <a:ext uri="{FF2B5EF4-FFF2-40B4-BE49-F238E27FC236}">
                <a16:creationId xmlns:a16="http://schemas.microsoft.com/office/drawing/2014/main" id="{E98F523E-09E3-43FC-807F-EB42446A7E11}"/>
              </a:ext>
            </a:extLst>
          </p:cNvPr>
          <p:cNvCxnSpPr/>
          <p:nvPr/>
        </p:nvCxnSpPr>
        <p:spPr>
          <a:xfrm flipV="1">
            <a:off x="2175909" y="2411525"/>
            <a:ext cx="0" cy="1563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AFC7C2F-3ADA-471C-9D00-10A3ABC986AA}"/>
              </a:ext>
            </a:extLst>
          </p:cNvPr>
          <p:cNvSpPr txBox="1"/>
          <p:nvPr/>
        </p:nvSpPr>
        <p:spPr>
          <a:xfrm rot="16200000">
            <a:off x="1311962" y="2970303"/>
            <a:ext cx="1404730" cy="323165"/>
          </a:xfrm>
          <a:prstGeom prst="rect">
            <a:avLst/>
          </a:prstGeom>
          <a:noFill/>
        </p:spPr>
        <p:txBody>
          <a:bodyPr wrap="square" rtlCol="0">
            <a:spAutoFit/>
          </a:bodyPr>
          <a:lstStyle/>
          <a:p>
            <a:r>
              <a:rPr lang="en-IN" sz="1500" dirty="0"/>
              <a:t>Accuracy</a:t>
            </a:r>
          </a:p>
        </p:txBody>
      </p:sp>
      <p:cxnSp>
        <p:nvCxnSpPr>
          <p:cNvPr id="7" name="Straight Arrow Connector 6">
            <a:extLst>
              <a:ext uri="{FF2B5EF4-FFF2-40B4-BE49-F238E27FC236}">
                <a16:creationId xmlns:a16="http://schemas.microsoft.com/office/drawing/2014/main" id="{DBB97845-4B63-4549-99A5-D71EFD1D1B9F}"/>
              </a:ext>
            </a:extLst>
          </p:cNvPr>
          <p:cNvCxnSpPr>
            <a:stCxn id="3" idx="3"/>
          </p:cNvCxnSpPr>
          <p:nvPr/>
        </p:nvCxnSpPr>
        <p:spPr>
          <a:xfrm>
            <a:off x="5670960" y="5515960"/>
            <a:ext cx="2069284" cy="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745274-C9B7-41BD-A1F2-64D186564A98}"/>
              </a:ext>
            </a:extLst>
          </p:cNvPr>
          <p:cNvSpPr txBox="1"/>
          <p:nvPr/>
        </p:nvSpPr>
        <p:spPr>
          <a:xfrm>
            <a:off x="5336796" y="679508"/>
            <a:ext cx="1518407" cy="553998"/>
          </a:xfrm>
          <a:prstGeom prst="rect">
            <a:avLst/>
          </a:prstGeom>
          <a:noFill/>
        </p:spPr>
        <p:txBody>
          <a:bodyPr wrap="square" rtlCol="0">
            <a:spAutoFit/>
          </a:bodyPr>
          <a:lstStyle/>
          <a:p>
            <a:r>
              <a:rPr lang="en-IN" sz="3000" dirty="0"/>
              <a:t>Results</a:t>
            </a:r>
          </a:p>
        </p:txBody>
      </p:sp>
      <p:graphicFrame>
        <p:nvGraphicFramePr>
          <p:cNvPr id="11" name="Chart 10">
            <a:extLst>
              <a:ext uri="{FF2B5EF4-FFF2-40B4-BE49-F238E27FC236}">
                <a16:creationId xmlns:a16="http://schemas.microsoft.com/office/drawing/2014/main" id="{A9E3B5DE-1258-4FCC-AFF5-E50730AAD4F8}"/>
              </a:ext>
            </a:extLst>
          </p:cNvPr>
          <p:cNvGraphicFramePr>
            <a:graphicFrameLocks/>
          </p:cNvGraphicFramePr>
          <p:nvPr>
            <p:extLst>
              <p:ext uri="{D42A27DB-BD31-4B8C-83A1-F6EECF244321}">
                <p14:modId xmlns:p14="http://schemas.microsoft.com/office/powerpoint/2010/main" val="1769370214"/>
              </p:ext>
            </p:extLst>
          </p:nvPr>
        </p:nvGraphicFramePr>
        <p:xfrm>
          <a:off x="2246244" y="1677868"/>
          <a:ext cx="8030800" cy="36918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911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D37014-B480-4631-917F-2852087B540E}"/>
              </a:ext>
            </a:extLst>
          </p:cNvPr>
          <p:cNvSpPr txBox="1"/>
          <p:nvPr/>
        </p:nvSpPr>
        <p:spPr>
          <a:xfrm>
            <a:off x="4707984" y="5545935"/>
            <a:ext cx="962976" cy="292388"/>
          </a:xfrm>
          <a:prstGeom prst="rect">
            <a:avLst/>
          </a:prstGeom>
          <a:noFill/>
          <a:ln>
            <a:noFill/>
          </a:ln>
        </p:spPr>
        <p:txBody>
          <a:bodyPr wrap="square" rtlCol="0">
            <a:spAutoFit/>
          </a:bodyPr>
          <a:lstStyle/>
          <a:p>
            <a:r>
              <a:rPr lang="en-IN" sz="1300" dirty="0"/>
              <a:t>Classifiers</a:t>
            </a:r>
          </a:p>
        </p:txBody>
      </p:sp>
      <p:cxnSp>
        <p:nvCxnSpPr>
          <p:cNvPr id="4" name="Straight Arrow Connector 3">
            <a:extLst>
              <a:ext uri="{FF2B5EF4-FFF2-40B4-BE49-F238E27FC236}">
                <a16:creationId xmlns:a16="http://schemas.microsoft.com/office/drawing/2014/main" id="{E80841FF-B865-43E7-B298-4C8DF593E344}"/>
              </a:ext>
            </a:extLst>
          </p:cNvPr>
          <p:cNvCxnSpPr/>
          <p:nvPr/>
        </p:nvCxnSpPr>
        <p:spPr>
          <a:xfrm flipV="1">
            <a:off x="2175909" y="2587694"/>
            <a:ext cx="0" cy="1563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6F84311-184A-4AFB-9A9F-37EA4E9ECDEE}"/>
              </a:ext>
            </a:extLst>
          </p:cNvPr>
          <p:cNvSpPr txBox="1"/>
          <p:nvPr/>
        </p:nvSpPr>
        <p:spPr>
          <a:xfrm rot="16200000">
            <a:off x="1311962" y="3146472"/>
            <a:ext cx="1404730" cy="323165"/>
          </a:xfrm>
          <a:prstGeom prst="rect">
            <a:avLst/>
          </a:prstGeom>
          <a:noFill/>
        </p:spPr>
        <p:txBody>
          <a:bodyPr wrap="square" rtlCol="0">
            <a:spAutoFit/>
          </a:bodyPr>
          <a:lstStyle/>
          <a:p>
            <a:r>
              <a:rPr lang="en-IN" sz="1500" dirty="0"/>
              <a:t>Accuracy</a:t>
            </a:r>
          </a:p>
        </p:txBody>
      </p:sp>
      <p:cxnSp>
        <p:nvCxnSpPr>
          <p:cNvPr id="6" name="Straight Arrow Connector 5">
            <a:extLst>
              <a:ext uri="{FF2B5EF4-FFF2-40B4-BE49-F238E27FC236}">
                <a16:creationId xmlns:a16="http://schemas.microsoft.com/office/drawing/2014/main" id="{D0483C90-ED7A-451E-ADD4-F9DF38B2D4CC}"/>
              </a:ext>
            </a:extLst>
          </p:cNvPr>
          <p:cNvCxnSpPr>
            <a:stCxn id="3" idx="3"/>
          </p:cNvCxnSpPr>
          <p:nvPr/>
        </p:nvCxnSpPr>
        <p:spPr>
          <a:xfrm>
            <a:off x="5670960" y="5692129"/>
            <a:ext cx="2069284" cy="3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5324E68A-88C6-4239-80F8-E897FF50A0C6}"/>
              </a:ext>
            </a:extLst>
          </p:cNvPr>
          <p:cNvGraphicFramePr>
            <a:graphicFrameLocks/>
          </p:cNvGraphicFramePr>
          <p:nvPr>
            <p:extLst>
              <p:ext uri="{D42A27DB-BD31-4B8C-83A1-F6EECF244321}">
                <p14:modId xmlns:p14="http://schemas.microsoft.com/office/powerpoint/2010/main" val="361501321"/>
              </p:ext>
            </p:extLst>
          </p:nvPr>
        </p:nvGraphicFramePr>
        <p:xfrm>
          <a:off x="2175909" y="1514947"/>
          <a:ext cx="8051456" cy="39790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2667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1B6262-6739-4AEE-B973-5B32ECD20922}"/>
              </a:ext>
            </a:extLst>
          </p:cNvPr>
          <p:cNvSpPr txBox="1"/>
          <p:nvPr/>
        </p:nvSpPr>
        <p:spPr>
          <a:xfrm>
            <a:off x="4662668" y="1066227"/>
            <a:ext cx="2622714" cy="553998"/>
          </a:xfrm>
          <a:prstGeom prst="rect">
            <a:avLst/>
          </a:prstGeom>
          <a:noFill/>
        </p:spPr>
        <p:txBody>
          <a:bodyPr wrap="square" rtlCol="0">
            <a:spAutoFit/>
          </a:bodyPr>
          <a:lstStyle/>
          <a:p>
            <a:r>
              <a:rPr lang="en-IN" sz="3000" dirty="0"/>
              <a:t>Conclusions</a:t>
            </a:r>
          </a:p>
        </p:txBody>
      </p:sp>
      <p:sp>
        <p:nvSpPr>
          <p:cNvPr id="3" name="TextBox 2">
            <a:extLst>
              <a:ext uri="{FF2B5EF4-FFF2-40B4-BE49-F238E27FC236}">
                <a16:creationId xmlns:a16="http://schemas.microsoft.com/office/drawing/2014/main" id="{D8F08546-2F29-4B82-9962-31CCF41A7694}"/>
              </a:ext>
            </a:extLst>
          </p:cNvPr>
          <p:cNvSpPr txBox="1"/>
          <p:nvPr/>
        </p:nvSpPr>
        <p:spPr>
          <a:xfrm>
            <a:off x="1570382" y="2216427"/>
            <a:ext cx="8736496" cy="3139321"/>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t>Results show that current classification algorithm could misclassify the prostate cancer patients.</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Using Machine learning algorithms can classify the patients into correct groups (Indolent and Aggressive).</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We improved the accuracy from ~74% to ~88% using Machine Learning classifiers.</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In order to classify all samples, Single Cell based analysis or Methylation based analysis can be implemented to yield better results.</a:t>
            </a:r>
          </a:p>
        </p:txBody>
      </p:sp>
    </p:spTree>
    <p:extLst>
      <p:ext uri="{BB962C8B-B14F-4D97-AF65-F5344CB8AC3E}">
        <p14:creationId xmlns:p14="http://schemas.microsoft.com/office/powerpoint/2010/main" val="210241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577BF5-F00C-491E-853C-C154A04D365C}"/>
              </a:ext>
            </a:extLst>
          </p:cNvPr>
          <p:cNvSpPr txBox="1"/>
          <p:nvPr/>
        </p:nvSpPr>
        <p:spPr>
          <a:xfrm>
            <a:off x="3507996" y="2228671"/>
            <a:ext cx="5176007" cy="2400657"/>
          </a:xfrm>
          <a:prstGeom prst="rect">
            <a:avLst/>
          </a:prstGeom>
          <a:noFill/>
        </p:spPr>
        <p:txBody>
          <a:bodyPr wrap="square" rtlCol="0">
            <a:spAutoFit/>
          </a:bodyPr>
          <a:lstStyle/>
          <a:p>
            <a:pPr algn="ctr"/>
            <a:r>
              <a:rPr lang="en-IN" sz="5000" dirty="0"/>
              <a:t>Thank you</a:t>
            </a:r>
          </a:p>
          <a:p>
            <a:pPr algn="ctr"/>
            <a:r>
              <a:rPr lang="en-IN" sz="5000" dirty="0"/>
              <a:t>&amp;</a:t>
            </a:r>
          </a:p>
          <a:p>
            <a:pPr algn="ctr"/>
            <a:r>
              <a:rPr lang="en-IN" sz="5000" dirty="0"/>
              <a:t>Any Questions?</a:t>
            </a:r>
          </a:p>
        </p:txBody>
      </p:sp>
    </p:spTree>
    <p:extLst>
      <p:ext uri="{BB962C8B-B14F-4D97-AF65-F5344CB8AC3E}">
        <p14:creationId xmlns:p14="http://schemas.microsoft.com/office/powerpoint/2010/main" val="186478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146CD2-64F2-45D4-991C-010230CF55EA}"/>
              </a:ext>
            </a:extLst>
          </p:cNvPr>
          <p:cNvSpPr txBox="1"/>
          <p:nvPr/>
        </p:nvSpPr>
        <p:spPr>
          <a:xfrm>
            <a:off x="5504546" y="690816"/>
            <a:ext cx="2188341" cy="553998"/>
          </a:xfrm>
          <a:prstGeom prst="rect">
            <a:avLst/>
          </a:prstGeom>
          <a:noFill/>
        </p:spPr>
        <p:txBody>
          <a:bodyPr wrap="square" rtlCol="0">
            <a:spAutoFit/>
          </a:bodyPr>
          <a:lstStyle/>
          <a:p>
            <a:r>
              <a:rPr lang="en-IN" sz="3000" dirty="0"/>
              <a:t>Contents</a:t>
            </a:r>
          </a:p>
        </p:txBody>
      </p:sp>
      <p:sp>
        <p:nvSpPr>
          <p:cNvPr id="3" name="TextBox 2">
            <a:extLst>
              <a:ext uri="{FF2B5EF4-FFF2-40B4-BE49-F238E27FC236}">
                <a16:creationId xmlns:a16="http://schemas.microsoft.com/office/drawing/2014/main" id="{E1152CDD-FBFA-4292-9132-6B4683ADAC09}"/>
              </a:ext>
            </a:extLst>
          </p:cNvPr>
          <p:cNvSpPr txBox="1"/>
          <p:nvPr/>
        </p:nvSpPr>
        <p:spPr>
          <a:xfrm>
            <a:off x="1610140" y="1351722"/>
            <a:ext cx="5317434" cy="4801314"/>
          </a:xfrm>
          <a:prstGeom prst="rect">
            <a:avLst/>
          </a:prstGeom>
          <a:noFill/>
        </p:spPr>
        <p:txBody>
          <a:bodyPr wrap="square" rtlCol="0">
            <a:spAutoFit/>
          </a:bodyPr>
          <a:lstStyle/>
          <a:p>
            <a:pPr marL="285750" indent="-285750">
              <a:buFont typeface="Wingdings" panose="05000000000000000000" pitchFamily="2" charset="2"/>
              <a:buChar char="Ø"/>
            </a:pPr>
            <a:r>
              <a:rPr lang="en-IN" dirty="0"/>
              <a:t>Introduction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Classification Algorithm (Gleason Score)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Objective</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Prostate Cancer Dataset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Project Design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MRMR (Feature Selection)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SMOTE (Imbalanced Dataset)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Results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Conclusion</a:t>
            </a:r>
          </a:p>
        </p:txBody>
      </p:sp>
    </p:spTree>
    <p:extLst>
      <p:ext uri="{BB962C8B-B14F-4D97-AF65-F5344CB8AC3E}">
        <p14:creationId xmlns:p14="http://schemas.microsoft.com/office/powerpoint/2010/main" val="213586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9000"/>
            <a:lum/>
          </a:blip>
          <a:srcRect/>
          <a:tile tx="0" ty="0" sx="100000" sy="100000" flip="none" algn="tl"/>
        </a:blip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4" name="Rectangle 23">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cup, red, table, sitting&#10;&#10;Description automatically generated">
            <a:extLst>
              <a:ext uri="{FF2B5EF4-FFF2-40B4-BE49-F238E27FC236}">
                <a16:creationId xmlns:a16="http://schemas.microsoft.com/office/drawing/2014/main" id="{7125C0B5-CF66-44A8-B769-700FE88DF1BB}"/>
              </a:ext>
            </a:extLst>
          </p:cNvPr>
          <p:cNvPicPr>
            <a:picLocks noChangeAspect="1"/>
          </p:cNvPicPr>
          <p:nvPr/>
        </p:nvPicPr>
        <p:blipFill rotWithShape="1">
          <a:blip r:embed="rId5">
            <a:alphaModFix amt="30000"/>
          </a:blip>
          <a:srcRect t="1573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15F1EF72-6D92-4E97-9780-804D1934B6FF}"/>
              </a:ext>
            </a:extLst>
          </p:cNvPr>
          <p:cNvSpPr txBox="1"/>
          <p:nvPr/>
        </p:nvSpPr>
        <p:spPr>
          <a:xfrm>
            <a:off x="4113143" y="-55276"/>
            <a:ext cx="3965713" cy="913823"/>
          </a:xfrm>
          <a:prstGeom prst="rect">
            <a:avLst/>
          </a:prstGeom>
        </p:spPr>
        <p:txBody>
          <a:bodyPr vert="horz" lIns="91440" tIns="45720" rIns="91440" bIns="45720" rtlCol="0" anchor="ctr">
            <a:normAutofit/>
          </a:bodyPr>
          <a:lstStyle/>
          <a:p>
            <a:pPr algn="r" defTabSz="914400">
              <a:lnSpc>
                <a:spcPct val="90000"/>
              </a:lnSpc>
              <a:spcBef>
                <a:spcPct val="0"/>
              </a:spcBef>
              <a:spcAft>
                <a:spcPts val="600"/>
              </a:spcAft>
            </a:pPr>
            <a:r>
              <a:rPr lang="en-US" sz="4000" cap="all" dirty="0">
                <a:latin typeface="+mj-lt"/>
                <a:ea typeface="+mj-ea"/>
                <a:cs typeface="+mj-cs"/>
              </a:rPr>
              <a:t>Introduction</a:t>
            </a:r>
          </a:p>
        </p:txBody>
      </p:sp>
      <p:sp>
        <p:nvSpPr>
          <p:cNvPr id="3" name="TextBox 2">
            <a:extLst>
              <a:ext uri="{FF2B5EF4-FFF2-40B4-BE49-F238E27FC236}">
                <a16:creationId xmlns:a16="http://schemas.microsoft.com/office/drawing/2014/main" id="{D1948D05-4EB9-4F57-A546-BEE083472B63}"/>
              </a:ext>
            </a:extLst>
          </p:cNvPr>
          <p:cNvSpPr txBox="1"/>
          <p:nvPr/>
        </p:nvSpPr>
        <p:spPr>
          <a:xfrm>
            <a:off x="447260" y="913823"/>
            <a:ext cx="10674627" cy="4024125"/>
          </a:xfrm>
          <a:prstGeom prst="rect">
            <a:avLst/>
          </a:prstGeom>
        </p:spPr>
        <p:txBody>
          <a:bodyPr vert="horz" lIns="91440" tIns="45720" rIns="91440" bIns="45720" rtlCol="0">
            <a:noAutofit/>
          </a:bodyPr>
          <a:lstStyle/>
          <a:p>
            <a:pPr marL="342900" indent="-285750" algn="just" defTabSz="914400">
              <a:lnSpc>
                <a:spcPct val="90000"/>
              </a:lnSpc>
              <a:spcAft>
                <a:spcPts val="600"/>
              </a:spcAft>
              <a:buFont typeface="Wingdings" panose="05000000000000000000" pitchFamily="2" charset="2"/>
              <a:buChar char="Ø"/>
            </a:pPr>
            <a:r>
              <a:rPr lang="en-US" dirty="0"/>
              <a:t>The prostate is a gland located below the bladder and in front of the rectum.</a:t>
            </a:r>
          </a:p>
          <a:p>
            <a:pPr marL="342900" indent="-285750" algn="just" defTabSz="914400">
              <a:lnSpc>
                <a:spcPct val="90000"/>
              </a:lnSpc>
              <a:spcAft>
                <a:spcPts val="600"/>
              </a:spcAft>
              <a:buFont typeface="Wingdings" panose="05000000000000000000" pitchFamily="2" charset="2"/>
              <a:buChar char="Ø"/>
            </a:pPr>
            <a:endParaRPr lang="en-US" dirty="0"/>
          </a:p>
          <a:p>
            <a:pPr marL="342900" indent="-285750" algn="just" defTabSz="914400">
              <a:lnSpc>
                <a:spcPct val="90000"/>
              </a:lnSpc>
              <a:spcAft>
                <a:spcPts val="600"/>
              </a:spcAft>
              <a:buFont typeface="Wingdings" panose="05000000000000000000" pitchFamily="2" charset="2"/>
              <a:buChar char="Ø"/>
            </a:pPr>
            <a:r>
              <a:rPr lang="en-US" dirty="0"/>
              <a:t>Most diagnosed cancer and the second cause of cancer related death in men in the US.</a:t>
            </a:r>
          </a:p>
          <a:p>
            <a:pPr marL="342900" indent="-285750" algn="just" defTabSz="914400">
              <a:lnSpc>
                <a:spcPct val="90000"/>
              </a:lnSpc>
              <a:spcAft>
                <a:spcPts val="600"/>
              </a:spcAft>
              <a:buFont typeface="Wingdings" panose="05000000000000000000" pitchFamily="2" charset="2"/>
              <a:buChar char="Ø"/>
            </a:pPr>
            <a:endParaRPr lang="en-US" dirty="0"/>
          </a:p>
          <a:p>
            <a:pPr marL="342900" indent="-285750" algn="just" defTabSz="914400">
              <a:lnSpc>
                <a:spcPct val="90000"/>
              </a:lnSpc>
              <a:spcAft>
                <a:spcPts val="600"/>
              </a:spcAft>
              <a:buFont typeface="Wingdings" panose="05000000000000000000" pitchFamily="2" charset="2"/>
              <a:buChar char="Ø"/>
            </a:pPr>
            <a:r>
              <a:rPr lang="en-US" dirty="0"/>
              <a:t>In 2019, an estimated 174,650 men were diagnosed with prostate cancer and 31,620 people died due to this disease in US (ACS).</a:t>
            </a:r>
          </a:p>
          <a:p>
            <a:pPr marL="342900" indent="-285750" algn="just" defTabSz="914400">
              <a:lnSpc>
                <a:spcPct val="90000"/>
              </a:lnSpc>
              <a:spcAft>
                <a:spcPts val="600"/>
              </a:spcAft>
              <a:buFont typeface="Wingdings" panose="05000000000000000000" pitchFamily="2" charset="2"/>
              <a:buChar char="Ø"/>
            </a:pPr>
            <a:endParaRPr lang="en-US" dirty="0"/>
          </a:p>
          <a:p>
            <a:pPr marL="514350" lvl="1" indent="-285750" algn="just" defTabSz="914400">
              <a:lnSpc>
                <a:spcPct val="90000"/>
              </a:lnSpc>
              <a:spcAft>
                <a:spcPts val="600"/>
              </a:spcAft>
              <a:buFont typeface="Wingdings" panose="05000000000000000000" pitchFamily="2" charset="2"/>
              <a:buChar char="Ø"/>
            </a:pPr>
            <a:r>
              <a:rPr lang="en-US" dirty="0"/>
              <a:t>Symptoms:</a:t>
            </a:r>
          </a:p>
          <a:p>
            <a:pPr marL="800100" lvl="1" indent="-285750" algn="just" defTabSz="914400">
              <a:lnSpc>
                <a:spcPct val="90000"/>
              </a:lnSpc>
              <a:spcAft>
                <a:spcPts val="600"/>
              </a:spcAft>
              <a:buFont typeface="Wingdings" panose="05000000000000000000" pitchFamily="2" charset="2"/>
              <a:buChar char="Ø"/>
            </a:pPr>
            <a:endParaRPr lang="en-US" dirty="0"/>
          </a:p>
          <a:p>
            <a:pPr marL="800100" lvl="1" indent="-285750" algn="just" defTabSz="914400">
              <a:lnSpc>
                <a:spcPct val="90000"/>
              </a:lnSpc>
              <a:spcAft>
                <a:spcPts val="600"/>
              </a:spcAft>
              <a:buFont typeface="Wingdings" panose="05000000000000000000" pitchFamily="2" charset="2"/>
              <a:buChar char="Ø"/>
            </a:pPr>
            <a:r>
              <a:rPr lang="en-US" dirty="0"/>
              <a:t>Problems passing urine.</a:t>
            </a:r>
          </a:p>
          <a:p>
            <a:pPr marL="800100" lvl="1" indent="-285750" algn="just" defTabSz="914400">
              <a:lnSpc>
                <a:spcPct val="90000"/>
              </a:lnSpc>
              <a:spcAft>
                <a:spcPts val="600"/>
              </a:spcAft>
              <a:buFont typeface="Wingdings" panose="05000000000000000000" pitchFamily="2" charset="2"/>
              <a:buChar char="Ø"/>
            </a:pPr>
            <a:endParaRPr lang="en-US" dirty="0"/>
          </a:p>
          <a:p>
            <a:pPr marL="800100" lvl="1" indent="-285750" algn="just" defTabSz="914400">
              <a:lnSpc>
                <a:spcPct val="90000"/>
              </a:lnSpc>
              <a:spcAft>
                <a:spcPts val="600"/>
              </a:spcAft>
              <a:buFont typeface="Wingdings" panose="05000000000000000000" pitchFamily="2" charset="2"/>
              <a:buChar char="Ø"/>
            </a:pPr>
            <a:r>
              <a:rPr lang="en-US" dirty="0"/>
              <a:t>Low back pain.</a:t>
            </a:r>
          </a:p>
          <a:p>
            <a:pPr marL="800100" lvl="1" indent="-285750" algn="just" defTabSz="914400">
              <a:lnSpc>
                <a:spcPct val="90000"/>
              </a:lnSpc>
              <a:spcAft>
                <a:spcPts val="600"/>
              </a:spcAft>
              <a:buFont typeface="Wingdings" panose="05000000000000000000" pitchFamily="2" charset="2"/>
              <a:buChar char="Ø"/>
            </a:pPr>
            <a:endParaRPr lang="en-US" dirty="0"/>
          </a:p>
          <a:p>
            <a:pPr marL="800100" lvl="1" indent="-285750" algn="just" defTabSz="914400">
              <a:lnSpc>
                <a:spcPct val="90000"/>
              </a:lnSpc>
              <a:spcAft>
                <a:spcPts val="600"/>
              </a:spcAft>
              <a:buFont typeface="Wingdings" panose="05000000000000000000" pitchFamily="2" charset="2"/>
              <a:buChar char="Ø"/>
            </a:pPr>
            <a:r>
              <a:rPr lang="en-US" dirty="0"/>
              <a:t>Pain with ejaculation.</a:t>
            </a:r>
          </a:p>
          <a:p>
            <a:pPr marL="800100" lvl="1" indent="-285750" algn="just" defTabSz="914400">
              <a:lnSpc>
                <a:spcPct val="90000"/>
              </a:lnSpc>
              <a:spcAft>
                <a:spcPts val="600"/>
              </a:spcAft>
              <a:buFont typeface="Wingdings" panose="05000000000000000000" pitchFamily="2" charset="2"/>
              <a:buChar char="Ø"/>
            </a:pPr>
            <a:endParaRPr lang="en-US" dirty="0"/>
          </a:p>
          <a:p>
            <a:pPr marL="800100" lvl="1" indent="-285750" algn="just" defTabSz="914400">
              <a:lnSpc>
                <a:spcPct val="90000"/>
              </a:lnSpc>
              <a:spcAft>
                <a:spcPts val="600"/>
              </a:spcAft>
              <a:buFont typeface="Wingdings" panose="05000000000000000000" pitchFamily="2" charset="2"/>
              <a:buChar char="Ø"/>
            </a:pPr>
            <a:r>
              <a:rPr lang="en-US" dirty="0"/>
              <a:t>Blood in the urine or serum.</a:t>
            </a:r>
          </a:p>
        </p:txBody>
      </p:sp>
    </p:spTree>
    <p:extLst>
      <p:ext uri="{BB962C8B-B14F-4D97-AF65-F5344CB8AC3E}">
        <p14:creationId xmlns:p14="http://schemas.microsoft.com/office/powerpoint/2010/main" val="28280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ED51C7-CEAA-4E64-90E0-AEA1F1F46675}"/>
              </a:ext>
            </a:extLst>
          </p:cNvPr>
          <p:cNvPicPr>
            <a:picLocks noChangeAspect="1"/>
          </p:cNvPicPr>
          <p:nvPr/>
        </p:nvPicPr>
        <p:blipFill>
          <a:blip r:embed="rId3"/>
          <a:stretch>
            <a:fillRect/>
          </a:stretch>
        </p:blipFill>
        <p:spPr>
          <a:xfrm>
            <a:off x="1124058" y="2734127"/>
            <a:ext cx="9943883" cy="2795513"/>
          </a:xfrm>
          <a:prstGeom prst="rect">
            <a:avLst/>
          </a:prstGeom>
        </p:spPr>
      </p:pic>
      <p:sp>
        <p:nvSpPr>
          <p:cNvPr id="3" name="Rectangle 2">
            <a:extLst>
              <a:ext uri="{FF2B5EF4-FFF2-40B4-BE49-F238E27FC236}">
                <a16:creationId xmlns:a16="http://schemas.microsoft.com/office/drawing/2014/main" id="{78CBE903-813C-4E64-9285-1B19BC658A21}"/>
              </a:ext>
            </a:extLst>
          </p:cNvPr>
          <p:cNvSpPr/>
          <p:nvPr/>
        </p:nvSpPr>
        <p:spPr>
          <a:xfrm>
            <a:off x="2478161" y="1250303"/>
            <a:ext cx="7622600" cy="553998"/>
          </a:xfrm>
          <a:prstGeom prst="rect">
            <a:avLst/>
          </a:prstGeom>
        </p:spPr>
        <p:txBody>
          <a:bodyPr wrap="none">
            <a:spAutoFit/>
          </a:bodyPr>
          <a:lstStyle/>
          <a:p>
            <a:pPr algn="ctr"/>
            <a:r>
              <a:rPr lang="en-US" sz="3000" dirty="0"/>
              <a:t>Classification Algorithm (Gleason Score)</a:t>
            </a:r>
          </a:p>
        </p:txBody>
      </p:sp>
    </p:spTree>
    <p:extLst>
      <p:ext uri="{BB962C8B-B14F-4D97-AF65-F5344CB8AC3E}">
        <p14:creationId xmlns:p14="http://schemas.microsoft.com/office/powerpoint/2010/main" val="17156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5B0F4-F591-4EE3-A2E0-7C226182030E}"/>
              </a:ext>
            </a:extLst>
          </p:cNvPr>
          <p:cNvSpPr txBox="1"/>
          <p:nvPr/>
        </p:nvSpPr>
        <p:spPr>
          <a:xfrm>
            <a:off x="5155034" y="1392573"/>
            <a:ext cx="2088859" cy="553998"/>
          </a:xfrm>
          <a:prstGeom prst="rect">
            <a:avLst/>
          </a:prstGeom>
          <a:noFill/>
        </p:spPr>
        <p:txBody>
          <a:bodyPr wrap="square" rtlCol="0">
            <a:spAutoFit/>
          </a:bodyPr>
          <a:lstStyle/>
          <a:p>
            <a:r>
              <a:rPr lang="en-IN" sz="3000" dirty="0"/>
              <a:t>Objective</a:t>
            </a:r>
          </a:p>
        </p:txBody>
      </p:sp>
      <p:sp>
        <p:nvSpPr>
          <p:cNvPr id="3" name="TextBox 2">
            <a:extLst>
              <a:ext uri="{FF2B5EF4-FFF2-40B4-BE49-F238E27FC236}">
                <a16:creationId xmlns:a16="http://schemas.microsoft.com/office/drawing/2014/main" id="{F7C2A95F-A8B7-439B-B931-6C7847E2D222}"/>
              </a:ext>
            </a:extLst>
          </p:cNvPr>
          <p:cNvSpPr txBox="1"/>
          <p:nvPr/>
        </p:nvSpPr>
        <p:spPr>
          <a:xfrm>
            <a:off x="1249959" y="2617636"/>
            <a:ext cx="9899010"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t>To develop a Machine Learning algorithm for classifying prostate cancer patients into two different class (Indolent and Aggressive) with better accuracy.</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US" dirty="0"/>
              <a:t>Current classification algorithm used for diagnosing prostate cancer patients with indolent and aggressive could lead to measurable changes distinguishing the two patient groups.</a:t>
            </a:r>
          </a:p>
        </p:txBody>
      </p:sp>
    </p:spTree>
    <p:extLst>
      <p:ext uri="{BB962C8B-B14F-4D97-AF65-F5344CB8AC3E}">
        <p14:creationId xmlns:p14="http://schemas.microsoft.com/office/powerpoint/2010/main" val="384094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B25A6E-4F3A-48F0-9709-1E849ADAB6EF}"/>
              </a:ext>
            </a:extLst>
          </p:cNvPr>
          <p:cNvSpPr/>
          <p:nvPr/>
        </p:nvSpPr>
        <p:spPr>
          <a:xfrm>
            <a:off x="1066800" y="1307264"/>
            <a:ext cx="10058400" cy="4601260"/>
          </a:xfrm>
          <a:prstGeom prst="rect">
            <a:avLst/>
          </a:prstGeom>
        </p:spPr>
        <p:txBody>
          <a:bodyPr wrap="square">
            <a:spAutoFit/>
          </a:bodyPr>
          <a:lstStyle/>
          <a:p>
            <a:pPr algn="ctr"/>
            <a:r>
              <a:rPr lang="en-IN" sz="3200" dirty="0"/>
              <a:t>Prostate Cancer Dataset</a:t>
            </a:r>
          </a:p>
          <a:p>
            <a:endParaRPr lang="en-IN" sz="2500" dirty="0"/>
          </a:p>
          <a:p>
            <a:pPr marL="342900" indent="-342900">
              <a:buFont typeface="Wingdings" panose="05000000000000000000" pitchFamily="2" charset="2"/>
              <a:buChar char="Ø"/>
            </a:pPr>
            <a:r>
              <a:rPr lang="en-IN" dirty="0"/>
              <a:t>Downloaded and extracted data from GDC-TCGA.</a:t>
            </a:r>
          </a:p>
          <a:p>
            <a:pPr marL="342900" indent="-34290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Gene-probes : 60483</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Samples: 547 </a:t>
            </a:r>
          </a:p>
          <a:p>
            <a:r>
              <a:rPr lang="en-IN" dirty="0"/>
              <a:t>						</a:t>
            </a:r>
          </a:p>
          <a:p>
            <a:r>
              <a:rPr lang="en-IN" dirty="0"/>
              <a:t>     </a:t>
            </a:r>
            <a:r>
              <a:rPr lang="en-IN" u="sng" dirty="0"/>
              <a:t>Indolent</a:t>
            </a:r>
            <a:r>
              <a:rPr lang="en-IN" dirty="0"/>
              <a:t> = (190)                               </a:t>
            </a:r>
          </a:p>
          <a:p>
            <a:endParaRPr lang="en-IN" dirty="0"/>
          </a:p>
          <a:p>
            <a:r>
              <a:rPr lang="en-IN" dirty="0"/>
              <a:t>	</a:t>
            </a:r>
          </a:p>
          <a:p>
            <a:pPr marL="342900" indent="-342900">
              <a:buFont typeface="Wingdings" panose="05000000000000000000" pitchFamily="2" charset="2"/>
              <a:buChar char="Ø"/>
            </a:pPr>
            <a:r>
              <a:rPr lang="en-IN" dirty="0"/>
              <a:t>We filtered gene-probes from the data which have at least ~30% (165) values greater than 0 .</a:t>
            </a:r>
          </a:p>
          <a:p>
            <a:endParaRPr lang="en-IN" dirty="0"/>
          </a:p>
          <a:p>
            <a:pPr marL="342900" indent="-342900">
              <a:buFont typeface="Wingdings" panose="05000000000000000000" pitchFamily="2" charset="2"/>
              <a:buChar char="Ø"/>
            </a:pPr>
            <a:r>
              <a:rPr lang="en-IN" dirty="0"/>
              <a:t>Resulting gene-probes: 34956.</a:t>
            </a:r>
            <a:r>
              <a:rPr lang="en-IN" sz="2000" dirty="0"/>
              <a:t>	</a:t>
            </a:r>
          </a:p>
        </p:txBody>
      </p:sp>
      <p:sp>
        <p:nvSpPr>
          <p:cNvPr id="3" name="TextBox 2">
            <a:extLst>
              <a:ext uri="{FF2B5EF4-FFF2-40B4-BE49-F238E27FC236}">
                <a16:creationId xmlns:a16="http://schemas.microsoft.com/office/drawing/2014/main" id="{CD2654A6-D8A7-4CCB-9088-0D21494EA414}"/>
              </a:ext>
            </a:extLst>
          </p:cNvPr>
          <p:cNvSpPr txBox="1"/>
          <p:nvPr/>
        </p:nvSpPr>
        <p:spPr>
          <a:xfrm>
            <a:off x="4437684" y="3766045"/>
            <a:ext cx="2674633" cy="646331"/>
          </a:xfrm>
          <a:prstGeom prst="rect">
            <a:avLst/>
          </a:prstGeom>
          <a:noFill/>
        </p:spPr>
        <p:txBody>
          <a:bodyPr wrap="square" rtlCol="0">
            <a:spAutoFit/>
          </a:bodyPr>
          <a:lstStyle/>
          <a:p>
            <a:r>
              <a:rPr lang="en-IN" u="sng" dirty="0"/>
              <a:t>Aggressive</a:t>
            </a:r>
            <a:r>
              <a:rPr lang="en-IN" dirty="0"/>
              <a:t> = (305)</a:t>
            </a:r>
          </a:p>
          <a:p>
            <a:r>
              <a:rPr lang="en-IN" dirty="0"/>
              <a:t>GS: 7 (4+3), 8, 9, 10</a:t>
            </a:r>
          </a:p>
        </p:txBody>
      </p:sp>
      <p:sp>
        <p:nvSpPr>
          <p:cNvPr id="4" name="TextBox 3">
            <a:extLst>
              <a:ext uri="{FF2B5EF4-FFF2-40B4-BE49-F238E27FC236}">
                <a16:creationId xmlns:a16="http://schemas.microsoft.com/office/drawing/2014/main" id="{CC028C01-4C58-4E6C-B996-1DF8DBA1A752}"/>
              </a:ext>
            </a:extLst>
          </p:cNvPr>
          <p:cNvSpPr txBox="1"/>
          <p:nvPr/>
        </p:nvSpPr>
        <p:spPr>
          <a:xfrm>
            <a:off x="7743634" y="3750343"/>
            <a:ext cx="1630575" cy="400110"/>
          </a:xfrm>
          <a:prstGeom prst="rect">
            <a:avLst/>
          </a:prstGeom>
          <a:noFill/>
        </p:spPr>
        <p:txBody>
          <a:bodyPr wrap="none" rtlCol="0">
            <a:spAutoFit/>
          </a:bodyPr>
          <a:lstStyle/>
          <a:p>
            <a:r>
              <a:rPr lang="en-IN" sz="2000" u="sng" dirty="0"/>
              <a:t>Normal</a:t>
            </a:r>
            <a:r>
              <a:rPr lang="en-IN" sz="2000" dirty="0"/>
              <a:t> (52)</a:t>
            </a:r>
          </a:p>
        </p:txBody>
      </p:sp>
      <p:sp>
        <p:nvSpPr>
          <p:cNvPr id="5" name="TextBox 4">
            <a:extLst>
              <a:ext uri="{FF2B5EF4-FFF2-40B4-BE49-F238E27FC236}">
                <a16:creationId xmlns:a16="http://schemas.microsoft.com/office/drawing/2014/main" id="{D8DA2860-AE03-4497-8CF3-202C8319146D}"/>
              </a:ext>
            </a:extLst>
          </p:cNvPr>
          <p:cNvSpPr txBox="1"/>
          <p:nvPr/>
        </p:nvSpPr>
        <p:spPr>
          <a:xfrm>
            <a:off x="1362452" y="4047180"/>
            <a:ext cx="2093739" cy="369332"/>
          </a:xfrm>
          <a:prstGeom prst="rect">
            <a:avLst/>
          </a:prstGeom>
          <a:noFill/>
        </p:spPr>
        <p:txBody>
          <a:bodyPr wrap="square" rtlCol="0">
            <a:spAutoFit/>
          </a:bodyPr>
          <a:lstStyle/>
          <a:p>
            <a:r>
              <a:rPr lang="en-US" dirty="0"/>
              <a:t>GS: 6 and 7 (3+4)</a:t>
            </a:r>
          </a:p>
        </p:txBody>
      </p:sp>
    </p:spTree>
    <p:extLst>
      <p:ext uri="{BB962C8B-B14F-4D97-AF65-F5344CB8AC3E}">
        <p14:creationId xmlns:p14="http://schemas.microsoft.com/office/powerpoint/2010/main" val="76456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D1C530-BD3A-46C3-AD2A-861326AE6F87}"/>
              </a:ext>
            </a:extLst>
          </p:cNvPr>
          <p:cNvPicPr>
            <a:picLocks noChangeAspect="1"/>
          </p:cNvPicPr>
          <p:nvPr/>
        </p:nvPicPr>
        <p:blipFill>
          <a:blip r:embed="rId3"/>
          <a:stretch>
            <a:fillRect/>
          </a:stretch>
        </p:blipFill>
        <p:spPr>
          <a:xfrm>
            <a:off x="2059461" y="1398767"/>
            <a:ext cx="6870008" cy="3763488"/>
          </a:xfrm>
          <a:prstGeom prst="rect">
            <a:avLst/>
          </a:prstGeom>
        </p:spPr>
      </p:pic>
      <p:sp>
        <p:nvSpPr>
          <p:cNvPr id="3" name="TextBox 2">
            <a:extLst>
              <a:ext uri="{FF2B5EF4-FFF2-40B4-BE49-F238E27FC236}">
                <a16:creationId xmlns:a16="http://schemas.microsoft.com/office/drawing/2014/main" id="{83D5C20B-3CD2-458F-AF3E-99D7FF85AF11}"/>
              </a:ext>
            </a:extLst>
          </p:cNvPr>
          <p:cNvSpPr txBox="1"/>
          <p:nvPr/>
        </p:nvSpPr>
        <p:spPr>
          <a:xfrm>
            <a:off x="5102266" y="5166845"/>
            <a:ext cx="2292626" cy="292388"/>
          </a:xfrm>
          <a:prstGeom prst="rect">
            <a:avLst/>
          </a:prstGeom>
          <a:noFill/>
          <a:ln>
            <a:noFill/>
          </a:ln>
        </p:spPr>
        <p:txBody>
          <a:bodyPr wrap="square" rtlCol="0">
            <a:spAutoFit/>
          </a:bodyPr>
          <a:lstStyle/>
          <a:p>
            <a:r>
              <a:rPr lang="en-IN" sz="1300" dirty="0"/>
              <a:t>Samples</a:t>
            </a:r>
          </a:p>
        </p:txBody>
      </p:sp>
      <p:cxnSp>
        <p:nvCxnSpPr>
          <p:cNvPr id="4" name="Straight Arrow Connector 3">
            <a:extLst>
              <a:ext uri="{FF2B5EF4-FFF2-40B4-BE49-F238E27FC236}">
                <a16:creationId xmlns:a16="http://schemas.microsoft.com/office/drawing/2014/main" id="{0C0C11DA-F612-473C-91AB-6F1AE5A33212}"/>
              </a:ext>
            </a:extLst>
          </p:cNvPr>
          <p:cNvCxnSpPr/>
          <p:nvPr/>
        </p:nvCxnSpPr>
        <p:spPr>
          <a:xfrm flipV="1">
            <a:off x="1974573" y="2919473"/>
            <a:ext cx="0" cy="15637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DCD73C4-DF85-4A4D-B4A1-EA750FEEC404}"/>
              </a:ext>
            </a:extLst>
          </p:cNvPr>
          <p:cNvSpPr txBox="1"/>
          <p:nvPr/>
        </p:nvSpPr>
        <p:spPr>
          <a:xfrm rot="16200000">
            <a:off x="1110626" y="3478251"/>
            <a:ext cx="1404730" cy="323165"/>
          </a:xfrm>
          <a:prstGeom prst="rect">
            <a:avLst/>
          </a:prstGeom>
          <a:noFill/>
        </p:spPr>
        <p:txBody>
          <a:bodyPr wrap="square" rtlCol="0">
            <a:spAutoFit/>
          </a:bodyPr>
          <a:lstStyle/>
          <a:p>
            <a:r>
              <a:rPr lang="en-IN" sz="1500" dirty="0"/>
              <a:t>Library size</a:t>
            </a:r>
          </a:p>
        </p:txBody>
      </p:sp>
      <p:cxnSp>
        <p:nvCxnSpPr>
          <p:cNvPr id="6" name="Straight Arrow Connector 5">
            <a:extLst>
              <a:ext uri="{FF2B5EF4-FFF2-40B4-BE49-F238E27FC236}">
                <a16:creationId xmlns:a16="http://schemas.microsoft.com/office/drawing/2014/main" id="{2C8C9F19-34D1-455F-8198-FD28AD56A115}"/>
              </a:ext>
            </a:extLst>
          </p:cNvPr>
          <p:cNvCxnSpPr>
            <a:endCxn id="3" idx="3"/>
          </p:cNvCxnSpPr>
          <p:nvPr/>
        </p:nvCxnSpPr>
        <p:spPr>
          <a:xfrm>
            <a:off x="5967205" y="5313039"/>
            <a:ext cx="1427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ED5DBFF-4616-4288-B8E5-846808DE3875}"/>
              </a:ext>
            </a:extLst>
          </p:cNvPr>
          <p:cNvSpPr txBox="1"/>
          <p:nvPr/>
        </p:nvSpPr>
        <p:spPr>
          <a:xfrm>
            <a:off x="1974573" y="6107185"/>
            <a:ext cx="7709479"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TMM normalization is used to normalize data before applying ML.</a:t>
            </a:r>
          </a:p>
        </p:txBody>
      </p:sp>
    </p:spTree>
    <p:extLst>
      <p:ext uri="{BB962C8B-B14F-4D97-AF65-F5344CB8AC3E}">
        <p14:creationId xmlns:p14="http://schemas.microsoft.com/office/powerpoint/2010/main" val="387364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203A34-27F3-402D-8DC5-80A07B0DBEB8}"/>
              </a:ext>
            </a:extLst>
          </p:cNvPr>
          <p:cNvSpPr txBox="1"/>
          <p:nvPr/>
        </p:nvSpPr>
        <p:spPr>
          <a:xfrm>
            <a:off x="4437775" y="1292389"/>
            <a:ext cx="2945387" cy="553998"/>
          </a:xfrm>
          <a:prstGeom prst="rect">
            <a:avLst/>
          </a:prstGeom>
          <a:noFill/>
        </p:spPr>
        <p:txBody>
          <a:bodyPr wrap="square" rtlCol="0">
            <a:spAutoFit/>
          </a:bodyPr>
          <a:lstStyle/>
          <a:p>
            <a:r>
              <a:rPr lang="en-IN" sz="3000" dirty="0"/>
              <a:t>Project design</a:t>
            </a:r>
          </a:p>
        </p:txBody>
      </p:sp>
      <p:sp>
        <p:nvSpPr>
          <p:cNvPr id="4" name="Rectangle: Rounded Corners 3">
            <a:extLst>
              <a:ext uri="{FF2B5EF4-FFF2-40B4-BE49-F238E27FC236}">
                <a16:creationId xmlns:a16="http://schemas.microsoft.com/office/drawing/2014/main" id="{AD3E0CEA-EDE2-4F8A-A349-127DA46D8B40}"/>
              </a:ext>
            </a:extLst>
          </p:cNvPr>
          <p:cNvSpPr/>
          <p:nvPr/>
        </p:nvSpPr>
        <p:spPr>
          <a:xfrm>
            <a:off x="4505739" y="2292625"/>
            <a:ext cx="2239618" cy="68911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Normalized Data</a:t>
            </a:r>
          </a:p>
        </p:txBody>
      </p:sp>
      <p:cxnSp>
        <p:nvCxnSpPr>
          <p:cNvPr id="6" name="Straight Arrow Connector 5">
            <a:extLst>
              <a:ext uri="{FF2B5EF4-FFF2-40B4-BE49-F238E27FC236}">
                <a16:creationId xmlns:a16="http://schemas.microsoft.com/office/drawing/2014/main" id="{FDE9739C-32CC-4AD4-81B3-0C3E3DF5804A}"/>
              </a:ext>
            </a:extLst>
          </p:cNvPr>
          <p:cNvCxnSpPr>
            <a:stCxn id="4" idx="2"/>
          </p:cNvCxnSpPr>
          <p:nvPr/>
        </p:nvCxnSpPr>
        <p:spPr>
          <a:xfrm flipH="1">
            <a:off x="5618922" y="2981738"/>
            <a:ext cx="6626" cy="7421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27F8E7A5-6F6E-4DFB-9855-00CF464BDE28}"/>
              </a:ext>
            </a:extLst>
          </p:cNvPr>
          <p:cNvSpPr/>
          <p:nvPr/>
        </p:nvSpPr>
        <p:spPr>
          <a:xfrm>
            <a:off x="4505739" y="3723859"/>
            <a:ext cx="2239618" cy="689113"/>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Feature Selection</a:t>
            </a:r>
          </a:p>
        </p:txBody>
      </p:sp>
      <p:cxnSp>
        <p:nvCxnSpPr>
          <p:cNvPr id="9" name="Straight Arrow Connector 8">
            <a:extLst>
              <a:ext uri="{FF2B5EF4-FFF2-40B4-BE49-F238E27FC236}">
                <a16:creationId xmlns:a16="http://schemas.microsoft.com/office/drawing/2014/main" id="{09C58E51-DB5A-4D28-9D68-550142CD00E6}"/>
              </a:ext>
            </a:extLst>
          </p:cNvPr>
          <p:cNvCxnSpPr>
            <a:stCxn id="7" idx="2"/>
          </p:cNvCxnSpPr>
          <p:nvPr/>
        </p:nvCxnSpPr>
        <p:spPr>
          <a:xfrm>
            <a:off x="5625548" y="4412972"/>
            <a:ext cx="0" cy="7156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07F3DB99-1072-4CA9-994B-227D4208E2F8}"/>
              </a:ext>
            </a:extLst>
          </p:cNvPr>
          <p:cNvSpPr/>
          <p:nvPr/>
        </p:nvSpPr>
        <p:spPr>
          <a:xfrm>
            <a:off x="4499113" y="5128590"/>
            <a:ext cx="2239618" cy="1364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Machine Learning</a:t>
            </a:r>
          </a:p>
        </p:txBody>
      </p:sp>
      <p:cxnSp>
        <p:nvCxnSpPr>
          <p:cNvPr id="15" name="Straight Arrow Connector 14">
            <a:extLst>
              <a:ext uri="{FF2B5EF4-FFF2-40B4-BE49-F238E27FC236}">
                <a16:creationId xmlns:a16="http://schemas.microsoft.com/office/drawing/2014/main" id="{3A6EF9AD-2D4D-4AAB-A832-E2AF9B28CA03}"/>
              </a:ext>
            </a:extLst>
          </p:cNvPr>
          <p:cNvCxnSpPr>
            <a:endCxn id="7" idx="3"/>
          </p:cNvCxnSpPr>
          <p:nvPr/>
        </p:nvCxnSpPr>
        <p:spPr>
          <a:xfrm flipH="1">
            <a:off x="6745357" y="3313043"/>
            <a:ext cx="1762539" cy="755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35E4E96-9792-4B41-94AF-D746B5C763B4}"/>
              </a:ext>
            </a:extLst>
          </p:cNvPr>
          <p:cNvSpPr/>
          <p:nvPr/>
        </p:nvSpPr>
        <p:spPr>
          <a:xfrm>
            <a:off x="8507896" y="2676940"/>
            <a:ext cx="1364970" cy="12589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MRMR</a:t>
            </a:r>
          </a:p>
        </p:txBody>
      </p:sp>
      <p:cxnSp>
        <p:nvCxnSpPr>
          <p:cNvPr id="18" name="Straight Arrow Connector 17">
            <a:extLst>
              <a:ext uri="{FF2B5EF4-FFF2-40B4-BE49-F238E27FC236}">
                <a16:creationId xmlns:a16="http://schemas.microsoft.com/office/drawing/2014/main" id="{111A2833-8E71-4B11-A0BA-913DD288E69A}"/>
              </a:ext>
            </a:extLst>
          </p:cNvPr>
          <p:cNvCxnSpPr>
            <a:cxnSpLocks/>
            <a:endCxn id="7" idx="3"/>
          </p:cNvCxnSpPr>
          <p:nvPr/>
        </p:nvCxnSpPr>
        <p:spPr>
          <a:xfrm flipH="1" flipV="1">
            <a:off x="6745357" y="4068416"/>
            <a:ext cx="1895060" cy="4903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54C3286-F628-4E43-A953-011416EA2B69}"/>
              </a:ext>
            </a:extLst>
          </p:cNvPr>
          <p:cNvSpPr/>
          <p:nvPr/>
        </p:nvSpPr>
        <p:spPr>
          <a:xfrm>
            <a:off x="8640417" y="4068415"/>
            <a:ext cx="1364970" cy="124570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SMOTE</a:t>
            </a:r>
          </a:p>
        </p:txBody>
      </p:sp>
    </p:spTree>
    <p:extLst>
      <p:ext uri="{BB962C8B-B14F-4D97-AF65-F5344CB8AC3E}">
        <p14:creationId xmlns:p14="http://schemas.microsoft.com/office/powerpoint/2010/main" val="38447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A2A86-24F9-4AB2-B6B4-4124229A8A43}"/>
              </a:ext>
            </a:extLst>
          </p:cNvPr>
          <p:cNvSpPr txBox="1"/>
          <p:nvPr/>
        </p:nvSpPr>
        <p:spPr>
          <a:xfrm>
            <a:off x="1370045" y="1427585"/>
            <a:ext cx="9451910" cy="492443"/>
          </a:xfrm>
          <a:prstGeom prst="rect">
            <a:avLst/>
          </a:prstGeom>
          <a:noFill/>
        </p:spPr>
        <p:txBody>
          <a:bodyPr wrap="square" rtlCol="0">
            <a:spAutoFit/>
          </a:bodyPr>
          <a:lstStyle/>
          <a:p>
            <a:r>
              <a:rPr lang="en-IN" sz="2600" dirty="0"/>
              <a:t>Maximum Relevance and Minimum Redundancy (MRMR)</a:t>
            </a:r>
          </a:p>
        </p:txBody>
      </p:sp>
      <p:sp>
        <p:nvSpPr>
          <p:cNvPr id="3" name="TextBox 2">
            <a:extLst>
              <a:ext uri="{FF2B5EF4-FFF2-40B4-BE49-F238E27FC236}">
                <a16:creationId xmlns:a16="http://schemas.microsoft.com/office/drawing/2014/main" id="{863841CD-E1CF-436D-AAB8-CF27143B94DC}"/>
              </a:ext>
            </a:extLst>
          </p:cNvPr>
          <p:cNvSpPr txBox="1"/>
          <p:nvPr/>
        </p:nvSpPr>
        <p:spPr>
          <a:xfrm>
            <a:off x="858416" y="2192694"/>
            <a:ext cx="9746636" cy="3693319"/>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MRMR is a feature selection approach in Machine Learning.</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Tends to select features with a high correlation with the class (output) and low correlation between themselves.</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Features are selected one by one by applying a greedy search to maximize the objective function.</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MRMR provides output with ranks for all features.</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2074 features are extracted using MRMR feature selection.</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402341382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575</Words>
  <Application>Microsoft Office PowerPoint</Application>
  <PresentationFormat>Widescreen</PresentationFormat>
  <Paragraphs>120</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mamidi</dc:creator>
  <cp:lastModifiedBy>Yashwanth mamidi</cp:lastModifiedBy>
  <cp:revision>32</cp:revision>
  <dcterms:created xsi:type="dcterms:W3CDTF">2020-04-20T06:16:35Z</dcterms:created>
  <dcterms:modified xsi:type="dcterms:W3CDTF">2020-04-21T05:46:12Z</dcterms:modified>
</cp:coreProperties>
</file>