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F9CB7-C736-470A-9B8B-2513D731D60F}" v="18" dt="2021-01-31T03:59:45.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Rauf" userId="0b8f2b8cb5dc6bb6" providerId="LiveId" clId="{ABCF9CB7-C736-470A-9B8B-2513D731D60F}"/>
    <pc:docChg chg="undo custSel addSld modSld">
      <pc:chgData name="Sara Rauf" userId="0b8f2b8cb5dc6bb6" providerId="LiveId" clId="{ABCF9CB7-C736-470A-9B8B-2513D731D60F}" dt="2021-01-31T04:10:19.540" v="1739" actId="20577"/>
      <pc:docMkLst>
        <pc:docMk/>
      </pc:docMkLst>
      <pc:sldChg chg="modSp mod">
        <pc:chgData name="Sara Rauf" userId="0b8f2b8cb5dc6bb6" providerId="LiveId" clId="{ABCF9CB7-C736-470A-9B8B-2513D731D60F}" dt="2021-01-31T00:00:50.850" v="746" actId="2711"/>
        <pc:sldMkLst>
          <pc:docMk/>
          <pc:sldMk cId="68539322" sldId="257"/>
        </pc:sldMkLst>
        <pc:spChg chg="mod">
          <ac:chgData name="Sara Rauf" userId="0b8f2b8cb5dc6bb6" providerId="LiveId" clId="{ABCF9CB7-C736-470A-9B8B-2513D731D60F}" dt="2021-01-31T00:00:46.372" v="745" actId="27636"/>
          <ac:spMkLst>
            <pc:docMk/>
            <pc:sldMk cId="68539322" sldId="257"/>
            <ac:spMk id="3" creationId="{A34054B3-A5F1-41E6-B2DC-68B09EC14F3F}"/>
          </ac:spMkLst>
        </pc:spChg>
        <pc:spChg chg="mod">
          <ac:chgData name="Sara Rauf" userId="0b8f2b8cb5dc6bb6" providerId="LiveId" clId="{ABCF9CB7-C736-470A-9B8B-2513D731D60F}" dt="2021-01-31T00:00:50.850" v="746" actId="2711"/>
          <ac:spMkLst>
            <pc:docMk/>
            <pc:sldMk cId="68539322" sldId="257"/>
            <ac:spMk id="5" creationId="{12713E23-F11B-4186-BF45-7F49A0D3B8FF}"/>
          </ac:spMkLst>
        </pc:spChg>
      </pc:sldChg>
      <pc:sldChg chg="addSp delSp modSp mod">
        <pc:chgData name="Sara Rauf" userId="0b8f2b8cb5dc6bb6" providerId="LiveId" clId="{ABCF9CB7-C736-470A-9B8B-2513D731D60F}" dt="2021-01-31T00:00:15.525" v="741" actId="2711"/>
        <pc:sldMkLst>
          <pc:docMk/>
          <pc:sldMk cId="2591856853" sldId="259"/>
        </pc:sldMkLst>
        <pc:spChg chg="mod">
          <ac:chgData name="Sara Rauf" userId="0b8f2b8cb5dc6bb6" providerId="LiveId" clId="{ABCF9CB7-C736-470A-9B8B-2513D731D60F}" dt="2021-01-30T21:56:19.722" v="58" actId="20577"/>
          <ac:spMkLst>
            <pc:docMk/>
            <pc:sldMk cId="2591856853" sldId="259"/>
            <ac:spMk id="2" creationId="{D566FEB2-6384-4C12-BA6B-7447BBE556CF}"/>
          </ac:spMkLst>
        </pc:spChg>
        <pc:spChg chg="del">
          <ac:chgData name="Sara Rauf" userId="0b8f2b8cb5dc6bb6" providerId="LiveId" clId="{ABCF9CB7-C736-470A-9B8B-2513D731D60F}" dt="2021-01-30T21:52:22.664" v="0"/>
          <ac:spMkLst>
            <pc:docMk/>
            <pc:sldMk cId="2591856853" sldId="259"/>
            <ac:spMk id="3" creationId="{4FEC6697-F4A8-4BC0-BCCF-3AB880DB8CA3}"/>
          </ac:spMkLst>
        </pc:spChg>
        <pc:spChg chg="add mod">
          <ac:chgData name="Sara Rauf" userId="0b8f2b8cb5dc6bb6" providerId="LiveId" clId="{ABCF9CB7-C736-470A-9B8B-2513D731D60F}" dt="2021-01-31T00:00:15.525" v="741" actId="2711"/>
          <ac:spMkLst>
            <pc:docMk/>
            <pc:sldMk cId="2591856853" sldId="259"/>
            <ac:spMk id="6" creationId="{00859A5A-85EC-42F1-90F2-936B93851215}"/>
          </ac:spMkLst>
        </pc:spChg>
        <pc:picChg chg="add mod">
          <ac:chgData name="Sara Rauf" userId="0b8f2b8cb5dc6bb6" providerId="LiveId" clId="{ABCF9CB7-C736-470A-9B8B-2513D731D60F}" dt="2021-01-30T21:54:33.294" v="8" actId="14100"/>
          <ac:picMkLst>
            <pc:docMk/>
            <pc:sldMk cId="2591856853" sldId="259"/>
            <ac:picMk id="4" creationId="{ADB89E1F-E735-4204-9F44-DDBE15DDB8FD}"/>
          </ac:picMkLst>
        </pc:picChg>
        <pc:picChg chg="add del mod">
          <ac:chgData name="Sara Rauf" userId="0b8f2b8cb5dc6bb6" providerId="LiveId" clId="{ABCF9CB7-C736-470A-9B8B-2513D731D60F}" dt="2021-01-30T21:55:18.426" v="17" actId="478"/>
          <ac:picMkLst>
            <pc:docMk/>
            <pc:sldMk cId="2591856853" sldId="259"/>
            <ac:picMk id="5" creationId="{5BAD07DD-62AE-4CA8-878F-604DDD94D56F}"/>
          </ac:picMkLst>
        </pc:picChg>
      </pc:sldChg>
      <pc:sldChg chg="addSp delSp modSp new mod">
        <pc:chgData name="Sara Rauf" userId="0b8f2b8cb5dc6bb6" providerId="LiveId" clId="{ABCF9CB7-C736-470A-9B8B-2513D731D60F}" dt="2021-01-31T00:00:30.150" v="743" actId="20577"/>
        <pc:sldMkLst>
          <pc:docMk/>
          <pc:sldMk cId="1668680145" sldId="260"/>
        </pc:sldMkLst>
        <pc:spChg chg="mod">
          <ac:chgData name="Sara Rauf" userId="0b8f2b8cb5dc6bb6" providerId="LiveId" clId="{ABCF9CB7-C736-470A-9B8B-2513D731D60F}" dt="2021-01-30T21:57:02.081" v="99" actId="20577"/>
          <ac:spMkLst>
            <pc:docMk/>
            <pc:sldMk cId="1668680145" sldId="260"/>
            <ac:spMk id="2" creationId="{B743F143-A423-4563-AE5D-98A1B6E0EF02}"/>
          </ac:spMkLst>
        </pc:spChg>
        <pc:spChg chg="del">
          <ac:chgData name="Sara Rauf" userId="0b8f2b8cb5dc6bb6" providerId="LiveId" clId="{ABCF9CB7-C736-470A-9B8B-2513D731D60F}" dt="2021-01-30T21:56:50.286" v="59"/>
          <ac:spMkLst>
            <pc:docMk/>
            <pc:sldMk cId="1668680145" sldId="260"/>
            <ac:spMk id="3" creationId="{E84E41BD-5CE0-4F89-BF0C-E2DF87490490}"/>
          </ac:spMkLst>
        </pc:spChg>
        <pc:spChg chg="add mod">
          <ac:chgData name="Sara Rauf" userId="0b8f2b8cb5dc6bb6" providerId="LiveId" clId="{ABCF9CB7-C736-470A-9B8B-2513D731D60F}" dt="2021-01-31T00:00:30.150" v="743" actId="20577"/>
          <ac:spMkLst>
            <pc:docMk/>
            <pc:sldMk cId="1668680145" sldId="260"/>
            <ac:spMk id="5" creationId="{4FB83347-DF09-4B6C-BC4D-DDFCAEF8859C}"/>
          </ac:spMkLst>
        </pc:spChg>
        <pc:picChg chg="add mod modCrop">
          <ac:chgData name="Sara Rauf" userId="0b8f2b8cb5dc6bb6" providerId="LiveId" clId="{ABCF9CB7-C736-470A-9B8B-2513D731D60F}" dt="2021-01-30T21:58:00.271" v="108" actId="18131"/>
          <ac:picMkLst>
            <pc:docMk/>
            <pc:sldMk cId="1668680145" sldId="260"/>
            <ac:picMk id="4" creationId="{FF5BB5C4-F7E0-48D2-B2F2-C5D1A2034637}"/>
          </ac:picMkLst>
        </pc:picChg>
      </pc:sldChg>
      <pc:sldChg chg="addSp delSp modSp new mod">
        <pc:chgData name="Sara Rauf" userId="0b8f2b8cb5dc6bb6" providerId="LiveId" clId="{ABCF9CB7-C736-470A-9B8B-2513D731D60F}" dt="2021-01-31T03:46:10.569" v="936" actId="14100"/>
        <pc:sldMkLst>
          <pc:docMk/>
          <pc:sldMk cId="883201330" sldId="261"/>
        </pc:sldMkLst>
        <pc:spChg chg="mod">
          <ac:chgData name="Sara Rauf" userId="0b8f2b8cb5dc6bb6" providerId="LiveId" clId="{ABCF9CB7-C736-470A-9B8B-2513D731D60F}" dt="2021-01-30T22:10:57.470" v="144" actId="20577"/>
          <ac:spMkLst>
            <pc:docMk/>
            <pc:sldMk cId="883201330" sldId="261"/>
            <ac:spMk id="2" creationId="{42FB0C04-D216-4936-928A-4C846554482A}"/>
          </ac:spMkLst>
        </pc:spChg>
        <pc:spChg chg="del">
          <ac:chgData name="Sara Rauf" userId="0b8f2b8cb5dc6bb6" providerId="LiveId" clId="{ABCF9CB7-C736-470A-9B8B-2513D731D60F}" dt="2021-01-30T22:12:37.443" v="145" actId="931"/>
          <ac:spMkLst>
            <pc:docMk/>
            <pc:sldMk cId="883201330" sldId="261"/>
            <ac:spMk id="3" creationId="{598C6A63-A85B-4946-B481-8F6310BF19D1}"/>
          </ac:spMkLst>
        </pc:spChg>
        <pc:spChg chg="add mod">
          <ac:chgData name="Sara Rauf" userId="0b8f2b8cb5dc6bb6" providerId="LiveId" clId="{ABCF9CB7-C736-470A-9B8B-2513D731D60F}" dt="2021-01-31T03:46:10.569" v="936" actId="14100"/>
          <ac:spMkLst>
            <pc:docMk/>
            <pc:sldMk cId="883201330" sldId="261"/>
            <ac:spMk id="6" creationId="{D65CC2A7-E3ED-4C14-A68C-EAC8BF619AEF}"/>
          </ac:spMkLst>
        </pc:spChg>
        <pc:picChg chg="add mod">
          <ac:chgData name="Sara Rauf" userId="0b8f2b8cb5dc6bb6" providerId="LiveId" clId="{ABCF9CB7-C736-470A-9B8B-2513D731D60F}" dt="2021-01-30T23:31:30.486" v="484" actId="1035"/>
          <ac:picMkLst>
            <pc:docMk/>
            <pc:sldMk cId="883201330" sldId="261"/>
            <ac:picMk id="5" creationId="{B7C783A6-24AC-4850-964D-D54D22B6ADE7}"/>
          </ac:picMkLst>
        </pc:picChg>
      </pc:sldChg>
      <pc:sldChg chg="addSp delSp modSp new mod">
        <pc:chgData name="Sara Rauf" userId="0b8f2b8cb5dc6bb6" providerId="LiveId" clId="{ABCF9CB7-C736-470A-9B8B-2513D731D60F}" dt="2021-01-31T03:47:10.438" v="941" actId="14100"/>
        <pc:sldMkLst>
          <pc:docMk/>
          <pc:sldMk cId="1561464399" sldId="262"/>
        </pc:sldMkLst>
        <pc:spChg chg="mod">
          <ac:chgData name="Sara Rauf" userId="0b8f2b8cb5dc6bb6" providerId="LiveId" clId="{ABCF9CB7-C736-470A-9B8B-2513D731D60F}" dt="2021-01-31T00:01:24.782" v="804" actId="20577"/>
          <ac:spMkLst>
            <pc:docMk/>
            <pc:sldMk cId="1561464399" sldId="262"/>
            <ac:spMk id="2" creationId="{826EEF0F-52B0-43D2-9107-2FFB38785E55}"/>
          </ac:spMkLst>
        </pc:spChg>
        <pc:spChg chg="mod">
          <ac:chgData name="Sara Rauf" userId="0b8f2b8cb5dc6bb6" providerId="LiveId" clId="{ABCF9CB7-C736-470A-9B8B-2513D731D60F}" dt="2021-01-31T03:36:18.586" v="843" actId="20577"/>
          <ac:spMkLst>
            <pc:docMk/>
            <pc:sldMk cId="1561464399" sldId="262"/>
            <ac:spMk id="3" creationId="{E6D50DAB-F797-4EB4-924A-FC2C8BE83FCA}"/>
          </ac:spMkLst>
        </pc:spChg>
        <pc:picChg chg="add del mod">
          <ac:chgData name="Sara Rauf" userId="0b8f2b8cb5dc6bb6" providerId="LiveId" clId="{ABCF9CB7-C736-470A-9B8B-2513D731D60F}" dt="2021-01-31T03:43:53.183" v="844" actId="478"/>
          <ac:picMkLst>
            <pc:docMk/>
            <pc:sldMk cId="1561464399" sldId="262"/>
            <ac:picMk id="5" creationId="{3B8FDBBD-252E-4BB0-8F20-B238C3C987F7}"/>
          </ac:picMkLst>
        </pc:picChg>
        <pc:picChg chg="add mod">
          <ac:chgData name="Sara Rauf" userId="0b8f2b8cb5dc6bb6" providerId="LiveId" clId="{ABCF9CB7-C736-470A-9B8B-2513D731D60F}" dt="2021-01-31T03:47:10.438" v="941" actId="14100"/>
          <ac:picMkLst>
            <pc:docMk/>
            <pc:sldMk cId="1561464399" sldId="262"/>
            <ac:picMk id="7" creationId="{954C6955-0A50-421A-8E41-0D77762C0AAE}"/>
          </ac:picMkLst>
        </pc:picChg>
      </pc:sldChg>
      <pc:sldChg chg="modSp new mod">
        <pc:chgData name="Sara Rauf" userId="0b8f2b8cb5dc6bb6" providerId="LiveId" clId="{ABCF9CB7-C736-470A-9B8B-2513D731D60F}" dt="2021-01-31T03:50:52.814" v="1103" actId="20577"/>
        <pc:sldMkLst>
          <pc:docMk/>
          <pc:sldMk cId="4287739521" sldId="263"/>
        </pc:sldMkLst>
        <pc:spChg chg="mod">
          <ac:chgData name="Sara Rauf" userId="0b8f2b8cb5dc6bb6" providerId="LiveId" clId="{ABCF9CB7-C736-470A-9B8B-2513D731D60F}" dt="2021-01-31T03:47:32.198" v="967" actId="20577"/>
          <ac:spMkLst>
            <pc:docMk/>
            <pc:sldMk cId="4287739521" sldId="263"/>
            <ac:spMk id="2" creationId="{8B4FEEB0-3144-46D3-9B9D-35C92050642E}"/>
          </ac:spMkLst>
        </pc:spChg>
        <pc:spChg chg="mod">
          <ac:chgData name="Sara Rauf" userId="0b8f2b8cb5dc6bb6" providerId="LiveId" clId="{ABCF9CB7-C736-470A-9B8B-2513D731D60F}" dt="2021-01-31T03:50:52.814" v="1103" actId="20577"/>
          <ac:spMkLst>
            <pc:docMk/>
            <pc:sldMk cId="4287739521" sldId="263"/>
            <ac:spMk id="3" creationId="{4F1C10E9-EA3A-45BF-9D3E-DB8150FCF140}"/>
          </ac:spMkLst>
        </pc:spChg>
      </pc:sldChg>
      <pc:sldChg chg="addSp modSp new mod">
        <pc:chgData name="Sara Rauf" userId="0b8f2b8cb5dc6bb6" providerId="LiveId" clId="{ABCF9CB7-C736-470A-9B8B-2513D731D60F}" dt="2021-01-31T03:45:57.953" v="935" actId="1076"/>
        <pc:sldMkLst>
          <pc:docMk/>
          <pc:sldMk cId="2329279459" sldId="264"/>
        </pc:sldMkLst>
        <pc:spChg chg="mod">
          <ac:chgData name="Sara Rauf" userId="0b8f2b8cb5dc6bb6" providerId="LiveId" clId="{ABCF9CB7-C736-470A-9B8B-2513D731D60F}" dt="2021-01-31T03:45:57.953" v="935" actId="1076"/>
          <ac:spMkLst>
            <pc:docMk/>
            <pc:sldMk cId="2329279459" sldId="264"/>
            <ac:spMk id="2" creationId="{CC5A9EDE-A425-4461-B0A0-12508CC37B37}"/>
          </ac:spMkLst>
        </pc:spChg>
        <pc:spChg chg="mod">
          <ac:chgData name="Sara Rauf" userId="0b8f2b8cb5dc6bb6" providerId="LiveId" clId="{ABCF9CB7-C736-470A-9B8B-2513D731D60F}" dt="2021-01-31T03:45:53.625" v="933" actId="5793"/>
          <ac:spMkLst>
            <pc:docMk/>
            <pc:sldMk cId="2329279459" sldId="264"/>
            <ac:spMk id="3" creationId="{80D84280-60AA-4362-B9CC-D72E73F5FD0D}"/>
          </ac:spMkLst>
        </pc:spChg>
        <pc:picChg chg="add mod">
          <ac:chgData name="Sara Rauf" userId="0b8f2b8cb5dc6bb6" providerId="LiveId" clId="{ABCF9CB7-C736-470A-9B8B-2513D731D60F}" dt="2021-01-31T03:45:56.878" v="934" actId="1076"/>
          <ac:picMkLst>
            <pc:docMk/>
            <pc:sldMk cId="2329279459" sldId="264"/>
            <ac:picMk id="5" creationId="{7143B57D-C5DE-46DE-BAA6-D37C7E7B89D4}"/>
          </ac:picMkLst>
        </pc:picChg>
      </pc:sldChg>
      <pc:sldChg chg="addSp delSp modSp new mod">
        <pc:chgData name="Sara Rauf" userId="0b8f2b8cb5dc6bb6" providerId="LiveId" clId="{ABCF9CB7-C736-470A-9B8B-2513D731D60F}" dt="2021-01-31T03:54:01.842" v="1331" actId="1036"/>
        <pc:sldMkLst>
          <pc:docMk/>
          <pc:sldMk cId="345131762" sldId="265"/>
        </pc:sldMkLst>
        <pc:spChg chg="mod">
          <ac:chgData name="Sara Rauf" userId="0b8f2b8cb5dc6bb6" providerId="LiveId" clId="{ABCF9CB7-C736-470A-9B8B-2513D731D60F}" dt="2021-01-31T03:52:56.768" v="1254" actId="20577"/>
          <ac:spMkLst>
            <pc:docMk/>
            <pc:sldMk cId="345131762" sldId="265"/>
            <ac:spMk id="2" creationId="{165F3C74-0FED-4BCE-9842-C46E15DC4103}"/>
          </ac:spMkLst>
        </pc:spChg>
        <pc:spChg chg="del">
          <ac:chgData name="Sara Rauf" userId="0b8f2b8cb5dc6bb6" providerId="LiveId" clId="{ABCF9CB7-C736-470A-9B8B-2513D731D60F}" dt="2021-01-31T03:51:36.445" v="1105" actId="931"/>
          <ac:spMkLst>
            <pc:docMk/>
            <pc:sldMk cId="345131762" sldId="265"/>
            <ac:spMk id="3" creationId="{781D3625-5834-44CD-832D-C3D08DB41726}"/>
          </ac:spMkLst>
        </pc:spChg>
        <pc:spChg chg="add mod">
          <ac:chgData name="Sara Rauf" userId="0b8f2b8cb5dc6bb6" providerId="LiveId" clId="{ABCF9CB7-C736-470A-9B8B-2513D731D60F}" dt="2021-01-31T03:54:01.842" v="1331" actId="1036"/>
          <ac:spMkLst>
            <pc:docMk/>
            <pc:sldMk cId="345131762" sldId="265"/>
            <ac:spMk id="8" creationId="{5DD71955-492B-4077-9881-E1758F100659}"/>
          </ac:spMkLst>
        </pc:spChg>
        <pc:picChg chg="add mod">
          <ac:chgData name="Sara Rauf" userId="0b8f2b8cb5dc6bb6" providerId="LiveId" clId="{ABCF9CB7-C736-470A-9B8B-2513D731D60F}" dt="2021-01-31T03:52:35.557" v="1223" actId="14100"/>
          <ac:picMkLst>
            <pc:docMk/>
            <pc:sldMk cId="345131762" sldId="265"/>
            <ac:picMk id="5" creationId="{E1B19FB1-F73A-48A3-8B0F-E1CAB98C6EA1}"/>
          </ac:picMkLst>
        </pc:picChg>
        <pc:picChg chg="add mod">
          <ac:chgData name="Sara Rauf" userId="0b8f2b8cb5dc6bb6" providerId="LiveId" clId="{ABCF9CB7-C736-470A-9B8B-2513D731D60F}" dt="2021-01-31T03:52:45.470" v="1225" actId="14100"/>
          <ac:picMkLst>
            <pc:docMk/>
            <pc:sldMk cId="345131762" sldId="265"/>
            <ac:picMk id="7" creationId="{6D225F41-203D-48FF-9988-488ACC249323}"/>
          </ac:picMkLst>
        </pc:picChg>
      </pc:sldChg>
      <pc:sldChg chg="addSp modSp new mod">
        <pc:chgData name="Sara Rauf" userId="0b8f2b8cb5dc6bb6" providerId="LiveId" clId="{ABCF9CB7-C736-470A-9B8B-2513D731D60F}" dt="2021-01-31T03:57:22.429" v="1436" actId="1076"/>
        <pc:sldMkLst>
          <pc:docMk/>
          <pc:sldMk cId="659156633" sldId="266"/>
        </pc:sldMkLst>
        <pc:spChg chg="mod">
          <ac:chgData name="Sara Rauf" userId="0b8f2b8cb5dc6bb6" providerId="LiveId" clId="{ABCF9CB7-C736-470A-9B8B-2513D731D60F}" dt="2021-01-31T03:55:32.244" v="1378" actId="27636"/>
          <ac:spMkLst>
            <pc:docMk/>
            <pc:sldMk cId="659156633" sldId="266"/>
            <ac:spMk id="2" creationId="{A85812A6-107C-4B94-896B-52F9330A0C11}"/>
          </ac:spMkLst>
        </pc:spChg>
        <pc:spChg chg="mod">
          <ac:chgData name="Sara Rauf" userId="0b8f2b8cb5dc6bb6" providerId="LiveId" clId="{ABCF9CB7-C736-470A-9B8B-2513D731D60F}" dt="2021-01-31T03:57:01.884" v="1431" actId="20577"/>
          <ac:spMkLst>
            <pc:docMk/>
            <pc:sldMk cId="659156633" sldId="266"/>
            <ac:spMk id="3" creationId="{991F0BDE-889E-42B3-B5AD-231803C25EAE}"/>
          </ac:spMkLst>
        </pc:spChg>
        <pc:picChg chg="add mod">
          <ac:chgData name="Sara Rauf" userId="0b8f2b8cb5dc6bb6" providerId="LiveId" clId="{ABCF9CB7-C736-470A-9B8B-2513D731D60F}" dt="2021-01-31T03:57:22.429" v="1436" actId="1076"/>
          <ac:picMkLst>
            <pc:docMk/>
            <pc:sldMk cId="659156633" sldId="266"/>
            <ac:picMk id="5" creationId="{B007C261-948B-4B30-81B7-BC97ABC3B6FF}"/>
          </ac:picMkLst>
        </pc:picChg>
      </pc:sldChg>
      <pc:sldChg chg="modSp new mod">
        <pc:chgData name="Sara Rauf" userId="0b8f2b8cb5dc6bb6" providerId="LiveId" clId="{ABCF9CB7-C736-470A-9B8B-2513D731D60F}" dt="2021-01-31T03:58:32.863" v="1464" actId="20577"/>
        <pc:sldMkLst>
          <pc:docMk/>
          <pc:sldMk cId="1882257879" sldId="267"/>
        </pc:sldMkLst>
        <pc:spChg chg="mod">
          <ac:chgData name="Sara Rauf" userId="0b8f2b8cb5dc6bb6" providerId="LiveId" clId="{ABCF9CB7-C736-470A-9B8B-2513D731D60F}" dt="2021-01-31T03:58:28.372" v="1460" actId="20577"/>
          <ac:spMkLst>
            <pc:docMk/>
            <pc:sldMk cId="1882257879" sldId="267"/>
            <ac:spMk id="2" creationId="{C37C9FD9-EA14-47FD-B093-BFF6C7F5E48E}"/>
          </ac:spMkLst>
        </pc:spChg>
        <pc:spChg chg="mod">
          <ac:chgData name="Sara Rauf" userId="0b8f2b8cb5dc6bb6" providerId="LiveId" clId="{ABCF9CB7-C736-470A-9B8B-2513D731D60F}" dt="2021-01-31T03:58:32.863" v="1464" actId="20577"/>
          <ac:spMkLst>
            <pc:docMk/>
            <pc:sldMk cId="1882257879" sldId="267"/>
            <ac:spMk id="3" creationId="{65B629D7-9C1C-4F77-B59A-6A3FAC910A5C}"/>
          </ac:spMkLst>
        </pc:spChg>
      </pc:sldChg>
      <pc:sldChg chg="addSp modSp new mod">
        <pc:chgData name="Sara Rauf" userId="0b8f2b8cb5dc6bb6" providerId="LiveId" clId="{ABCF9CB7-C736-470A-9B8B-2513D731D60F}" dt="2021-01-31T04:00:24.751" v="1514" actId="20577"/>
        <pc:sldMkLst>
          <pc:docMk/>
          <pc:sldMk cId="1597502680" sldId="268"/>
        </pc:sldMkLst>
        <pc:spChg chg="mod">
          <ac:chgData name="Sara Rauf" userId="0b8f2b8cb5dc6bb6" providerId="LiveId" clId="{ABCF9CB7-C736-470A-9B8B-2513D731D60F}" dt="2021-01-31T03:59:22.538" v="1471" actId="20577"/>
          <ac:spMkLst>
            <pc:docMk/>
            <pc:sldMk cId="1597502680" sldId="268"/>
            <ac:spMk id="2" creationId="{6F83A1BC-A2DF-4E66-9577-60D340C2CFA6}"/>
          </ac:spMkLst>
        </pc:spChg>
        <pc:spChg chg="mod">
          <ac:chgData name="Sara Rauf" userId="0b8f2b8cb5dc6bb6" providerId="LiveId" clId="{ABCF9CB7-C736-470A-9B8B-2513D731D60F}" dt="2021-01-31T04:00:24.751" v="1514" actId="20577"/>
          <ac:spMkLst>
            <pc:docMk/>
            <pc:sldMk cId="1597502680" sldId="268"/>
            <ac:spMk id="3" creationId="{05415032-FD5B-4DB0-8C22-EE45FFAABAF1}"/>
          </ac:spMkLst>
        </pc:spChg>
        <pc:picChg chg="add mod">
          <ac:chgData name="Sara Rauf" userId="0b8f2b8cb5dc6bb6" providerId="LiveId" clId="{ABCF9CB7-C736-470A-9B8B-2513D731D60F}" dt="2021-01-31T04:00:19.374" v="1513" actId="1035"/>
          <ac:picMkLst>
            <pc:docMk/>
            <pc:sldMk cId="1597502680" sldId="268"/>
            <ac:picMk id="5" creationId="{8FAFF272-2D72-45CF-A5E4-AE85624B58FD}"/>
          </ac:picMkLst>
        </pc:picChg>
      </pc:sldChg>
      <pc:sldChg chg="modSp new mod">
        <pc:chgData name="Sara Rauf" userId="0b8f2b8cb5dc6bb6" providerId="LiveId" clId="{ABCF9CB7-C736-470A-9B8B-2513D731D60F}" dt="2021-01-31T04:10:19.540" v="1739" actId="20577"/>
        <pc:sldMkLst>
          <pc:docMk/>
          <pc:sldMk cId="2896388999" sldId="269"/>
        </pc:sldMkLst>
        <pc:spChg chg="mod">
          <ac:chgData name="Sara Rauf" userId="0b8f2b8cb5dc6bb6" providerId="LiveId" clId="{ABCF9CB7-C736-470A-9B8B-2513D731D60F}" dt="2021-01-31T04:02:32.585" v="1550" actId="20577"/>
          <ac:spMkLst>
            <pc:docMk/>
            <pc:sldMk cId="2896388999" sldId="269"/>
            <ac:spMk id="2" creationId="{A1196942-37F8-4D4F-82A9-7BA506305F7C}"/>
          </ac:spMkLst>
        </pc:spChg>
        <pc:spChg chg="mod">
          <ac:chgData name="Sara Rauf" userId="0b8f2b8cb5dc6bb6" providerId="LiveId" clId="{ABCF9CB7-C736-470A-9B8B-2513D731D60F}" dt="2021-01-31T04:10:19.540" v="1739" actId="20577"/>
          <ac:spMkLst>
            <pc:docMk/>
            <pc:sldMk cId="2896388999" sldId="269"/>
            <ac:spMk id="3" creationId="{7EE42D2B-3E86-401E-97D8-BA00EB57A3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1/30/2021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627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843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183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95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928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113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560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78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868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443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1/30/2021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851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1/30/2021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0703085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zipdatamaps.com/zipcodes-new-orleans-la" TargetMode="External"/><Relationship Id="rId2" Type="http://schemas.openxmlformats.org/officeDocument/2006/relationships/hyperlink" Target="https://www.datacenterresearch.org/data-resources/population-by-parish/" TargetMode="External"/><Relationship Id="rId1" Type="http://schemas.openxmlformats.org/officeDocument/2006/relationships/slideLayout" Target="../slideLayouts/slideLayout2.xml"/><Relationship Id="rId5" Type="http://schemas.openxmlformats.org/officeDocument/2006/relationships/hyperlink" Target="https://api.foursquare.com/" TargetMode="External"/><Relationship Id="rId4" Type="http://schemas.openxmlformats.org/officeDocument/2006/relationships/hyperlink" Target="https://en.wikipedia.org/wiki/Neighborhoods_in_New_Orlean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DFE0DFD7-76A4-4E8F-8ADD-CB83637BD1BE}"/>
              </a:ext>
            </a:extLst>
          </p:cNvPr>
          <p:cNvPicPr>
            <a:picLocks noChangeAspect="1"/>
          </p:cNvPicPr>
          <p:nvPr/>
        </p:nvPicPr>
        <p:blipFill rotWithShape="1">
          <a:blip r:embed="rId2">
            <a:alphaModFix amt="70000"/>
          </a:blip>
          <a:srcRect t="2297" r="-1" b="13429"/>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622137A-CE16-4072-8056-929D2B676FEC}"/>
              </a:ext>
            </a:extLst>
          </p:cNvPr>
          <p:cNvSpPr>
            <a:spLocks noGrp="1"/>
          </p:cNvSpPr>
          <p:nvPr>
            <p:ph type="ctrTitle"/>
          </p:nvPr>
        </p:nvSpPr>
        <p:spPr>
          <a:xfrm>
            <a:off x="994404" y="731041"/>
            <a:ext cx="10191942" cy="3173034"/>
          </a:xfrm>
        </p:spPr>
        <p:txBody>
          <a:bodyPr>
            <a:normAutofit/>
          </a:bodyPr>
          <a:lstStyle/>
          <a:p>
            <a:r>
              <a:rPr lang="en-US" sz="3000" dirty="0">
                <a:solidFill>
                  <a:schemeClr val="bg1"/>
                </a:solidFill>
                <a:latin typeface="+mn-lt"/>
                <a:ea typeface="Calibri" panose="020F0502020204030204" pitchFamily="34" charset="0"/>
                <a:cs typeface="Calibri" panose="020F0502020204030204" pitchFamily="34" charset="0"/>
              </a:rPr>
              <a:t>Opening a traditional dining restaurant in New Orleans by exploring different neighborhoods</a:t>
            </a:r>
            <a:br>
              <a:rPr lang="en-US" sz="18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3100" dirty="0">
              <a:solidFill>
                <a:schemeClr val="bg1"/>
              </a:solidFill>
              <a:latin typeface="+mn-lt"/>
            </a:endParaRPr>
          </a:p>
        </p:txBody>
      </p:sp>
      <p:sp>
        <p:nvSpPr>
          <p:cNvPr id="3" name="Subtitle 2">
            <a:extLst>
              <a:ext uri="{FF2B5EF4-FFF2-40B4-BE49-F238E27FC236}">
                <a16:creationId xmlns:a16="http://schemas.microsoft.com/office/drawing/2014/main" id="{6D47A3BE-CACB-4AEB-850C-C2EE016928E2}"/>
              </a:ext>
            </a:extLst>
          </p:cNvPr>
          <p:cNvSpPr>
            <a:spLocks noGrp="1"/>
          </p:cNvSpPr>
          <p:nvPr>
            <p:ph type="subTitle" idx="1"/>
          </p:nvPr>
        </p:nvSpPr>
        <p:spPr>
          <a:xfrm>
            <a:off x="1524000" y="4069354"/>
            <a:ext cx="9144000" cy="1265285"/>
          </a:xfrm>
        </p:spPr>
        <p:txBody>
          <a:bodyPr>
            <a:normAutofit/>
          </a:bodyPr>
          <a:lstStyle/>
          <a:p>
            <a:r>
              <a:rPr lang="en-US" sz="2200" dirty="0">
                <a:solidFill>
                  <a:srgbClr val="FFFFFF"/>
                </a:solidFill>
              </a:rPr>
              <a:t>IBM Professional Data Science Capstone</a:t>
            </a:r>
          </a:p>
          <a:p>
            <a:r>
              <a:rPr lang="en-US" sz="2200" dirty="0">
                <a:solidFill>
                  <a:srgbClr val="FFFFFF"/>
                </a:solidFill>
              </a:rPr>
              <a:t>By Sara Rauf</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286916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3C74-0FED-4BCE-9842-C46E15DC4103}"/>
              </a:ext>
            </a:extLst>
          </p:cNvPr>
          <p:cNvSpPr>
            <a:spLocks noGrp="1"/>
          </p:cNvSpPr>
          <p:nvPr>
            <p:ph type="title"/>
          </p:nvPr>
        </p:nvSpPr>
        <p:spPr/>
        <p:txBody>
          <a:bodyPr/>
          <a:lstStyle/>
          <a:p>
            <a:r>
              <a:rPr lang="en-US" dirty="0"/>
              <a:t>Distortion/Inertia graphs</a:t>
            </a:r>
          </a:p>
        </p:txBody>
      </p:sp>
      <p:pic>
        <p:nvPicPr>
          <p:cNvPr id="5" name="Content Placeholder 4" descr="Chart, line chart&#10;&#10;Description automatically generated">
            <a:extLst>
              <a:ext uri="{FF2B5EF4-FFF2-40B4-BE49-F238E27FC236}">
                <a16:creationId xmlns:a16="http://schemas.microsoft.com/office/drawing/2014/main" id="{E1B19FB1-F73A-48A3-8B0F-E1CAB98C6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75" y="2183603"/>
            <a:ext cx="5991225" cy="3340200"/>
          </a:xfrm>
        </p:spPr>
      </p:pic>
      <p:pic>
        <p:nvPicPr>
          <p:cNvPr id="7" name="Picture 6" descr="Chart, line chart&#10;&#10;Description automatically generated">
            <a:extLst>
              <a:ext uri="{FF2B5EF4-FFF2-40B4-BE49-F238E27FC236}">
                <a16:creationId xmlns:a16="http://schemas.microsoft.com/office/drawing/2014/main" id="{6D225F41-203D-48FF-9988-488ACC249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086" y="2138362"/>
            <a:ext cx="5162842" cy="3385441"/>
          </a:xfrm>
          <a:prstGeom prst="rect">
            <a:avLst/>
          </a:prstGeom>
        </p:spPr>
      </p:pic>
      <p:sp>
        <p:nvSpPr>
          <p:cNvPr id="8" name="TextBox 7">
            <a:extLst>
              <a:ext uri="{FF2B5EF4-FFF2-40B4-BE49-F238E27FC236}">
                <a16:creationId xmlns:a16="http://schemas.microsoft.com/office/drawing/2014/main" id="{5DD71955-492B-4077-9881-E1758F100659}"/>
              </a:ext>
            </a:extLst>
          </p:cNvPr>
          <p:cNvSpPr txBox="1"/>
          <p:nvPr/>
        </p:nvSpPr>
        <p:spPr>
          <a:xfrm>
            <a:off x="697523" y="5950634"/>
            <a:ext cx="5257800" cy="369332"/>
          </a:xfrm>
          <a:prstGeom prst="rect">
            <a:avLst/>
          </a:prstGeom>
          <a:noFill/>
        </p:spPr>
        <p:txBody>
          <a:bodyPr wrap="square" rtlCol="0">
            <a:spAutoFit/>
          </a:bodyPr>
          <a:lstStyle/>
          <a:p>
            <a:r>
              <a:rPr lang="en-US" dirty="0"/>
              <a:t>We choose k to be 7.</a:t>
            </a:r>
          </a:p>
        </p:txBody>
      </p:sp>
    </p:spTree>
    <p:extLst>
      <p:ext uri="{BB962C8B-B14F-4D97-AF65-F5344CB8AC3E}">
        <p14:creationId xmlns:p14="http://schemas.microsoft.com/office/powerpoint/2010/main" val="34513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12A6-107C-4B94-896B-52F9330A0C11}"/>
              </a:ext>
            </a:extLst>
          </p:cNvPr>
          <p:cNvSpPr>
            <a:spLocks noGrp="1"/>
          </p:cNvSpPr>
          <p:nvPr>
            <p:ph type="title"/>
          </p:nvPr>
        </p:nvSpPr>
        <p:spPr/>
        <p:txBody>
          <a:bodyPr>
            <a:normAutofit fontScale="90000"/>
          </a:bodyPr>
          <a:lstStyle/>
          <a:p>
            <a:r>
              <a:rPr lang="en-US" dirty="0"/>
              <a:t>Data segmentation and label generation</a:t>
            </a:r>
          </a:p>
        </p:txBody>
      </p:sp>
      <p:sp>
        <p:nvSpPr>
          <p:cNvPr id="3" name="Content Placeholder 2">
            <a:extLst>
              <a:ext uri="{FF2B5EF4-FFF2-40B4-BE49-F238E27FC236}">
                <a16:creationId xmlns:a16="http://schemas.microsoft.com/office/drawing/2014/main" id="{991F0BDE-889E-42B3-B5AD-231803C25EAE}"/>
              </a:ext>
            </a:extLst>
          </p:cNvPr>
          <p:cNvSpPr>
            <a:spLocks noGrp="1"/>
          </p:cNvSpPr>
          <p:nvPr>
            <p:ph idx="1"/>
          </p:nvPr>
        </p:nvSpPr>
        <p:spPr>
          <a:xfrm>
            <a:off x="-36444" y="1825625"/>
            <a:ext cx="10515600" cy="4351338"/>
          </a:xfrm>
        </p:spPr>
        <p:txBody>
          <a:bodyPr/>
          <a:lstStyle/>
          <a:p>
            <a:pPr lvl="2" fontAlgn="base">
              <a:lnSpc>
                <a:spcPct val="107000"/>
              </a:lnSpc>
              <a:spcBef>
                <a:spcPts val="0"/>
              </a:spcBef>
            </a:pPr>
            <a:r>
              <a:rPr lang="en-US" sz="1800" spc="10" dirty="0">
                <a:solidFill>
                  <a:srgbClr val="000000"/>
                </a:solidFill>
                <a:effectLst/>
                <a:ea typeface="Times New Roman" panose="02020603050405020304" pitchFamily="18" charset="0"/>
                <a:cs typeface="Calibri" panose="020F0502020204030204" pitchFamily="34" charset="0"/>
              </a:rPr>
              <a:t>Run K means and segment data into 7 clusters and generate labels.</a:t>
            </a:r>
            <a:endParaRPr lang="en-US" sz="1800" dirty="0">
              <a:effectLst/>
              <a:ea typeface="Calibri" panose="020F0502020204030204" pitchFamily="34" charset="0"/>
              <a:cs typeface="Times New Roman" panose="02020603050405020304" pitchFamily="18" charset="0"/>
            </a:endParaRPr>
          </a:p>
          <a:p>
            <a:pPr lvl="2" fontAlgn="base">
              <a:lnSpc>
                <a:spcPct val="107000"/>
              </a:lnSpc>
              <a:spcBef>
                <a:spcPts val="0"/>
              </a:spcBef>
            </a:pPr>
            <a:r>
              <a:rPr lang="en-US" sz="1800" spc="10" dirty="0">
                <a:solidFill>
                  <a:srgbClr val="000000"/>
                </a:solidFill>
                <a:effectLst/>
                <a:ea typeface="Times New Roman" panose="02020603050405020304" pitchFamily="18" charset="0"/>
                <a:cs typeface="Calibri" panose="020F0502020204030204" pitchFamily="34" charset="0"/>
              </a:rPr>
              <a:t>Merge the NOLA data with neighborhood coordinates data</a:t>
            </a:r>
            <a:endParaRPr lang="en-US" sz="1800" dirty="0">
              <a:effectLst/>
              <a:ea typeface="Calibri" panose="020F0502020204030204" pitchFamily="34" charset="0"/>
              <a:cs typeface="Times New Roman" panose="02020603050405020304" pitchFamily="18" charset="0"/>
            </a:endParaRPr>
          </a:p>
          <a:p>
            <a:pPr lvl="2" fontAlgn="base">
              <a:lnSpc>
                <a:spcPct val="107000"/>
              </a:lnSpc>
              <a:spcBef>
                <a:spcPts val="0"/>
              </a:spcBef>
            </a:pPr>
            <a:r>
              <a:rPr lang="en-US" sz="1800" spc="10" dirty="0">
                <a:solidFill>
                  <a:srgbClr val="000000"/>
                </a:solidFill>
                <a:effectLst/>
                <a:ea typeface="Times New Roman" panose="02020603050405020304" pitchFamily="18" charset="0"/>
                <a:cs typeface="Calibri" panose="020F0502020204030204" pitchFamily="34" charset="0"/>
              </a:rPr>
              <a:t>Add clustering labels</a:t>
            </a:r>
            <a:endParaRPr lang="en-US" sz="1800" dirty="0">
              <a:effectLst/>
              <a:ea typeface="Calibri" panose="020F0502020204030204" pitchFamily="34" charset="0"/>
              <a:cs typeface="Times New Roman" panose="02020603050405020304" pitchFamily="18" charset="0"/>
            </a:endParaRPr>
          </a:p>
          <a:p>
            <a:pPr lvl="2" fontAlgn="base">
              <a:lnSpc>
                <a:spcPct val="107000"/>
              </a:lnSpc>
              <a:spcBef>
                <a:spcPts val="0"/>
              </a:spcBef>
            </a:pPr>
            <a:r>
              <a:rPr lang="en-US" sz="1800" spc="10" dirty="0">
                <a:solidFill>
                  <a:srgbClr val="000000"/>
                </a:solidFill>
                <a:effectLst/>
                <a:ea typeface="Times New Roman" panose="02020603050405020304" pitchFamily="18" charset="0"/>
                <a:cs typeface="Calibri" panose="020F0502020204030204" pitchFamily="34" charset="0"/>
              </a:rPr>
              <a:t>Create new data frame with both cluster labels and common venues</a:t>
            </a:r>
            <a:endParaRPr lang="en-US" sz="1800" dirty="0">
              <a:effectLst/>
              <a:ea typeface="Calibri" panose="020F0502020204030204" pitchFamily="34" charset="0"/>
              <a:cs typeface="Times New Roman" panose="02020603050405020304" pitchFamily="18" charset="0"/>
            </a:endParaRPr>
          </a:p>
          <a:p>
            <a:pPr lvl="2" fontAlgn="base">
              <a:lnSpc>
                <a:spcPct val="107000"/>
              </a:lnSpc>
              <a:spcBef>
                <a:spcPts val="0"/>
              </a:spcBef>
            </a:pPr>
            <a:r>
              <a:rPr lang="en-US" sz="1800" spc="15" dirty="0">
                <a:solidFill>
                  <a:srgbClr val="000000"/>
                </a:solidFill>
                <a:effectLst/>
                <a:ea typeface="Calibri" panose="020F0502020204030204" pitchFamily="34" charset="0"/>
                <a:cs typeface="Calibri" panose="020F0502020204030204" pitchFamily="34" charset="0"/>
              </a:rPr>
              <a:t>The centroid</a:t>
            </a:r>
            <a:r>
              <a:rPr lang="en-US" sz="1800" spc="15" dirty="0">
                <a:solidFill>
                  <a:srgbClr val="000000"/>
                </a:solidFill>
                <a:ea typeface="Calibri" panose="020F0502020204030204" pitchFamily="34" charset="0"/>
                <a:cs typeface="Calibri" panose="020F0502020204030204" pitchFamily="34" charset="0"/>
              </a:rPr>
              <a:t> is calculated.</a:t>
            </a:r>
            <a:r>
              <a:rPr lang="en-US" sz="1800" spc="15" dirty="0">
                <a:solidFill>
                  <a:srgbClr val="000000"/>
                </a:solidFill>
                <a:effectLst/>
                <a:ea typeface="Calibri" panose="020F0502020204030204" pitchFamily="34" charset="0"/>
                <a:cs typeface="Calibri" panose="020F0502020204030204" pitchFamily="34" charset="0"/>
              </a:rPr>
              <a:t> It is the mean of the values of the points of data in the cluster.</a:t>
            </a:r>
            <a:r>
              <a:rPr lang="en-US" sz="1800" dirty="0">
                <a:effectLst/>
                <a:ea typeface="Calibri" panose="020F0502020204030204" pitchFamily="34" charset="0"/>
                <a:cs typeface="Times New Roman" panose="02020603050405020304" pitchFamily="18" charset="0"/>
              </a:rPr>
              <a:t> This is our ideal location to open a restaurant.</a:t>
            </a:r>
          </a:p>
          <a:p>
            <a:endParaRPr lang="en-US" dirty="0"/>
          </a:p>
        </p:txBody>
      </p:sp>
      <p:pic>
        <p:nvPicPr>
          <p:cNvPr id="5" name="Picture 4" descr="Graphical user interface&#10;&#10;Description automatically generated">
            <a:extLst>
              <a:ext uri="{FF2B5EF4-FFF2-40B4-BE49-F238E27FC236}">
                <a16:creationId xmlns:a16="http://schemas.microsoft.com/office/drawing/2014/main" id="{B007C261-948B-4B30-81B7-BC97ABC3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04" y="4001294"/>
            <a:ext cx="9315450" cy="2343150"/>
          </a:xfrm>
          <a:prstGeom prst="rect">
            <a:avLst/>
          </a:prstGeom>
        </p:spPr>
      </p:pic>
    </p:spTree>
    <p:extLst>
      <p:ext uri="{BB962C8B-B14F-4D97-AF65-F5344CB8AC3E}">
        <p14:creationId xmlns:p14="http://schemas.microsoft.com/office/powerpoint/2010/main" val="65915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9FD9-EA14-47FD-B093-BFF6C7F5E48E}"/>
              </a:ext>
            </a:extLst>
          </p:cNvPr>
          <p:cNvSpPr>
            <a:spLocks noGrp="1"/>
          </p:cNvSpPr>
          <p:nvPr>
            <p:ph type="title"/>
          </p:nvPr>
        </p:nvSpPr>
        <p:spPr/>
        <p:txBody>
          <a:bodyPr/>
          <a:lstStyle/>
          <a:p>
            <a:r>
              <a:rPr lang="en-US" dirty="0" err="1"/>
              <a:t>Opencage</a:t>
            </a:r>
            <a:r>
              <a:rPr lang="en-US" dirty="0"/>
              <a:t> and Folium</a:t>
            </a:r>
          </a:p>
        </p:txBody>
      </p:sp>
      <p:sp>
        <p:nvSpPr>
          <p:cNvPr id="3" name="Content Placeholder 2">
            <a:extLst>
              <a:ext uri="{FF2B5EF4-FFF2-40B4-BE49-F238E27FC236}">
                <a16:creationId xmlns:a16="http://schemas.microsoft.com/office/drawing/2014/main" id="{65B629D7-9C1C-4F77-B59A-6A3FAC910A5C}"/>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Geocoding API -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Opencage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will be used to convert latitude and longitude values to addresses to see which neighborhood area is the best to open a restaurant.</a:t>
            </a:r>
          </a:p>
          <a:p>
            <a:r>
              <a:rPr lang="en-US" sz="1800" dirty="0">
                <a:solidFill>
                  <a:srgbClr val="000000"/>
                </a:solidFill>
                <a:effectLst/>
                <a:latin typeface="Calibri" panose="020F0502020204030204" pitchFamily="34" charset="0"/>
                <a:ea typeface="Calibri" panose="020F0502020204030204" pitchFamily="34" charset="0"/>
              </a:rPr>
              <a:t>Folium library will be used to visualize the neighborhoods in New Orleans and the resulting clusters.</a:t>
            </a:r>
            <a:b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8225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A1BC-A2DF-4E66-9577-60D340C2CFA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5415032-FD5B-4DB0-8C22-EE45FFAABAF1}"/>
              </a:ext>
            </a:extLst>
          </p:cNvPr>
          <p:cNvSpPr>
            <a:spLocks noGrp="1"/>
          </p:cNvSpPr>
          <p:nvPr>
            <p:ph idx="1"/>
          </p:nvPr>
        </p:nvSpPr>
        <p:spPr>
          <a:xfrm>
            <a:off x="838200" y="1319188"/>
            <a:ext cx="10515600" cy="4351338"/>
          </a:xfrm>
        </p:spPr>
        <p:txBody>
          <a:bodyPr/>
          <a:lstStyle/>
          <a:p>
            <a:r>
              <a:rPr lang="en-US" sz="1800" i="0" dirty="0">
                <a:solidFill>
                  <a:srgbClr val="000000"/>
                </a:solidFill>
                <a:effectLst/>
              </a:rPr>
              <a:t>The best neighborhood to open a restaurant in New Orleans is </a:t>
            </a:r>
            <a:r>
              <a:rPr lang="en-US" sz="1800" i="0" dirty="0" err="1">
                <a:solidFill>
                  <a:srgbClr val="000000"/>
                </a:solidFill>
                <a:effectLst/>
              </a:rPr>
              <a:t>Treme</a:t>
            </a:r>
            <a:r>
              <a:rPr lang="en-US" sz="1800" i="0" dirty="0">
                <a:solidFill>
                  <a:srgbClr val="000000"/>
                </a:solidFill>
                <a:effectLst/>
              </a:rPr>
              <a:t>/Lafitte and the address is 1228 North Johnson Street, New Orleans, LA 70116, United States of America</a:t>
            </a:r>
          </a:p>
          <a:p>
            <a:endParaRPr lang="en-US" dirty="0"/>
          </a:p>
        </p:txBody>
      </p:sp>
      <p:pic>
        <p:nvPicPr>
          <p:cNvPr id="5" name="Picture 4" descr="Map&#10;&#10;Description automatically generated">
            <a:extLst>
              <a:ext uri="{FF2B5EF4-FFF2-40B4-BE49-F238E27FC236}">
                <a16:creationId xmlns:a16="http://schemas.microsoft.com/office/drawing/2014/main" id="{8FAFF272-2D72-45CF-A5E4-AE85624B5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194" y="2284458"/>
            <a:ext cx="6515100" cy="4314825"/>
          </a:xfrm>
          <a:prstGeom prst="rect">
            <a:avLst/>
          </a:prstGeom>
        </p:spPr>
      </p:pic>
    </p:spTree>
    <p:extLst>
      <p:ext uri="{BB962C8B-B14F-4D97-AF65-F5344CB8AC3E}">
        <p14:creationId xmlns:p14="http://schemas.microsoft.com/office/powerpoint/2010/main" val="159750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6942-37F8-4D4F-82A9-7BA506305F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EE42D2B-3E86-401E-97D8-BA00EB57A30A}"/>
              </a:ext>
            </a:extLst>
          </p:cNvPr>
          <p:cNvSpPr>
            <a:spLocks noGrp="1"/>
          </p:cNvSpPr>
          <p:nvPr>
            <p:ph idx="1"/>
          </p:nvPr>
        </p:nvSpPr>
        <p:spPr/>
        <p:txBody>
          <a:bodyPr>
            <a:normAutofit lnSpcReduction="10000"/>
          </a:bodyPr>
          <a:lstStyle/>
          <a:p>
            <a:r>
              <a:rPr lang="en-US" sz="1800" dirty="0">
                <a:solidFill>
                  <a:srgbClr val="000000"/>
                </a:solidFill>
                <a:effectLst/>
                <a:ea typeface="Times New Roman" panose="02020603050405020304" pitchFamily="18" charset="0"/>
              </a:rPr>
              <a:t>According to our results, </a:t>
            </a:r>
            <a:r>
              <a:rPr lang="en-US" sz="1800" dirty="0" err="1">
                <a:solidFill>
                  <a:srgbClr val="000000"/>
                </a:solidFill>
                <a:effectLst/>
                <a:ea typeface="Times New Roman" panose="02020603050405020304" pitchFamily="18" charset="0"/>
              </a:rPr>
              <a:t>Treme</a:t>
            </a:r>
            <a:r>
              <a:rPr lang="en-US" sz="1800" dirty="0">
                <a:solidFill>
                  <a:srgbClr val="000000"/>
                </a:solidFill>
                <a:effectLst/>
                <a:ea typeface="Times New Roman" panose="02020603050405020304" pitchFamily="18" charset="0"/>
              </a:rPr>
              <a:t>/Lafitte is the best neighborhood to open a traditional restaurant.</a:t>
            </a:r>
          </a:p>
          <a:p>
            <a:r>
              <a:rPr lang="en-US" sz="1800" dirty="0" err="1">
                <a:solidFill>
                  <a:srgbClr val="000000"/>
                </a:solidFill>
                <a:effectLst/>
                <a:ea typeface="Times New Roman" panose="02020603050405020304" pitchFamily="18" charset="0"/>
              </a:rPr>
              <a:t>Treme</a:t>
            </a:r>
            <a:r>
              <a:rPr lang="en-US" sz="1800" dirty="0">
                <a:solidFill>
                  <a:srgbClr val="000000"/>
                </a:solidFill>
                <a:effectLst/>
                <a:ea typeface="Times New Roman" panose="02020603050405020304" pitchFamily="18" charset="0"/>
              </a:rPr>
              <a:t>/Lafitte is not highly populated, but it has a potential for successful emerging and booming startups as it is adjacent to some of the most accessible areas in New Orleans, like the French Quarter which is the heart of New Orleans. </a:t>
            </a:r>
          </a:p>
          <a:p>
            <a:r>
              <a:rPr lang="en-US" sz="1800" dirty="0">
                <a:solidFill>
                  <a:srgbClr val="000000"/>
                </a:solidFill>
                <a:effectLst/>
                <a:ea typeface="Times New Roman" panose="02020603050405020304" pitchFamily="18" charset="0"/>
              </a:rPr>
              <a:t>Among the top venues in </a:t>
            </a:r>
            <a:r>
              <a:rPr lang="en-US" sz="1800" dirty="0" err="1">
                <a:solidFill>
                  <a:srgbClr val="000000"/>
                </a:solidFill>
                <a:effectLst/>
                <a:ea typeface="Times New Roman" panose="02020603050405020304" pitchFamily="18" charset="0"/>
              </a:rPr>
              <a:t>Treme</a:t>
            </a:r>
            <a:r>
              <a:rPr lang="en-US" sz="1800" dirty="0">
                <a:solidFill>
                  <a:srgbClr val="000000"/>
                </a:solidFill>
                <a:effectLst/>
                <a:ea typeface="Times New Roman" panose="02020603050405020304" pitchFamily="18" charset="0"/>
              </a:rPr>
              <a:t>/Lafitte are Southern / Soul Food Restaurants and Cajun/creole restaurants.</a:t>
            </a:r>
          </a:p>
          <a:p>
            <a:r>
              <a:rPr lang="en-US" sz="1800" dirty="0">
                <a:solidFill>
                  <a:srgbClr val="000000"/>
                </a:solidFill>
                <a:effectLst/>
                <a:ea typeface="Times New Roman" panose="02020603050405020304" pitchFamily="18" charset="0"/>
                <a:cs typeface="Calibri" panose="020F0502020204030204" pitchFamily="34" charset="0"/>
              </a:rPr>
              <a:t>Future Recommendations:</a:t>
            </a:r>
            <a:endParaRPr lang="en-US" sz="1800" dirty="0">
              <a:ea typeface="Times New Roman" panose="02020603050405020304" pitchFamily="18" charset="0"/>
              <a:cs typeface="Times New Roman" panose="02020603050405020304" pitchFamily="18" charset="0"/>
            </a:endParaRPr>
          </a:p>
          <a:p>
            <a:pPr lvl="1"/>
            <a:r>
              <a:rPr lang="en-US" sz="1800" dirty="0">
                <a:solidFill>
                  <a:srgbClr val="000000"/>
                </a:solidFill>
                <a:effectLst/>
                <a:ea typeface="Calibri" panose="020F0502020204030204" pitchFamily="34" charset="0"/>
                <a:cs typeface="Calibri" panose="020F0502020204030204" pitchFamily="34" charset="0"/>
              </a:rPr>
              <a:t>Four square venue location accuracy can be improved to give better results. </a:t>
            </a:r>
          </a:p>
          <a:p>
            <a:pPr lvl="1"/>
            <a:r>
              <a:rPr lang="en-US" sz="1800" dirty="0">
                <a:solidFill>
                  <a:srgbClr val="000000"/>
                </a:solidFill>
                <a:effectLst/>
                <a:ea typeface="Calibri" panose="020F0502020204030204" pitchFamily="34" charset="0"/>
                <a:cs typeface="Calibri" panose="020F0502020204030204" pitchFamily="34" charset="0"/>
              </a:rPr>
              <a:t>The performance of </a:t>
            </a:r>
            <a:r>
              <a:rPr lang="en-US" sz="1800" dirty="0" err="1">
                <a:solidFill>
                  <a:srgbClr val="000000"/>
                </a:solidFill>
                <a:effectLst/>
                <a:ea typeface="Calibri" panose="020F0502020204030204" pitchFamily="34" charset="0"/>
                <a:cs typeface="Calibri" panose="020F0502020204030204" pitchFamily="34" charset="0"/>
              </a:rPr>
              <a:t>kmeans</a:t>
            </a:r>
            <a:r>
              <a:rPr lang="en-US" sz="1800" dirty="0">
                <a:solidFill>
                  <a:srgbClr val="000000"/>
                </a:solidFill>
                <a:effectLst/>
                <a:ea typeface="Calibri" panose="020F0502020204030204" pitchFamily="34" charset="0"/>
                <a:cs typeface="Calibri" panose="020F0502020204030204" pitchFamily="34" charset="0"/>
              </a:rPr>
              <a:t> is not fully accurate compared</a:t>
            </a:r>
            <a:r>
              <a:rPr lang="en-US" sz="1800" spc="-5" dirty="0">
                <a:solidFill>
                  <a:srgbClr val="292929"/>
                </a:solidFill>
                <a:effectLst/>
                <a:ea typeface="Calibri" panose="020F0502020204030204" pitchFamily="34" charset="0"/>
                <a:cs typeface="Calibri" panose="020F0502020204030204" pitchFamily="34" charset="0"/>
              </a:rPr>
              <a:t>. If there are any changes in data, it could lead to more inaccuracy. Other clustering techniques can also be used.</a:t>
            </a:r>
          </a:p>
          <a:p>
            <a:pPr lvl="1"/>
            <a:r>
              <a:rPr lang="en-US" sz="1800" spc="-5" dirty="0">
                <a:solidFill>
                  <a:srgbClr val="292929"/>
                </a:solidFill>
                <a:effectLst/>
                <a:ea typeface="Calibri" panose="020F0502020204030204" pitchFamily="34" charset="0"/>
                <a:cs typeface="Calibri" panose="020F0502020204030204" pitchFamily="34" charset="0"/>
              </a:rPr>
              <a:t>It is possible that the Geocoding API can return inaccurate locations as many places have the same name. This can be improved by building larger databases and keeping the data up to date.</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638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B7E2-70F9-4B89-A463-725306B38E5A}"/>
              </a:ext>
            </a:extLst>
          </p:cNvPr>
          <p:cNvSpPr>
            <a:spLocks noGrp="1"/>
          </p:cNvSpPr>
          <p:nvPr>
            <p:ph type="title"/>
          </p:nvPr>
        </p:nvSpPr>
        <p:spPr/>
        <p:txBody>
          <a:bodyPr/>
          <a:lstStyle/>
          <a:p>
            <a:r>
              <a:rPr lang="en-US" dirty="0">
                <a:solidFill>
                  <a:schemeClr val="tx1"/>
                </a:solidFill>
              </a:rPr>
              <a:t>Introduction</a:t>
            </a:r>
          </a:p>
        </p:txBody>
      </p:sp>
      <p:sp>
        <p:nvSpPr>
          <p:cNvPr id="3" name="Content Placeholder 2">
            <a:extLst>
              <a:ext uri="{FF2B5EF4-FFF2-40B4-BE49-F238E27FC236}">
                <a16:creationId xmlns:a16="http://schemas.microsoft.com/office/drawing/2014/main" id="{A34054B3-A5F1-41E6-B2DC-68B09EC14F3F}"/>
              </a:ext>
            </a:extLst>
          </p:cNvPr>
          <p:cNvSpPr>
            <a:spLocks noGrp="1"/>
          </p:cNvSpPr>
          <p:nvPr>
            <p:ph idx="1"/>
          </p:nvPr>
        </p:nvSpPr>
        <p:spPr>
          <a:xfrm>
            <a:off x="742122" y="1428059"/>
            <a:ext cx="10611678" cy="2269297"/>
          </a:xfrm>
        </p:spPr>
        <p:txBody>
          <a:bodyPr>
            <a:normAutofit lnSpcReduction="10000"/>
          </a:bodyPr>
          <a:lstStyle/>
          <a:p>
            <a:pPr marL="228600" marR="0">
              <a:spcBef>
                <a:spcPts val="0"/>
              </a:spcBef>
              <a:spcAft>
                <a:spcPts val="750"/>
              </a:spcAft>
            </a:pPr>
            <a:r>
              <a:rPr lang="en-US" sz="1800" dirty="0">
                <a:solidFill>
                  <a:srgbClr val="141A26"/>
                </a:solidFill>
                <a:effectLst/>
                <a:ea typeface="Times New Roman" panose="02020603050405020304" pitchFamily="18" charset="0"/>
              </a:rPr>
              <a:t>New Orleans is the most populous city in Louisiana with a population of an estimated </a:t>
            </a:r>
            <a:r>
              <a:rPr lang="en-US" sz="1800" dirty="0">
                <a:solidFill>
                  <a:srgbClr val="202122"/>
                </a:solidFill>
                <a:effectLst/>
                <a:ea typeface="Times New Roman" panose="02020603050405020304" pitchFamily="18" charset="0"/>
              </a:rPr>
              <a:t>390,144. It is </a:t>
            </a:r>
            <a:r>
              <a:rPr lang="en-US" sz="1800" dirty="0">
                <a:solidFill>
                  <a:srgbClr val="141A26"/>
                </a:solidFill>
                <a:effectLst/>
                <a:ea typeface="Times New Roman" panose="02020603050405020304" pitchFamily="18" charset="0"/>
              </a:rPr>
              <a:t>world-renowned for food, music, festivals, and celebrations. </a:t>
            </a:r>
            <a:r>
              <a:rPr lang="en-US" sz="1800" dirty="0">
                <a:solidFill>
                  <a:srgbClr val="202122"/>
                </a:solidFill>
                <a:effectLst/>
                <a:ea typeface="Times New Roman" panose="02020603050405020304" pitchFamily="18" charset="0"/>
              </a:rPr>
              <a:t>Food is one of the main attractions in this historically and culturally rich city. </a:t>
            </a:r>
          </a:p>
          <a:p>
            <a:pPr marL="228600" marR="0">
              <a:spcBef>
                <a:spcPts val="0"/>
              </a:spcBef>
              <a:spcAft>
                <a:spcPts val="750"/>
              </a:spcAft>
            </a:pPr>
            <a:r>
              <a:rPr lang="en-US" sz="1800" dirty="0">
                <a:solidFill>
                  <a:srgbClr val="202122"/>
                </a:solidFill>
                <a:effectLst/>
                <a:ea typeface="Times New Roman" panose="02020603050405020304" pitchFamily="18" charset="0"/>
              </a:rPr>
              <a:t>In 2005, New Orleans was majorly struck by Hurricane Katrina which flooded more than 80% of the city also causing a population decline of over 50%. The food industry was also heavily affected but many restaurants bounced back and since then </a:t>
            </a:r>
            <a:r>
              <a:rPr lang="en-US" sz="1800" dirty="0">
                <a:solidFill>
                  <a:srgbClr val="141A26"/>
                </a:solidFill>
                <a:effectLst/>
                <a:ea typeface="Times New Roman" panose="02020603050405020304" pitchFamily="18" charset="0"/>
              </a:rPr>
              <a:t>the number of places to eat in the city has grown exponentially. </a:t>
            </a:r>
            <a:endParaRPr lang="en-US" sz="1800" dirty="0">
              <a:effectLst/>
              <a:ea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63ED32F5-DE81-4E2D-B16B-538ECC2BBACE}"/>
              </a:ext>
            </a:extLst>
          </p:cNvPr>
          <p:cNvSpPr txBox="1">
            <a:spLocks/>
          </p:cNvSpPr>
          <p:nvPr/>
        </p:nvSpPr>
        <p:spPr>
          <a:xfrm>
            <a:off x="990600" y="340650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solidFill>
                  <a:schemeClr val="tx1"/>
                </a:solidFill>
              </a:rPr>
              <a:t>Business Problem</a:t>
            </a:r>
          </a:p>
        </p:txBody>
      </p:sp>
      <p:sp>
        <p:nvSpPr>
          <p:cNvPr id="5" name="Content Placeholder 2">
            <a:extLst>
              <a:ext uri="{FF2B5EF4-FFF2-40B4-BE49-F238E27FC236}">
                <a16:creationId xmlns:a16="http://schemas.microsoft.com/office/drawing/2014/main" id="{12713E23-F11B-4186-BF45-7F49A0D3B8FF}"/>
              </a:ext>
            </a:extLst>
          </p:cNvPr>
          <p:cNvSpPr txBox="1">
            <a:spLocks/>
          </p:cNvSpPr>
          <p:nvPr/>
        </p:nvSpPr>
        <p:spPr>
          <a:xfrm>
            <a:off x="894522" y="4707978"/>
            <a:ext cx="10611678" cy="226929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a:spcBef>
                <a:spcPts val="0"/>
              </a:spcBef>
              <a:spcAft>
                <a:spcPts val="750"/>
              </a:spcAft>
            </a:pPr>
            <a:r>
              <a:rPr lang="en-US" sz="1800" dirty="0">
                <a:solidFill>
                  <a:srgbClr val="141A26"/>
                </a:solidFill>
                <a:effectLst/>
                <a:ea typeface="Times New Roman" panose="02020603050405020304" pitchFamily="18" charset="0"/>
              </a:rPr>
              <a:t>The main purpose of this project is to be able to analyze and choose the best neighborhood in New Orleans Metro area to open a restaurant. </a:t>
            </a:r>
          </a:p>
          <a:p>
            <a:pPr marL="228600" marR="0">
              <a:spcBef>
                <a:spcPts val="0"/>
              </a:spcBef>
              <a:spcAft>
                <a:spcPts val="750"/>
              </a:spcAft>
            </a:pPr>
            <a:r>
              <a:rPr lang="en-US" sz="1800" dirty="0">
                <a:solidFill>
                  <a:srgbClr val="141A26"/>
                </a:solidFill>
                <a:effectLst/>
                <a:ea typeface="Times New Roman" panose="02020603050405020304" pitchFamily="18" charset="0"/>
              </a:rPr>
              <a:t>By using various Data Science tools and Foursquare location data, different geographical locations</a:t>
            </a:r>
            <a:r>
              <a:rPr lang="en-US" sz="1800" dirty="0">
                <a:solidFill>
                  <a:srgbClr val="1F1F1F"/>
                </a:solidFill>
                <a:effectLst/>
                <a:ea typeface="Times New Roman" panose="02020603050405020304" pitchFamily="18" charset="0"/>
              </a:rPr>
              <a:t> will be explored. </a:t>
            </a:r>
            <a:endParaRPr lang="en-US" sz="18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6853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F58E-1AC6-4304-BC25-65F0FADAC90F}"/>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250C6927-2DB1-4EAB-8AFA-36DD39D10ADE}"/>
              </a:ext>
            </a:extLst>
          </p:cNvPr>
          <p:cNvSpPr>
            <a:spLocks noGrp="1"/>
          </p:cNvSpPr>
          <p:nvPr>
            <p:ph idx="1"/>
          </p:nvPr>
        </p:nvSpPr>
        <p:spPr>
          <a:xfrm>
            <a:off x="530087" y="1520825"/>
            <a:ext cx="10823713" cy="4773958"/>
          </a:xfrm>
        </p:spPr>
        <p:txBody>
          <a:bodyPr>
            <a:normAutofit fontScale="40000" lnSpcReduction="20000"/>
          </a:bodyPr>
          <a:lstStyle/>
          <a:p>
            <a:pPr>
              <a:lnSpc>
                <a:spcPct val="107000"/>
              </a:lnSpc>
              <a:spcBef>
                <a:spcPts val="0"/>
              </a:spcBef>
            </a:pPr>
            <a:r>
              <a:rPr lang="en-US" sz="4200" b="1" dirty="0">
                <a:solidFill>
                  <a:srgbClr val="1F1F1F"/>
                </a:solidFill>
                <a:effectLst/>
                <a:ea typeface="Calibri" panose="020F0502020204030204" pitchFamily="34" charset="0"/>
                <a:cs typeface="Calibri" panose="020F0502020204030204" pitchFamily="34" charset="0"/>
              </a:rPr>
              <a:t>Total Population by Parish in New Orleans Metro</a:t>
            </a:r>
            <a:br>
              <a:rPr lang="en-US" sz="4200" dirty="0">
                <a:solidFill>
                  <a:srgbClr val="1F1F1F"/>
                </a:solidFill>
                <a:effectLst/>
                <a:ea typeface="Calibri" panose="020F0502020204030204" pitchFamily="34" charset="0"/>
                <a:cs typeface="Calibri" panose="020F0502020204030204" pitchFamily="34" charset="0"/>
              </a:rPr>
            </a:br>
            <a:r>
              <a:rPr lang="en-US" sz="4200" dirty="0">
                <a:solidFill>
                  <a:srgbClr val="1F1F1F"/>
                </a:solidFill>
                <a:effectLst/>
                <a:ea typeface="Calibri" panose="020F0502020204030204" pitchFamily="34" charset="0"/>
                <a:cs typeface="Calibri" panose="020F0502020204030204" pitchFamily="34" charset="0"/>
              </a:rPr>
              <a:t>Method:</a:t>
            </a:r>
            <a:br>
              <a:rPr lang="en-US" sz="4200" dirty="0">
                <a:solidFill>
                  <a:srgbClr val="1F1F1F"/>
                </a:solidFill>
                <a:effectLst/>
                <a:ea typeface="Calibri" panose="020F0502020204030204" pitchFamily="34" charset="0"/>
                <a:cs typeface="Calibri" panose="020F0502020204030204" pitchFamily="34" charset="0"/>
              </a:rPr>
            </a:br>
            <a:r>
              <a:rPr lang="en-US" sz="4200" dirty="0">
                <a:solidFill>
                  <a:srgbClr val="1F1F1F"/>
                </a:solidFill>
                <a:effectLst/>
                <a:ea typeface="Calibri" panose="020F0502020204030204" pitchFamily="34" charset="0"/>
                <a:cs typeface="Calibri" panose="020F0502020204030204" pitchFamily="34" charset="0"/>
              </a:rPr>
              <a:t>This data will be scraped from </a:t>
            </a:r>
            <a:r>
              <a:rPr lang="en-US" sz="4200" u="sng" dirty="0">
                <a:solidFill>
                  <a:srgbClr val="0000FF"/>
                </a:solidFill>
                <a:effectLst/>
                <a:ea typeface="Calibri" panose="020F0502020204030204" pitchFamily="34" charset="0"/>
                <a:cs typeface="Calibri" panose="020F0502020204030204" pitchFamily="34" charset="0"/>
                <a:hlinkClick r:id="rId2"/>
              </a:rPr>
              <a:t>https://www.datacenterresearch.org/data-resources/population-by-parish/</a:t>
            </a:r>
            <a:br>
              <a:rPr lang="en-US" sz="4200" u="sng" dirty="0">
                <a:solidFill>
                  <a:srgbClr val="1F1F1F"/>
                </a:solidFill>
                <a:ea typeface="Calibri" panose="020F0502020204030204" pitchFamily="34" charset="0"/>
                <a:cs typeface="Calibri" panose="020F0502020204030204" pitchFamily="34" charset="0"/>
              </a:rPr>
            </a:br>
            <a:endParaRPr lang="en-US" sz="4200" dirty="0">
              <a:effectLst/>
              <a:ea typeface="Calibri" panose="020F0502020204030204" pitchFamily="34" charset="0"/>
              <a:cs typeface="Times New Roman" panose="02020603050405020304" pitchFamily="18" charset="0"/>
            </a:endParaRPr>
          </a:p>
          <a:p>
            <a:pPr>
              <a:lnSpc>
                <a:spcPct val="107000"/>
              </a:lnSpc>
              <a:spcBef>
                <a:spcPts val="0"/>
              </a:spcBef>
            </a:pPr>
            <a:r>
              <a:rPr lang="en-US" sz="4200" b="1" dirty="0">
                <a:solidFill>
                  <a:srgbClr val="1F1F1F"/>
                </a:solidFill>
                <a:effectLst/>
                <a:ea typeface="Calibri" panose="020F0502020204030204" pitchFamily="34" charset="0"/>
                <a:cs typeface="Calibri" panose="020F0502020204030204" pitchFamily="34" charset="0"/>
              </a:rPr>
              <a:t>Total population by </a:t>
            </a:r>
            <a:r>
              <a:rPr lang="en-US" sz="4200" b="1" dirty="0" err="1">
                <a:solidFill>
                  <a:srgbClr val="1F1F1F"/>
                </a:solidFill>
                <a:effectLst/>
                <a:ea typeface="Calibri" panose="020F0502020204030204" pitchFamily="34" charset="0"/>
                <a:cs typeface="Calibri" panose="020F0502020204030204" pitchFamily="34" charset="0"/>
              </a:rPr>
              <a:t>Zipcodes</a:t>
            </a:r>
            <a:r>
              <a:rPr lang="en-US" sz="4200" b="1" dirty="0">
                <a:solidFill>
                  <a:srgbClr val="1F1F1F"/>
                </a:solidFill>
                <a:effectLst/>
                <a:ea typeface="Calibri" panose="020F0502020204030204" pitchFamily="34" charset="0"/>
                <a:cs typeface="Calibri" panose="020F0502020204030204" pitchFamily="34" charset="0"/>
              </a:rPr>
              <a:t> in New Orleans</a:t>
            </a:r>
            <a:endParaRPr lang="en-US" sz="4200" b="1" dirty="0">
              <a:effectLst/>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sz="4200" dirty="0">
                <a:solidFill>
                  <a:srgbClr val="1F1F1F"/>
                </a:solidFill>
                <a:effectLst/>
                <a:ea typeface="Calibri" panose="020F0502020204030204" pitchFamily="34" charset="0"/>
                <a:cs typeface="Calibri" panose="020F0502020204030204" pitchFamily="34" charset="0"/>
              </a:rPr>
              <a:t>Method:</a:t>
            </a:r>
            <a:br>
              <a:rPr lang="en-US" sz="4200" dirty="0">
                <a:solidFill>
                  <a:srgbClr val="1F1F1F"/>
                </a:solidFill>
                <a:effectLst/>
                <a:ea typeface="Calibri" panose="020F0502020204030204" pitchFamily="34" charset="0"/>
                <a:cs typeface="Calibri" panose="020F0502020204030204" pitchFamily="34" charset="0"/>
              </a:rPr>
            </a:br>
            <a:r>
              <a:rPr lang="en-US" sz="4200" dirty="0">
                <a:solidFill>
                  <a:srgbClr val="1F1F1F"/>
                </a:solidFill>
                <a:effectLst/>
                <a:ea typeface="Calibri" panose="020F0502020204030204" pitchFamily="34" charset="0"/>
                <a:cs typeface="Calibri" panose="020F0502020204030204" pitchFamily="34" charset="0"/>
              </a:rPr>
              <a:t>This data will be scraped from </a:t>
            </a:r>
            <a:r>
              <a:rPr lang="en-US" sz="4200" u="sng" dirty="0">
                <a:solidFill>
                  <a:srgbClr val="0000FF"/>
                </a:solidFill>
                <a:effectLst/>
                <a:ea typeface="Calibri" panose="020F0502020204030204" pitchFamily="34" charset="0"/>
                <a:cs typeface="Calibri" panose="020F0502020204030204" pitchFamily="34" charset="0"/>
                <a:hlinkClick r:id="rId3"/>
              </a:rPr>
              <a:t>https://www.zipdatamaps.com/zipcodes-new-orleans-la</a:t>
            </a:r>
            <a:r>
              <a:rPr lang="en-US" sz="4200" dirty="0">
                <a:solidFill>
                  <a:srgbClr val="1F1F1F"/>
                </a:solidFill>
                <a:effectLst/>
                <a:ea typeface="Calibri" panose="020F0502020204030204" pitchFamily="34" charset="0"/>
                <a:cs typeface="Calibri" panose="020F0502020204030204" pitchFamily="34" charset="0"/>
              </a:rPr>
              <a:t> in order to analyze which neighborhood area within a parish is populous.</a:t>
            </a:r>
            <a:endParaRPr lang="en-US" sz="4200"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4200" dirty="0">
              <a:effectLst/>
              <a:ea typeface="Calibri" panose="020F0502020204030204" pitchFamily="34" charset="0"/>
              <a:cs typeface="Times New Roman" panose="02020603050405020304" pitchFamily="18" charset="0"/>
            </a:endParaRPr>
          </a:p>
          <a:p>
            <a:pPr>
              <a:lnSpc>
                <a:spcPct val="107000"/>
              </a:lnSpc>
              <a:spcBef>
                <a:spcPts val="0"/>
              </a:spcBef>
            </a:pPr>
            <a:r>
              <a:rPr lang="en-US" sz="4200" b="1" dirty="0">
                <a:solidFill>
                  <a:srgbClr val="1F1F1F"/>
                </a:solidFill>
                <a:effectLst/>
                <a:ea typeface="Calibri" panose="020F0502020204030204" pitchFamily="34" charset="0"/>
                <a:cs typeface="Calibri" panose="020F0502020204030204" pitchFamily="34" charset="0"/>
              </a:rPr>
              <a:t>List of Latitudes and Longitudes of Neighborhoods in New Orleans from Wikipedia</a:t>
            </a:r>
            <a:br>
              <a:rPr lang="en-US" sz="4200" b="1" dirty="0">
                <a:solidFill>
                  <a:srgbClr val="1F1F1F"/>
                </a:solidFill>
                <a:effectLst/>
                <a:ea typeface="Calibri" panose="020F0502020204030204" pitchFamily="34" charset="0"/>
                <a:cs typeface="Calibri" panose="020F0502020204030204" pitchFamily="34" charset="0"/>
              </a:rPr>
            </a:br>
            <a:r>
              <a:rPr lang="en-US" sz="4200" dirty="0">
                <a:solidFill>
                  <a:srgbClr val="1F1F1F"/>
                </a:solidFill>
                <a:effectLst/>
                <a:ea typeface="Calibri" panose="020F0502020204030204" pitchFamily="34" charset="0"/>
                <a:cs typeface="Calibri" panose="020F0502020204030204" pitchFamily="34" charset="0"/>
              </a:rPr>
              <a:t>Method:</a:t>
            </a:r>
            <a:br>
              <a:rPr lang="en-US" sz="4200" dirty="0">
                <a:solidFill>
                  <a:srgbClr val="1F1F1F"/>
                </a:solidFill>
                <a:effectLst/>
                <a:ea typeface="Calibri" panose="020F0502020204030204" pitchFamily="34" charset="0"/>
                <a:cs typeface="Calibri" panose="020F0502020204030204" pitchFamily="34" charset="0"/>
              </a:rPr>
            </a:br>
            <a:r>
              <a:rPr lang="en-US" sz="4200" dirty="0">
                <a:solidFill>
                  <a:srgbClr val="1F1F1F"/>
                </a:solidFill>
                <a:effectLst/>
                <a:ea typeface="Calibri" panose="020F0502020204030204" pitchFamily="34" charset="0"/>
                <a:cs typeface="Calibri" panose="020F0502020204030204" pitchFamily="34" charset="0"/>
              </a:rPr>
              <a:t>The </a:t>
            </a:r>
            <a:r>
              <a:rPr lang="en-US" sz="4200" dirty="0" err="1">
                <a:solidFill>
                  <a:srgbClr val="1F1F1F"/>
                </a:solidFill>
                <a:effectLst/>
                <a:ea typeface="Calibri" panose="020F0502020204030204" pitchFamily="34" charset="0"/>
                <a:cs typeface="Calibri" panose="020F0502020204030204" pitchFamily="34" charset="0"/>
              </a:rPr>
              <a:t>url</a:t>
            </a:r>
            <a:r>
              <a:rPr lang="en-US" sz="4200" dirty="0">
                <a:solidFill>
                  <a:srgbClr val="1F1F1F"/>
                </a:solidFill>
                <a:effectLst/>
                <a:ea typeface="Calibri" panose="020F0502020204030204" pitchFamily="34" charset="0"/>
                <a:cs typeface="Calibri" panose="020F0502020204030204" pitchFamily="34" charset="0"/>
              </a:rPr>
              <a:t> </a:t>
            </a:r>
            <a:r>
              <a:rPr lang="en-US" sz="4200" u="sng" dirty="0">
                <a:solidFill>
                  <a:srgbClr val="0000FF"/>
                </a:solidFill>
                <a:effectLst/>
                <a:ea typeface="Calibri" panose="020F0502020204030204" pitchFamily="34" charset="0"/>
                <a:cs typeface="Calibri" panose="020F0502020204030204" pitchFamily="34" charset="0"/>
                <a:hlinkClick r:id="rId4"/>
              </a:rPr>
              <a:t>https://en.wikipedia.org/wiki/Neighborhoods_in_New_Orleans</a:t>
            </a:r>
            <a:r>
              <a:rPr lang="en-US" sz="4200" dirty="0">
                <a:solidFill>
                  <a:srgbClr val="1F1F1F"/>
                </a:solidFill>
                <a:effectLst/>
                <a:ea typeface="Calibri" panose="020F0502020204030204" pitchFamily="34" charset="0"/>
                <a:cs typeface="Calibri" panose="020F0502020204030204" pitchFamily="34" charset="0"/>
              </a:rPr>
              <a:t> will be used to get latitudes and longitudes of the neighborhoods in New Orleans. </a:t>
            </a:r>
            <a:br>
              <a:rPr lang="en-US" sz="4200" dirty="0">
                <a:solidFill>
                  <a:srgbClr val="1F1F1F"/>
                </a:solidFill>
                <a:effectLst/>
                <a:ea typeface="Calibri" panose="020F0502020204030204" pitchFamily="34" charset="0"/>
                <a:cs typeface="Calibri" panose="020F0502020204030204" pitchFamily="34" charset="0"/>
              </a:rPr>
            </a:br>
            <a:endParaRPr lang="en-US" sz="4200" dirty="0">
              <a:effectLst/>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4200" b="1" dirty="0">
                <a:solidFill>
                  <a:srgbClr val="1F1F1F"/>
                </a:solidFill>
                <a:effectLst/>
                <a:ea typeface="Calibri" panose="020F0502020204030204" pitchFamily="34" charset="0"/>
                <a:cs typeface="Calibri" panose="020F0502020204030204" pitchFamily="34" charset="0"/>
              </a:rPr>
              <a:t>Foursquare location data</a:t>
            </a:r>
            <a:br>
              <a:rPr lang="en-US" sz="4200" dirty="0">
                <a:solidFill>
                  <a:srgbClr val="1F1F1F"/>
                </a:solidFill>
                <a:effectLst/>
                <a:ea typeface="Calibri" panose="020F0502020204030204" pitchFamily="34" charset="0"/>
                <a:cs typeface="Calibri" panose="020F0502020204030204" pitchFamily="34" charset="0"/>
              </a:rPr>
            </a:br>
            <a:r>
              <a:rPr lang="en-US" sz="4200" dirty="0">
                <a:solidFill>
                  <a:srgbClr val="1F1F1F"/>
                </a:solidFill>
                <a:effectLst/>
                <a:ea typeface="Calibri" panose="020F0502020204030204" pitchFamily="34" charset="0"/>
                <a:cs typeface="Calibri" panose="020F0502020204030204" pitchFamily="34" charset="0"/>
              </a:rPr>
              <a:t>Method:</a:t>
            </a:r>
            <a:br>
              <a:rPr lang="en-US" sz="4200" dirty="0">
                <a:solidFill>
                  <a:srgbClr val="1F1F1F"/>
                </a:solidFill>
                <a:effectLst/>
                <a:ea typeface="Calibri" panose="020F0502020204030204" pitchFamily="34" charset="0"/>
                <a:cs typeface="Calibri" panose="020F0502020204030204" pitchFamily="34" charset="0"/>
              </a:rPr>
            </a:br>
            <a:r>
              <a:rPr lang="en-US" sz="4200" dirty="0">
                <a:solidFill>
                  <a:srgbClr val="1F1F1F"/>
                </a:solidFill>
                <a:effectLst/>
                <a:ea typeface="Calibri" panose="020F0502020204030204" pitchFamily="34" charset="0"/>
                <a:cs typeface="Calibri" panose="020F0502020204030204" pitchFamily="34" charset="0"/>
              </a:rPr>
              <a:t>Foursquare API will be used </a:t>
            </a:r>
            <a:r>
              <a:rPr lang="en-US" sz="4200" dirty="0">
                <a:effectLst/>
                <a:ea typeface="Calibri" panose="020F0502020204030204" pitchFamily="34" charset="0"/>
                <a:cs typeface="Calibri" panose="020F0502020204030204" pitchFamily="34" charset="0"/>
              </a:rPr>
              <a:t>to download all venues from neighborhoods in New Orleans: </a:t>
            </a:r>
            <a:r>
              <a:rPr lang="en-US" sz="4200" u="sng" dirty="0">
                <a:solidFill>
                  <a:srgbClr val="005580"/>
                </a:solidFill>
                <a:effectLst/>
                <a:ea typeface="Calibri" panose="020F0502020204030204" pitchFamily="34" charset="0"/>
                <a:cs typeface="Calibri" panose="020F0502020204030204" pitchFamily="34" charset="0"/>
                <a:hlinkClick r:id="rId5"/>
              </a:rPr>
              <a:t>https://api.foursquare.com</a:t>
            </a:r>
            <a:r>
              <a:rPr lang="en-US" sz="4200" dirty="0">
                <a:effectLst/>
                <a:ea typeface="Calibri" panose="020F0502020204030204" pitchFamily="34" charset="0"/>
                <a:cs typeface="Calibri" panose="020F0502020204030204" pitchFamily="34" charset="0"/>
              </a:rPr>
              <a:t> and further perform data analysis on the data.</a:t>
            </a:r>
            <a:endParaRPr lang="en-US" sz="42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162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FEB2-6384-4C12-BA6B-7447BBE556CF}"/>
              </a:ext>
            </a:extLst>
          </p:cNvPr>
          <p:cNvSpPr>
            <a:spLocks noGrp="1"/>
          </p:cNvSpPr>
          <p:nvPr>
            <p:ph type="title"/>
          </p:nvPr>
        </p:nvSpPr>
        <p:spPr/>
        <p:txBody>
          <a:bodyPr/>
          <a:lstStyle/>
          <a:p>
            <a:r>
              <a:rPr lang="en-US" dirty="0"/>
              <a:t>Highest population per parish </a:t>
            </a:r>
          </a:p>
        </p:txBody>
      </p:sp>
      <p:pic>
        <p:nvPicPr>
          <p:cNvPr id="4" name="Content Placeholder 3" descr="Chart, bar chart&#10;&#10;Description automatically generated">
            <a:extLst>
              <a:ext uri="{FF2B5EF4-FFF2-40B4-BE49-F238E27FC236}">
                <a16:creationId xmlns:a16="http://schemas.microsoft.com/office/drawing/2014/main" id="{ADB89E1F-E735-4204-9F44-DDBE15DDB8F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2052809"/>
            <a:ext cx="6619875" cy="3790950"/>
          </a:xfrm>
          <a:prstGeom prst="rect">
            <a:avLst/>
          </a:prstGeom>
        </p:spPr>
      </p:pic>
      <p:sp>
        <p:nvSpPr>
          <p:cNvPr id="6" name="TextBox 5">
            <a:extLst>
              <a:ext uri="{FF2B5EF4-FFF2-40B4-BE49-F238E27FC236}">
                <a16:creationId xmlns:a16="http://schemas.microsoft.com/office/drawing/2014/main" id="{00859A5A-85EC-42F1-90F2-936B93851215}"/>
              </a:ext>
            </a:extLst>
          </p:cNvPr>
          <p:cNvSpPr txBox="1"/>
          <p:nvPr/>
        </p:nvSpPr>
        <p:spPr>
          <a:xfrm>
            <a:off x="8243668" y="2518117"/>
            <a:ext cx="2927915" cy="2031325"/>
          </a:xfrm>
          <a:prstGeom prst="rect">
            <a:avLst/>
          </a:prstGeom>
          <a:noFill/>
        </p:spPr>
        <p:txBody>
          <a:bodyPr wrap="square" rtlCol="0">
            <a:spAutoFit/>
          </a:bodyPr>
          <a:lstStyle/>
          <a:p>
            <a:r>
              <a:rPr lang="en-US" sz="1800" dirty="0">
                <a:solidFill>
                  <a:srgbClr val="000000"/>
                </a:solidFill>
                <a:effectLst/>
                <a:ea typeface="Calibri" panose="020F0502020204030204" pitchFamily="34" charset="0"/>
              </a:rPr>
              <a:t>According to the chart, it is evident that in the New Orleans Metro Area, Jefferson and Orleans Parishes are the most populated.</a:t>
            </a:r>
            <a:r>
              <a:rPr lang="en-US" dirty="0">
                <a:effectLst/>
              </a:rPr>
              <a:t> We choose Orleans Parish.</a:t>
            </a:r>
            <a:endParaRPr lang="en-US" dirty="0"/>
          </a:p>
        </p:txBody>
      </p:sp>
    </p:spTree>
    <p:extLst>
      <p:ext uri="{BB962C8B-B14F-4D97-AF65-F5344CB8AC3E}">
        <p14:creationId xmlns:p14="http://schemas.microsoft.com/office/powerpoint/2010/main" val="259185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F143-A423-4563-AE5D-98A1B6E0EF02}"/>
              </a:ext>
            </a:extLst>
          </p:cNvPr>
          <p:cNvSpPr>
            <a:spLocks noGrp="1"/>
          </p:cNvSpPr>
          <p:nvPr>
            <p:ph type="title"/>
          </p:nvPr>
        </p:nvSpPr>
        <p:spPr/>
        <p:txBody>
          <a:bodyPr/>
          <a:lstStyle/>
          <a:p>
            <a:r>
              <a:rPr lang="en-US" dirty="0"/>
              <a:t>Population per zip code : Orleans Parish</a:t>
            </a:r>
          </a:p>
        </p:txBody>
      </p:sp>
      <p:pic>
        <p:nvPicPr>
          <p:cNvPr id="4" name="Content Placeholder 3" descr="Chart, bar chart&#10;&#10;Description automatically generated">
            <a:extLst>
              <a:ext uri="{FF2B5EF4-FFF2-40B4-BE49-F238E27FC236}">
                <a16:creationId xmlns:a16="http://schemas.microsoft.com/office/drawing/2014/main" id="{FF5BB5C4-F7E0-48D2-B2F2-C5D1A203463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648"/>
          <a:stretch/>
        </p:blipFill>
        <p:spPr bwMode="auto">
          <a:xfrm>
            <a:off x="838200" y="1909446"/>
            <a:ext cx="10515600" cy="3039107"/>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FB83347-DF09-4B6C-BC4D-DDFCAEF8859C}"/>
              </a:ext>
            </a:extLst>
          </p:cNvPr>
          <p:cNvSpPr txBox="1"/>
          <p:nvPr/>
        </p:nvSpPr>
        <p:spPr>
          <a:xfrm>
            <a:off x="838200" y="5219114"/>
            <a:ext cx="10515600" cy="923330"/>
          </a:xfrm>
          <a:prstGeom prst="rect">
            <a:avLst/>
          </a:prstGeom>
          <a:noFill/>
        </p:spPr>
        <p:txBody>
          <a:bodyPr wrap="square" rtlCol="0">
            <a:spAutoFit/>
          </a:bodyPr>
          <a:lstStyle/>
          <a:p>
            <a:r>
              <a:rPr lang="en-US" sz="1800" dirty="0">
                <a:solidFill>
                  <a:srgbClr val="000000"/>
                </a:solidFill>
                <a:effectLst/>
                <a:ea typeface="Calibri" panose="020F0502020204030204" pitchFamily="34" charset="0"/>
                <a:cs typeface="Calibri" panose="020F0502020204030204" pitchFamily="34" charset="0"/>
              </a:rPr>
              <a:t>According to our results, among the most populated zip codes are 70115, 70118, 70119, 70122 and 70131.</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868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0C04-D216-4936-928A-4C846554482A}"/>
              </a:ext>
            </a:extLst>
          </p:cNvPr>
          <p:cNvSpPr>
            <a:spLocks noGrp="1"/>
          </p:cNvSpPr>
          <p:nvPr>
            <p:ph type="title"/>
          </p:nvPr>
        </p:nvSpPr>
        <p:spPr/>
        <p:txBody>
          <a:bodyPr/>
          <a:lstStyle/>
          <a:p>
            <a:r>
              <a:rPr lang="en-US" dirty="0"/>
              <a:t>Using Foursquare API</a:t>
            </a:r>
          </a:p>
        </p:txBody>
      </p:sp>
      <p:pic>
        <p:nvPicPr>
          <p:cNvPr id="5" name="Content Placeholder 4" descr="Graphical user interface, text, application&#10;&#10;Description automatically generated">
            <a:extLst>
              <a:ext uri="{FF2B5EF4-FFF2-40B4-BE49-F238E27FC236}">
                <a16:creationId xmlns:a16="http://schemas.microsoft.com/office/drawing/2014/main" id="{B7C783A6-24AC-4850-964D-D54D22B6AD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306" y="3544546"/>
            <a:ext cx="9191625" cy="1819275"/>
          </a:xfrm>
        </p:spPr>
      </p:pic>
      <p:sp>
        <p:nvSpPr>
          <p:cNvPr id="6" name="TextBox 5">
            <a:extLst>
              <a:ext uri="{FF2B5EF4-FFF2-40B4-BE49-F238E27FC236}">
                <a16:creationId xmlns:a16="http://schemas.microsoft.com/office/drawing/2014/main" id="{D65CC2A7-E3ED-4C14-A68C-EAC8BF619AEF}"/>
              </a:ext>
            </a:extLst>
          </p:cNvPr>
          <p:cNvSpPr txBox="1"/>
          <p:nvPr/>
        </p:nvSpPr>
        <p:spPr>
          <a:xfrm>
            <a:off x="0" y="1457734"/>
            <a:ext cx="11834191" cy="1953740"/>
          </a:xfrm>
          <a:prstGeom prst="rect">
            <a:avLst/>
          </a:prstGeom>
          <a:noFill/>
        </p:spPr>
        <p:txBody>
          <a:bodyPr wrap="square" rtlCol="0">
            <a:spAutoFit/>
          </a:bodyPr>
          <a:lstStyle/>
          <a:p>
            <a:pPr marL="857250" marR="0" indent="-285750">
              <a:lnSpc>
                <a:spcPct val="107000"/>
              </a:lnSpc>
              <a:spcBef>
                <a:spcPts val="0"/>
              </a:spcBef>
              <a:spcAft>
                <a:spcPts val="0"/>
              </a:spcAft>
              <a:buFont typeface="Arial" panose="020B0604020202020204" pitchFamily="34" charset="0"/>
              <a:buChar char="•"/>
            </a:pPr>
            <a:r>
              <a:rPr lang="en-US" sz="1800" dirty="0">
                <a:solidFill>
                  <a:srgbClr val="000000"/>
                </a:solidFill>
                <a:effectLst/>
                <a:ea typeface="Calibri" panose="020F0502020204030204" pitchFamily="34" charset="0"/>
                <a:cs typeface="Calibri" panose="020F0502020204030204" pitchFamily="34" charset="0"/>
              </a:rPr>
              <a:t> After getting all </a:t>
            </a:r>
            <a:r>
              <a:rPr lang="en-US" dirty="0">
                <a:solidFill>
                  <a:srgbClr val="000000"/>
                </a:solidFill>
                <a:ea typeface="Calibri" panose="020F0502020204030204" pitchFamily="34" charset="0"/>
                <a:cs typeface="Calibri" panose="020F0502020204030204" pitchFamily="34" charset="0"/>
              </a:rPr>
              <a:t>venues of New Orleans, r</a:t>
            </a:r>
            <a:r>
              <a:rPr lang="en-US" sz="1800" dirty="0">
                <a:solidFill>
                  <a:srgbClr val="000000"/>
                </a:solidFill>
                <a:effectLst/>
                <a:ea typeface="Calibri" panose="020F0502020204030204" pitchFamily="34" charset="0"/>
                <a:cs typeface="Calibri" panose="020F0502020204030204" pitchFamily="34" charset="0"/>
              </a:rPr>
              <a:t>elevant information is retrieved like Venue Latitude, Venue Longitude and Venue Category. </a:t>
            </a:r>
          </a:p>
          <a:p>
            <a:pPr marL="857250" marR="0" indent="-285750">
              <a:lnSpc>
                <a:spcPct val="107000"/>
              </a:lnSpc>
              <a:spcBef>
                <a:spcPts val="0"/>
              </a:spcBef>
              <a:spcAft>
                <a:spcPts val="0"/>
              </a:spcAft>
              <a:buFont typeface="Arial" panose="020B0604020202020204" pitchFamily="34" charset="0"/>
              <a:buChar char="•"/>
            </a:pPr>
            <a:r>
              <a:rPr lang="en-US" sz="1800" dirty="0">
                <a:solidFill>
                  <a:srgbClr val="000000"/>
                </a:solidFill>
                <a:effectLst/>
                <a:ea typeface="Calibri" panose="020F0502020204030204" pitchFamily="34" charset="0"/>
                <a:cs typeface="Calibri" panose="020F0502020204030204" pitchFamily="34" charset="0"/>
              </a:rPr>
              <a:t>We check how many venues are in each neighborhood.</a:t>
            </a:r>
            <a:endParaRPr lang="en-US" sz="1800" dirty="0">
              <a:effectLst/>
              <a:ea typeface="Calibri" panose="020F0502020204030204" pitchFamily="34" charset="0"/>
              <a:cs typeface="Times New Roman" panose="02020603050405020304" pitchFamily="18" charset="0"/>
            </a:endParaRPr>
          </a:p>
          <a:p>
            <a:pPr marL="857250" marR="0" indent="-285750">
              <a:lnSpc>
                <a:spcPct val="107000"/>
              </a:lnSpc>
              <a:spcBef>
                <a:spcPts val="0"/>
              </a:spcBef>
              <a:spcAft>
                <a:spcPts val="800"/>
              </a:spcAft>
              <a:buFont typeface="Arial" panose="020B0604020202020204" pitchFamily="34" charset="0"/>
              <a:buChar char="•"/>
            </a:pPr>
            <a:r>
              <a:rPr lang="en-US" dirty="0">
                <a:solidFill>
                  <a:srgbClr val="000000"/>
                </a:solidFill>
                <a:ea typeface="Calibri" panose="020F0502020204030204" pitchFamily="34" charset="0"/>
                <a:cs typeface="Calibri" panose="020F0502020204030204" pitchFamily="34" charset="0"/>
              </a:rPr>
              <a:t>U</a:t>
            </a:r>
            <a:r>
              <a:rPr lang="en-US" sz="1800" dirty="0">
                <a:solidFill>
                  <a:srgbClr val="000000"/>
                </a:solidFill>
                <a:effectLst/>
                <a:ea typeface="Calibri" panose="020F0502020204030204" pitchFamily="34" charset="0"/>
                <a:cs typeface="Calibri" panose="020F0502020204030204" pitchFamily="34" charset="0"/>
              </a:rPr>
              <a:t>nique categories are retrieved for all the returned venues and the restaurant category is picked out as we only need information related to different restaurants in the area.</a:t>
            </a:r>
            <a:endParaRPr lang="en-US" sz="18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320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9EDE-A425-4461-B0A0-12508CC37B37}"/>
              </a:ext>
            </a:extLst>
          </p:cNvPr>
          <p:cNvSpPr>
            <a:spLocks noGrp="1"/>
          </p:cNvSpPr>
          <p:nvPr>
            <p:ph type="title"/>
          </p:nvPr>
        </p:nvSpPr>
        <p:spPr>
          <a:xfrm>
            <a:off x="838200" y="336990"/>
            <a:ext cx="10515600" cy="1325563"/>
          </a:xfrm>
        </p:spPr>
        <p:txBody>
          <a:bodyPr/>
          <a:lstStyle/>
          <a:p>
            <a:r>
              <a:rPr lang="en-US" dirty="0"/>
              <a:t>One hot encoding</a:t>
            </a:r>
          </a:p>
        </p:txBody>
      </p:sp>
      <p:sp>
        <p:nvSpPr>
          <p:cNvPr id="3" name="Content Placeholder 2">
            <a:extLst>
              <a:ext uri="{FF2B5EF4-FFF2-40B4-BE49-F238E27FC236}">
                <a16:creationId xmlns:a16="http://schemas.microsoft.com/office/drawing/2014/main" id="{80D84280-60AA-4362-B9CC-D72E73F5FD0D}"/>
              </a:ext>
            </a:extLst>
          </p:cNvPr>
          <p:cNvSpPr>
            <a:spLocks noGrp="1"/>
          </p:cNvSpPr>
          <p:nvPr>
            <p:ph idx="1"/>
          </p:nvPr>
        </p:nvSpPr>
        <p:spPr/>
        <p:txBody>
          <a:bodyPr/>
          <a:lstStyle/>
          <a:p>
            <a:pPr marL="0" indent="0">
              <a:buNone/>
            </a:pPr>
            <a:r>
              <a:rPr lang="en-US" dirty="0"/>
              <a:t>All the restaurants are counted in each neighborhood.</a:t>
            </a:r>
          </a:p>
        </p:txBody>
      </p:sp>
      <p:pic>
        <p:nvPicPr>
          <p:cNvPr id="5" name="Picture 4" descr="Table&#10;&#10;Description automatically generated with medium confidence">
            <a:extLst>
              <a:ext uri="{FF2B5EF4-FFF2-40B4-BE49-F238E27FC236}">
                <a16:creationId xmlns:a16="http://schemas.microsoft.com/office/drawing/2014/main" id="{7143B57D-C5DE-46DE-BAA6-D37C7E7B8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88468"/>
            <a:ext cx="9305925" cy="3000375"/>
          </a:xfrm>
          <a:prstGeom prst="rect">
            <a:avLst/>
          </a:prstGeom>
        </p:spPr>
      </p:pic>
    </p:spTree>
    <p:extLst>
      <p:ext uri="{BB962C8B-B14F-4D97-AF65-F5344CB8AC3E}">
        <p14:creationId xmlns:p14="http://schemas.microsoft.com/office/powerpoint/2010/main" val="232927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EF0F-52B0-43D2-9107-2FFB38785E55}"/>
              </a:ext>
            </a:extLst>
          </p:cNvPr>
          <p:cNvSpPr>
            <a:spLocks noGrp="1"/>
          </p:cNvSpPr>
          <p:nvPr>
            <p:ph type="title"/>
          </p:nvPr>
        </p:nvSpPr>
        <p:spPr/>
        <p:txBody>
          <a:bodyPr>
            <a:normAutofit fontScale="90000"/>
          </a:bodyPr>
          <a:lstStyle/>
          <a:p>
            <a:r>
              <a:rPr lang="en-US" dirty="0"/>
              <a:t>Using common category as a feature to group into clusters</a:t>
            </a:r>
          </a:p>
        </p:txBody>
      </p:sp>
      <p:sp>
        <p:nvSpPr>
          <p:cNvPr id="3" name="Content Placeholder 2">
            <a:extLst>
              <a:ext uri="{FF2B5EF4-FFF2-40B4-BE49-F238E27FC236}">
                <a16:creationId xmlns:a16="http://schemas.microsoft.com/office/drawing/2014/main" id="{E6D50DAB-F797-4EB4-924A-FC2C8BE83FCA}"/>
              </a:ext>
            </a:extLst>
          </p:cNvPr>
          <p:cNvSpPr>
            <a:spLocks noGrp="1"/>
          </p:cNvSpPr>
          <p:nvPr>
            <p:ph idx="1"/>
          </p:nvPr>
        </p:nvSpPr>
        <p:spPr/>
        <p:txBody>
          <a:bodyPr/>
          <a:lstStyle/>
          <a:p>
            <a:r>
              <a:rPr lang="en-US" sz="1800" dirty="0">
                <a:solidFill>
                  <a:srgbClr val="000000"/>
                </a:solidFill>
                <a:effectLst/>
                <a:ea typeface="Calibri" panose="020F0502020204030204" pitchFamily="34" charset="0"/>
                <a:cs typeface="Calibri" panose="020F0502020204030204" pitchFamily="34" charset="0"/>
              </a:rPr>
              <a:t>The five most common restaurant categories are retrieved for each neighborhood. This feature will be used to group neighborhoods into clusters.</a:t>
            </a:r>
            <a:endParaRPr lang="en-US" sz="1800" dirty="0">
              <a:effectLst/>
              <a:ea typeface="Calibri" panose="020F0502020204030204" pitchFamily="34" charset="0"/>
              <a:cs typeface="Times New Roman" panose="02020603050405020304" pitchFamily="18" charset="0"/>
            </a:endParaRP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954C6955-0A50-421A-8E41-0D77762C0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12989"/>
            <a:ext cx="10451069" cy="2345276"/>
          </a:xfrm>
          <a:prstGeom prst="rect">
            <a:avLst/>
          </a:prstGeom>
        </p:spPr>
      </p:pic>
    </p:spTree>
    <p:extLst>
      <p:ext uri="{BB962C8B-B14F-4D97-AF65-F5344CB8AC3E}">
        <p14:creationId xmlns:p14="http://schemas.microsoft.com/office/powerpoint/2010/main" val="156146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EEB0-3144-46D3-9B9D-35C92050642E}"/>
              </a:ext>
            </a:extLst>
          </p:cNvPr>
          <p:cNvSpPr>
            <a:spLocks noGrp="1"/>
          </p:cNvSpPr>
          <p:nvPr>
            <p:ph type="title"/>
          </p:nvPr>
        </p:nvSpPr>
        <p:spPr/>
        <p:txBody>
          <a:bodyPr/>
          <a:lstStyle/>
          <a:p>
            <a:r>
              <a:rPr lang="en-US" dirty="0"/>
              <a:t>K Means Clustering</a:t>
            </a:r>
          </a:p>
        </p:txBody>
      </p:sp>
      <p:sp>
        <p:nvSpPr>
          <p:cNvPr id="3" name="Content Placeholder 2">
            <a:extLst>
              <a:ext uri="{FF2B5EF4-FFF2-40B4-BE49-F238E27FC236}">
                <a16:creationId xmlns:a16="http://schemas.microsoft.com/office/drawing/2014/main" id="{4F1C10E9-EA3A-45BF-9D3E-DB8150FCF140}"/>
              </a:ext>
            </a:extLst>
          </p:cNvPr>
          <p:cNvSpPr>
            <a:spLocks noGrp="1"/>
          </p:cNvSpPr>
          <p:nvPr>
            <p:ph idx="1"/>
          </p:nvPr>
        </p:nvSpPr>
        <p:spPr/>
        <p:txBody>
          <a:bodyPr/>
          <a:lstStyle/>
          <a:p>
            <a:r>
              <a:rPr lang="en-US" sz="1800" i="0" dirty="0">
                <a:solidFill>
                  <a:srgbClr val="000000"/>
                </a:solidFill>
                <a:effectLst/>
              </a:rPr>
              <a:t>The “Elbow” Method is used to find the optimal k. </a:t>
            </a:r>
          </a:p>
          <a:p>
            <a:pPr lvl="1"/>
            <a:r>
              <a:rPr lang="en-US" sz="1800" dirty="0">
                <a:solidFill>
                  <a:srgbClr val="000000"/>
                </a:solidFill>
              </a:rPr>
              <a:t>T</a:t>
            </a:r>
            <a:r>
              <a:rPr lang="en-US" sz="1800" i="0" dirty="0">
                <a:solidFill>
                  <a:srgbClr val="000000"/>
                </a:solidFill>
                <a:effectLst/>
              </a:rPr>
              <a:t>he sum of squares at each number of clusters is calculated and graphed.</a:t>
            </a:r>
          </a:p>
          <a:p>
            <a:pPr lvl="1"/>
            <a:r>
              <a:rPr lang="en-US" sz="1800" dirty="0">
                <a:solidFill>
                  <a:srgbClr val="000000"/>
                </a:solidFill>
              </a:rPr>
              <a:t>T</a:t>
            </a:r>
            <a:r>
              <a:rPr lang="en-US" sz="1800" i="0" dirty="0">
                <a:solidFill>
                  <a:srgbClr val="000000"/>
                </a:solidFill>
                <a:effectLst/>
              </a:rPr>
              <a:t>he user looks for a change of slope from steep to shallow (an elbow) to determine the optimal number of clusters.</a:t>
            </a:r>
          </a:p>
          <a:p>
            <a:endParaRPr lang="en-US" sz="1800" dirty="0">
              <a:solidFill>
                <a:srgbClr val="000000"/>
              </a:solidFill>
            </a:endParaRPr>
          </a:p>
          <a:p>
            <a:pPr marL="0" indent="0">
              <a:buNone/>
            </a:pPr>
            <a:endParaRPr lang="en-US" sz="1800" i="0" dirty="0">
              <a:solidFill>
                <a:srgbClr val="000000"/>
              </a:solidFill>
              <a:effectLst/>
            </a:endParaRPr>
          </a:p>
          <a:p>
            <a:pPr algn="l"/>
            <a:r>
              <a:rPr lang="en-US" sz="1800" dirty="0">
                <a:solidFill>
                  <a:srgbClr val="000000"/>
                </a:solidFill>
              </a:rPr>
              <a:t>T</a:t>
            </a:r>
            <a:r>
              <a:rPr lang="en-US" sz="1800" i="0" dirty="0">
                <a:solidFill>
                  <a:srgbClr val="000000"/>
                </a:solidFill>
                <a:effectLst/>
              </a:rPr>
              <a:t>he clustering model is built and the values of the Distortion and Inertia are calculated.</a:t>
            </a:r>
          </a:p>
          <a:p>
            <a:pPr marL="685800" marR="0" fontAlgn="base">
              <a:lnSpc>
                <a:spcPct val="107000"/>
              </a:lnSpc>
              <a:spcBef>
                <a:spcPts val="0"/>
              </a:spcBef>
              <a:spcAft>
                <a:spcPts val="0"/>
              </a:spcAft>
            </a:pPr>
            <a:r>
              <a:rPr lang="en-US" sz="1800" b="1"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Distortion:</a:t>
            </a:r>
            <a:r>
              <a:rPr lang="en-US"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It is calculated as the average of the squared distances from the cluster centers of the respective clusters. Typically, the Euclidean distance metric is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fontAlgn="base">
              <a:lnSpc>
                <a:spcPct val="107000"/>
              </a:lnSpc>
              <a:spcBef>
                <a:spcPts val="0"/>
              </a:spcBef>
              <a:spcAft>
                <a:spcPts val="0"/>
              </a:spcAft>
            </a:pPr>
            <a:r>
              <a:rPr lang="en-US" sz="1800" b="1"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Inertia:</a:t>
            </a:r>
            <a:r>
              <a:rPr lang="en-US"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It is the sum of squared distances of samples to their closest cluster center.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87739521"/>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32201C"/>
      </a:dk2>
      <a:lt2>
        <a:srgbClr val="F2F0F3"/>
      </a:lt2>
      <a:accent1>
        <a:srgbClr val="74AF45"/>
      </a:accent1>
      <a:accent2>
        <a:srgbClr val="99A938"/>
      </a:accent2>
      <a:accent3>
        <a:srgbClr val="BD9D4A"/>
      </a:accent3>
      <a:accent4>
        <a:srgbClr val="B15F3B"/>
      </a:accent4>
      <a:accent5>
        <a:srgbClr val="C34D5A"/>
      </a:accent5>
      <a:accent6>
        <a:srgbClr val="B13B79"/>
      </a:accent6>
      <a:hlink>
        <a:srgbClr val="C04A43"/>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1137</TotalTime>
  <Words>955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AvenirNext LT Pro Medium</vt:lpstr>
      <vt:lpstr>Calibri</vt:lpstr>
      <vt:lpstr>Posterama</vt:lpstr>
      <vt:lpstr>Segoe UI Semilight</vt:lpstr>
      <vt:lpstr>ExploreVTI</vt:lpstr>
      <vt:lpstr>Opening a traditional dining restaurant in New Orleans by exploring different neighborhoods </vt:lpstr>
      <vt:lpstr>Introduction</vt:lpstr>
      <vt:lpstr>Data Description</vt:lpstr>
      <vt:lpstr>Highest population per parish </vt:lpstr>
      <vt:lpstr>Population per zip code : Orleans Parish</vt:lpstr>
      <vt:lpstr>Using Foursquare API</vt:lpstr>
      <vt:lpstr>One hot encoding</vt:lpstr>
      <vt:lpstr>Using common category as a feature to group into clusters</vt:lpstr>
      <vt:lpstr>K Means Clustering</vt:lpstr>
      <vt:lpstr>Distortion/Inertia graphs</vt:lpstr>
      <vt:lpstr>Data segmentation and label generation</vt:lpstr>
      <vt:lpstr>Opencage and Folium</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traditional dining restaurant in New Orleans by exploring different neighborhoods </dc:title>
  <dc:creator>Sara Rauf</dc:creator>
  <cp:lastModifiedBy>Sara Rauf</cp:lastModifiedBy>
  <cp:revision>3</cp:revision>
  <dcterms:created xsi:type="dcterms:W3CDTF">2021-01-30T09:12:38Z</dcterms:created>
  <dcterms:modified xsi:type="dcterms:W3CDTF">2021-01-31T04:10:24Z</dcterms:modified>
</cp:coreProperties>
</file>