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3"/>
    <p:sldId id="277" r:id="rId4"/>
    <p:sldId id="297" r:id="rId5"/>
    <p:sldId id="296" r:id="rId6"/>
    <p:sldId id="279" r:id="rId7"/>
    <p:sldId id="287" r:id="rId8"/>
    <p:sldId id="284" r:id="rId9"/>
    <p:sldId id="289" r:id="rId10"/>
    <p:sldId id="28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8" autoAdjust="0"/>
    <p:restoredTop sz="93447" autoAdjust="0"/>
  </p:normalViewPr>
  <p:slideViewPr>
    <p:cSldViewPr snapToGrid="0">
      <p:cViewPr>
        <p:scale>
          <a:sx n="63" d="100"/>
          <a:sy n="63" d="100"/>
        </p:scale>
        <p:origin x="1148"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F85C43C-50D9-4F49-A136-0EFF292F93E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B570E1-CB40-488E-8C6F-EF4211DFFCB0}"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1CEB6AF-9F5C-43BE-879E-CB9514111250}"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p:cNvSpPr>
            <a:spLocks noGrp="1" noRot="1" noChangeAspect="1" noMove="1" noResize="1" noEditPoints="1" noAdjustHandles="1" noChangeArrowheads="1" noChangeShapeType="1" noTextEdit="1"/>
          </p:cNvSpPr>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5943" y="640080"/>
            <a:ext cx="5250268" cy="3034857"/>
          </a:xfrm>
        </p:spPr>
        <p:txBody>
          <a:bodyPr anchor="b">
            <a:normAutofit/>
          </a:bodyPr>
          <a:lstStyle/>
          <a:p>
            <a:r>
              <a:rPr lang="en-US" sz="4400" b="1" dirty="0"/>
              <a:t> Caption generator</a:t>
            </a:r>
            <a:r>
              <a:rPr lang="en-IN" altLang="en-US" sz="4400" b="1" dirty="0"/>
              <a:t> FOR IMAGES</a:t>
            </a:r>
            <a:endParaRPr lang="en-IN" altLang="en-US" sz="4400" b="1" dirty="0"/>
          </a:p>
        </p:txBody>
      </p:sp>
      <p:sp>
        <p:nvSpPr>
          <p:cNvPr id="3" name="Subtitle 2"/>
          <p:cNvSpPr>
            <a:spLocks noGrp="1"/>
          </p:cNvSpPr>
          <p:nvPr>
            <p:ph type="subTitle" idx="1"/>
          </p:nvPr>
        </p:nvSpPr>
        <p:spPr>
          <a:xfrm>
            <a:off x="636806" y="3849539"/>
            <a:ext cx="4819340" cy="2367405"/>
          </a:xfrm>
        </p:spPr>
        <p:txBody>
          <a:bodyPr anchor="t">
            <a:normAutofit/>
          </a:bodyPr>
          <a:lstStyle/>
          <a:p>
            <a:pPr algn="r"/>
            <a:r>
              <a:rPr lang="en-IN" altLang="en-US" sz="2400" dirty="0"/>
              <a:t>KESAVAPATNAM SRAVYA</a:t>
            </a:r>
            <a:endParaRPr lang="en-IN" altLang="en-US" sz="2400" dirty="0"/>
          </a:p>
          <a:p>
            <a:pPr algn="r"/>
            <a:r>
              <a:rPr lang="en-IN" altLang="en-US" sz="2400" dirty="0"/>
              <a:t>700747122</a:t>
            </a:r>
            <a:r>
              <a:rPr lang="en-US" dirty="0"/>
              <a:t> </a:t>
            </a:r>
            <a:endParaRPr lang="en-US" dirty="0"/>
          </a:p>
        </p:txBody>
      </p:sp>
      <p:cxnSp>
        <p:nvCxnSpPr>
          <p:cNvPr id="42" name="Straight Connector 36"/>
          <p:cNvCxnSpPr>
            <a:cxnSpLocks noGrp="1" noRot="1" noChangeAspect="1" noMove="1" noResize="1" noEditPoints="1" noAdjustHandles="1" noChangeArrowheads="1" noChangeShapeType="1"/>
          </p:cNvCxnSpPr>
          <p:nvPr/>
        </p:nvCxnSpPr>
        <p:spPr>
          <a:xfrm>
            <a:off x="700698" y="3765314"/>
            <a:ext cx="47548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1"/>
          <a:srcRect r="52456" b="-1"/>
          <a:stretch>
            <a:fillRect/>
          </a:stretch>
        </p:blipFill>
        <p:spPr>
          <a:xfrm>
            <a:off x="6092952" y="1893765"/>
            <a:ext cx="5458968" cy="30714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44576"/>
            <a:ext cx="9720072" cy="1499616"/>
          </a:xfrm>
        </p:spPr>
        <p:txBody>
          <a:bodyPr>
            <a:normAutofit/>
          </a:bodyPr>
          <a:lstStyle/>
          <a:p>
            <a:r>
              <a:rPr lang="en-IN" altLang="en-US" dirty="0"/>
              <a:t>VIDEO LINK FOR THE PRESENTATION:</a:t>
            </a:r>
            <a:endParaRPr lang="en-IN" altLang="en-US" dirty="0"/>
          </a:p>
        </p:txBody>
      </p:sp>
      <p:sp>
        <p:nvSpPr>
          <p:cNvPr id="4" name="Content Placeholder 3"/>
          <p:cNvSpPr>
            <a:spLocks noGrp="1"/>
          </p:cNvSpPr>
          <p:nvPr>
            <p:ph idx="1"/>
          </p:nvPr>
        </p:nvSpPr>
        <p:spPr>
          <a:xfrm>
            <a:off x="1024127" y="2204720"/>
            <a:ext cx="9720073" cy="3962400"/>
          </a:xfrm>
        </p:spPr>
        <p:txBody>
          <a:bodyPr>
            <a:normAutofit/>
          </a:bodyPr>
          <a:lstStyle/>
          <a:p>
            <a:pPr marL="0" indent="0">
              <a:buNone/>
            </a:pPr>
            <a:r>
              <a:rPr lang="en-US" sz="2800" dirty="0"/>
              <a:t>https://github.com/srav200/JOURNAL_NEURAL/blob/main/KESAVAPATNAMSRAVYA_JOURNAL.mp4</a:t>
            </a:r>
            <a:endParaRPr lang="en-US" sz="2800" dirty="0"/>
          </a:p>
          <a:p>
            <a:pPr marL="0" indent="0">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44576"/>
            <a:ext cx="9720072" cy="1499616"/>
          </a:xfrm>
        </p:spPr>
        <p:txBody>
          <a:bodyPr>
            <a:normAutofit/>
          </a:bodyPr>
          <a:lstStyle/>
          <a:p>
            <a:r>
              <a:rPr lang="en-US" dirty="0"/>
              <a:t>Motivation</a:t>
            </a:r>
            <a:endParaRPr lang="en-US" dirty="0"/>
          </a:p>
        </p:txBody>
      </p:sp>
      <p:sp>
        <p:nvSpPr>
          <p:cNvPr id="4" name="Content Placeholder 3"/>
          <p:cNvSpPr>
            <a:spLocks noGrp="1"/>
          </p:cNvSpPr>
          <p:nvPr>
            <p:ph idx="1"/>
          </p:nvPr>
        </p:nvSpPr>
        <p:spPr>
          <a:xfrm>
            <a:off x="1024127" y="2204720"/>
            <a:ext cx="9720073" cy="3962400"/>
          </a:xfrm>
        </p:spPr>
        <p:txBody>
          <a:bodyPr>
            <a:normAutofit/>
          </a:bodyPr>
          <a:lstStyle/>
          <a:p>
            <a:pPr>
              <a:buFont typeface="Wingdings" panose="05000000000000000000" pitchFamily="2" charset="2"/>
              <a:buChar char="Ø"/>
            </a:pPr>
            <a:r>
              <a:rPr lang="en-US" dirty="0"/>
              <a:t>Accessibility :</a:t>
            </a:r>
            <a:endParaRPr lang="en-US" dirty="0"/>
          </a:p>
          <a:p>
            <a:pPr marL="0" indent="0">
              <a:buNone/>
            </a:pPr>
            <a:r>
              <a:rPr lang="en-US" dirty="0"/>
              <a:t>   Make visual information accessible to individuals who are visually impaired or blind.</a:t>
            </a:r>
            <a:endParaRPr lang="en-US" dirty="0"/>
          </a:p>
          <a:p>
            <a:pPr>
              <a:buFont typeface="Wingdings" panose="05000000000000000000" pitchFamily="2" charset="2"/>
              <a:buChar char="Ø"/>
            </a:pPr>
            <a:r>
              <a:rPr lang="en-US" dirty="0"/>
              <a:t>Automation :</a:t>
            </a:r>
            <a:endParaRPr lang="en-US" dirty="0"/>
          </a:p>
          <a:p>
            <a:pPr marL="0" indent="0">
              <a:buNone/>
            </a:pPr>
            <a:r>
              <a:rPr lang="en-US" dirty="0"/>
              <a:t>   Automatically generate captions for large volumes of images, which can be used for   	a variety of purposes such as marketing, advertising, and social media</a:t>
            </a:r>
            <a:endParaRPr lang="en-US" dirty="0"/>
          </a:p>
          <a:p>
            <a:pPr>
              <a:buFont typeface="Wingdings" panose="05000000000000000000" pitchFamily="2" charset="2"/>
              <a:buChar char="Ø"/>
            </a:pPr>
            <a:r>
              <a:rPr lang="en-US" dirty="0"/>
              <a:t>Personalization :</a:t>
            </a:r>
            <a:endParaRPr lang="en-US" dirty="0"/>
          </a:p>
          <a:p>
            <a:pPr marL="0" indent="0">
              <a:buNone/>
            </a:pPr>
            <a:r>
              <a:rPr lang="en-US" dirty="0"/>
              <a:t>    More interesting and customized experience for users by fabricating captions based on individual preferences, user-generated content, and other criteria.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a:xfrm>
            <a:off x="1024128" y="2286000"/>
            <a:ext cx="10924032" cy="4246880"/>
          </a:xfrm>
        </p:spPr>
        <p:txBody>
          <a:bodyPr/>
          <a:lstStyle/>
          <a:p>
            <a:pPr algn="just">
              <a:buFont typeface="Wingdings" panose="05000000000000000000" pitchFamily="2" charset="2"/>
              <a:buChar char="Ø"/>
            </a:pPr>
            <a:r>
              <a:rPr lang="en-US" dirty="0"/>
              <a:t> Visually impaired individuals make up a significant proportion of the global population, with people requiring assistance for reading or checking information. Accessing information from images is particularly challenging for these individuals. Therefore, there is a need to develop a system that can extract and process information from images and present it in an accessible format for visually impaired individuals. </a:t>
            </a:r>
            <a:endParaRPr lang="en-US" dirty="0"/>
          </a:p>
          <a:p>
            <a:pPr algn="just">
              <a:buFont typeface="Wingdings" panose="05000000000000000000" pitchFamily="2" charset="2"/>
              <a:buChar char="Ø"/>
            </a:pPr>
            <a:r>
              <a:rPr lang="en-US" dirty="0"/>
              <a:t> Deep learning, a subset of machine learning, has shown promise in processing information from images, and image captioning projects that mimic human understanding of images could be a potential solution. </a:t>
            </a:r>
            <a:endParaRPr lang="en-US" dirty="0"/>
          </a:p>
          <a:p>
            <a:pPr marL="0" indent="0" algn="just">
              <a:buNone/>
            </a:pPr>
            <a:r>
              <a:rPr lang="en-US" dirty="0"/>
              <a:t>	However, further research is needed to develop a robust and accurate system that can effectively serve the needs of visually impaired individuals.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It aims </a:t>
            </a:r>
            <a:r>
              <a:rPr lang="en-US" b="0" i="0" dirty="0">
                <a:solidFill>
                  <a:srgbClr val="000000"/>
                </a:solidFill>
                <a:effectLst/>
              </a:rPr>
              <a:t>to implement an Image caption generator that responds to the user to get the captions for a provided image.</a:t>
            </a:r>
            <a:endParaRPr lang="en-US" b="0" i="0" dirty="0">
              <a:solidFill>
                <a:srgbClr val="000000"/>
              </a:solidFill>
              <a:effectLst/>
            </a:endParaRPr>
          </a:p>
          <a:p>
            <a:pPr>
              <a:buFont typeface="Arial" panose="020B0604020202020204" pitchFamily="34" charset="0"/>
              <a:buChar char="•"/>
            </a:pPr>
            <a:r>
              <a:rPr lang="en-US" dirty="0">
                <a:solidFill>
                  <a:srgbClr val="000000"/>
                </a:solidFill>
              </a:rPr>
              <a:t> To generate the accurate and informative captions.</a:t>
            </a:r>
            <a:endParaRPr lang="en-US" dirty="0">
              <a:solidFill>
                <a:srgbClr val="000000"/>
              </a:solidFill>
            </a:endParaRPr>
          </a:p>
          <a:p>
            <a:pPr>
              <a:buFont typeface="Arial" panose="020B0604020202020204" pitchFamily="34" charset="0"/>
              <a:buChar char="•"/>
            </a:pPr>
            <a:r>
              <a:rPr lang="en-US" dirty="0">
                <a:solidFill>
                  <a:srgbClr val="000000"/>
                </a:solidFill>
              </a:rPr>
              <a:t>To improve the accessibility for visual impaired individuals.</a:t>
            </a:r>
            <a:endParaRPr lang="en-US" b="0" i="0" dirty="0">
              <a:solidFill>
                <a:srgbClr val="000000"/>
              </a:solidFill>
              <a:effectLst/>
            </a:endParaRPr>
          </a:p>
          <a:p>
            <a:pPr>
              <a:buFont typeface="Arial" panose="020B0604020202020204" pitchFamily="34" charset="0"/>
              <a:buChar char="•"/>
            </a:pPr>
            <a:r>
              <a:rPr lang="en-US" dirty="0">
                <a:solidFill>
                  <a:srgbClr val="000000"/>
                </a:solidFill>
              </a:rPr>
              <a:t> To enhance user experience </a:t>
            </a:r>
            <a:endParaRPr lang="en-US" dirty="0">
              <a:solidFill>
                <a:srgbClr val="000000"/>
              </a:solidFill>
            </a:endParaRPr>
          </a:p>
          <a:p>
            <a:pPr>
              <a:buFont typeface="Arial" panose="020B0604020202020204" pitchFamily="34" charset="0"/>
              <a:buChar char="•"/>
            </a:pPr>
            <a:r>
              <a:rPr lang="en-US" b="0" i="0" dirty="0">
                <a:solidFill>
                  <a:srgbClr val="000000"/>
                </a:solidFill>
                <a:effectLst/>
              </a:rPr>
              <a:t> To improve machine learnin</a:t>
            </a:r>
            <a:r>
              <a:rPr lang="en-US" dirty="0">
                <a:solidFill>
                  <a:srgbClr val="000000"/>
                </a:solidFill>
              </a:rPr>
              <a:t>g models and enable automation of image analysis.</a:t>
            </a:r>
            <a:endParaRPr lang="en-US" dirty="0">
              <a:solidFill>
                <a:srgbClr val="000000"/>
              </a:solidFill>
            </a:endParaRPr>
          </a:p>
          <a:p>
            <a:pPr>
              <a:buFont typeface="Arial" panose="020B0604020202020204" pitchFamily="34" charset="0"/>
              <a:buChar char="•"/>
            </a:pPr>
            <a:r>
              <a:rPr lang="en-US" dirty="0">
                <a:solidFill>
                  <a:srgbClr val="000000"/>
                </a:solidFill>
              </a:rPr>
              <a:t> To enhance the  search engine optimization.</a:t>
            </a:r>
            <a:endParaRPr lang="en-US" dirty="0">
              <a:solidFill>
                <a:srgbClr val="000000"/>
              </a:solidFill>
            </a:endParaRPr>
          </a:p>
          <a:p>
            <a:pPr>
              <a:buFont typeface="Arial" panose="020B0604020202020204" pitchFamily="34" charset="0"/>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CONTRIBUTIONS:</a:t>
            </a:r>
            <a:endParaRPr lang="en-IN" altLang="en-US" dirty="0"/>
          </a:p>
        </p:txBody>
      </p:sp>
      <p:sp>
        <p:nvSpPr>
          <p:cNvPr id="3" name="Content Placeholder 2"/>
          <p:cNvSpPr>
            <a:spLocks noGrp="1"/>
          </p:cNvSpPr>
          <p:nvPr>
            <p:ph idx="1"/>
          </p:nvPr>
        </p:nvSpPr>
        <p:spPr>
          <a:xfrm>
            <a:off x="937042" y="1894114"/>
            <a:ext cx="11135215" cy="4724400"/>
          </a:xfrm>
        </p:spPr>
        <p:txBody>
          <a:bodyPr>
            <a:normAutofit fontScale="92500" lnSpcReduction="10000"/>
          </a:bodyPr>
          <a:lstStyle/>
          <a:p>
            <a:pPr>
              <a:buFont typeface="Wingdings" panose="05000000000000000000" pitchFamily="2" charset="2"/>
              <a:buChar char="Ø"/>
            </a:pPr>
            <a:r>
              <a:rPr lang="en-US" sz="2600" dirty="0"/>
              <a:t> Deep context-encoding network for retinal image captioning.</a:t>
            </a:r>
            <a:endParaRPr lang="en-US" sz="2600" dirty="0"/>
          </a:p>
          <a:p>
            <a:pPr>
              <a:buFont typeface="Wingdings" panose="05000000000000000000" pitchFamily="2" charset="2"/>
              <a:buChar char="Ø"/>
            </a:pPr>
            <a:r>
              <a:rPr lang="en-US" sz="2600" dirty="0"/>
              <a:t> Thai transformer based image captioning.</a:t>
            </a:r>
            <a:endParaRPr lang="en-US" sz="2600" dirty="0"/>
          </a:p>
          <a:p>
            <a:pPr>
              <a:buFontTx/>
              <a:buChar char="-"/>
            </a:pPr>
            <a:r>
              <a:rPr lang="en-US" dirty="0"/>
              <a:t> They are unable to produce adequate captions on images with noise.</a:t>
            </a:r>
            <a:endParaRPr lang="en-US" dirty="0"/>
          </a:p>
          <a:p>
            <a:pPr>
              <a:buFontTx/>
              <a:buChar char="-"/>
            </a:pPr>
            <a:endParaRPr lang="en-US" dirty="0"/>
          </a:p>
          <a:p>
            <a:pPr>
              <a:buFont typeface="Wingdings" panose="05000000000000000000" pitchFamily="2" charset="2"/>
              <a:buChar char="Ø"/>
            </a:pPr>
            <a:r>
              <a:rPr lang="en-US" sz="2600" dirty="0"/>
              <a:t>Show and Tell : A Neural Image Caption Generator</a:t>
            </a:r>
            <a:endParaRPr lang="en-US" sz="2600" dirty="0"/>
          </a:p>
          <a:p>
            <a:pPr>
              <a:buFontTx/>
              <a:buChar char="-"/>
            </a:pPr>
            <a:r>
              <a:rPr lang="en-US" dirty="0"/>
              <a:t>Works fine only with images with the dataset</a:t>
            </a:r>
            <a:endParaRPr lang="en-US" dirty="0"/>
          </a:p>
          <a:p>
            <a:pPr>
              <a:buFontTx/>
              <a:buChar char="-"/>
            </a:pPr>
            <a:endParaRPr lang="en-US" dirty="0"/>
          </a:p>
          <a:p>
            <a:pPr>
              <a:buFont typeface="Wingdings" panose="05000000000000000000" pitchFamily="2" charset="2"/>
              <a:buChar char="Ø"/>
            </a:pPr>
            <a:r>
              <a:rPr lang="en-US" sz="2600" dirty="0"/>
              <a:t>Remote sensing image change captioning with dual-branch transformers.</a:t>
            </a:r>
            <a:endParaRPr lang="en-US" sz="2600" dirty="0"/>
          </a:p>
          <a:p>
            <a:pPr>
              <a:buFont typeface="Wingdings" panose="05000000000000000000" pitchFamily="2" charset="2"/>
              <a:buChar char="Ø"/>
            </a:pPr>
            <a:r>
              <a:rPr lang="en-US" sz="2600" dirty="0" err="1"/>
              <a:t>Explainability</a:t>
            </a:r>
            <a:r>
              <a:rPr lang="en-US" sz="2600" dirty="0"/>
              <a:t> for medical image captioning.</a:t>
            </a:r>
            <a:endParaRPr lang="en-US" sz="2600" dirty="0"/>
          </a:p>
          <a:p>
            <a:pPr marL="0" indent="0">
              <a:buNone/>
            </a:pPr>
            <a:r>
              <a:rPr lang="en-US" dirty="0"/>
              <a:t>- The former is that it cannot provide new descriptions. The latter could be impacted by incorrect scene or semantic object identification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US"/>
              <a:t>RESULTS</a:t>
            </a:r>
            <a:endParaRPr lang="en-US" dirty="0"/>
          </a:p>
        </p:txBody>
      </p:sp>
      <p:sp>
        <p:nvSpPr>
          <p:cNvPr id="3" name="Content Placeholder 2"/>
          <p:cNvSpPr>
            <a:spLocks noGrp="1"/>
          </p:cNvSpPr>
          <p:nvPr>
            <p:ph idx="1"/>
          </p:nvPr>
        </p:nvSpPr>
        <p:spPr>
          <a:xfrm>
            <a:off x="1024128" y="2286000"/>
            <a:ext cx="5142992" cy="3931920"/>
          </a:xfrm>
        </p:spPr>
        <p:txBody>
          <a:bodyPr>
            <a:normAutofit/>
          </a:bodyPr>
          <a:lstStyle/>
          <a:p>
            <a:pPr>
              <a:buFont typeface="Arial" panose="020B0604020202020204" pitchFamily="34" charset="0"/>
              <a:buChar char="•"/>
            </a:pPr>
            <a:r>
              <a:rPr lang="en-US" sz="1500" dirty="0"/>
              <a:t> By fine-tuning the model with various hyperparameters, the caption generation has continuously improved. With a higher BLEU score, the produced captions are more likely to match the real captions on the photos. </a:t>
            </a:r>
            <a:endParaRPr lang="en-US" sz="1500" dirty="0"/>
          </a:p>
          <a:p>
            <a:pPr>
              <a:buFont typeface="Arial" panose="020B0604020202020204" pitchFamily="34" charset="0"/>
              <a:buChar char="•"/>
            </a:pPr>
            <a:r>
              <a:rPr lang="en-US" sz="1500" dirty="0"/>
              <a:t> The validation loss decreases up until the fifth epoch and then increases, while the training loss keeps decreasing. </a:t>
            </a:r>
            <a:endParaRPr lang="en-US" sz="1500" dirty="0"/>
          </a:p>
          <a:p>
            <a:pPr>
              <a:buFont typeface="Arial" panose="020B0604020202020204" pitchFamily="34" charset="0"/>
              <a:buChar char="•"/>
            </a:pPr>
            <a:r>
              <a:rPr lang="en-US" sz="1500" dirty="0"/>
              <a:t> Even while the training loss diminishes over time, the validation loss typically increases after the fifth epoch. This suggests that the model is too well-fitted and that training should be stopped.</a:t>
            </a:r>
            <a:endParaRPr lang="en-US" sz="1500" dirty="0"/>
          </a:p>
          <a:p>
            <a:pPr>
              <a:buFont typeface="Arial" panose="020B0604020202020204" pitchFamily="34" charset="0"/>
              <a:buChar char="•"/>
            </a:pPr>
            <a:r>
              <a:rPr lang="en-US" sz="1500" dirty="0"/>
              <a:t> If the model overfits on your training data, it will cause the model to examine image details and produce captions that are illogical.</a:t>
            </a:r>
            <a:endParaRPr lang="en-US" sz="1500" dirty="0"/>
          </a:p>
        </p:txBody>
      </p:sp>
      <p:pic>
        <p:nvPicPr>
          <p:cNvPr id="5" name="Picture 4" descr="Chart, line chart&#10;&#10;Description automatically generated"/>
          <p:cNvPicPr>
            <a:picLocks noChangeAspect="1"/>
          </p:cNvPicPr>
          <p:nvPr/>
        </p:nvPicPr>
        <p:blipFill>
          <a:blip r:embed="rId1"/>
          <a:stretch>
            <a:fillRect/>
          </a:stretch>
        </p:blipFill>
        <p:spPr>
          <a:xfrm>
            <a:off x="6096000" y="1630210"/>
            <a:ext cx="5455921" cy="4105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54587"/>
            <a:ext cx="9720072" cy="1499616"/>
          </a:xfrm>
        </p:spPr>
        <p:txBody>
          <a:bodyPr/>
          <a:lstStyle/>
          <a:p>
            <a:r>
              <a:rPr lang="en-US"/>
              <a:t>Results</a:t>
            </a:r>
            <a:endParaRPr lang="en-US" dirty="0"/>
          </a:p>
        </p:txBody>
      </p:sp>
      <p:cxnSp>
        <p:nvCxnSpPr>
          <p:cNvPr id="10" name="Straight Connector 9"/>
          <p:cNvCxnSpPr/>
          <p:nvPr/>
        </p:nvCxnSpPr>
        <p:spPr>
          <a:xfrm>
            <a:off x="910698" y="3920338"/>
            <a:ext cx="10160944" cy="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1"/>
          <a:stretch>
            <a:fillRect/>
          </a:stretch>
        </p:blipFill>
        <p:spPr>
          <a:xfrm>
            <a:off x="1312405" y="1671852"/>
            <a:ext cx="8979361" cy="1866996"/>
          </a:xfrm>
          <a:prstGeom prst="rect">
            <a:avLst/>
          </a:prstGeom>
        </p:spPr>
      </p:pic>
      <p:pic>
        <p:nvPicPr>
          <p:cNvPr id="39" name="Picture 38"/>
          <p:cNvPicPr>
            <a:picLocks noChangeAspect="1"/>
          </p:cNvPicPr>
          <p:nvPr/>
        </p:nvPicPr>
        <p:blipFill>
          <a:blip r:embed="rId2"/>
          <a:stretch>
            <a:fillRect/>
          </a:stretch>
        </p:blipFill>
        <p:spPr>
          <a:xfrm>
            <a:off x="1127191" y="4301829"/>
            <a:ext cx="11064809" cy="18979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a:xfrm>
            <a:off x="792480" y="2286000"/>
            <a:ext cx="9951720" cy="4175760"/>
          </a:xfrm>
        </p:spPr>
        <p:txBody>
          <a:bodyPr>
            <a:normAutofit fontScale="90000"/>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IN" sz="2400" b="0" i="0" u="none" strike="noStrike" kern="1200" cap="none" spc="0" normalizeH="0" baseline="0" noProof="0" dirty="0">
                <a:ln>
                  <a:noFill/>
                </a:ln>
                <a:solidFill>
                  <a:srgbClr val="000000"/>
                </a:solidFill>
                <a:effectLst/>
                <a:uLnTx/>
                <a:uFillTx/>
                <a:latin typeface="Sabon Next LT"/>
                <a:ea typeface="+mn-ea"/>
                <a:cs typeface="+mn-cs"/>
              </a:rPr>
              <a:t>[1] </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Jia-Hong Huang, Ting-Wei Wu, Chao-Han Huck Yang, and Marcel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Worring</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Deep context-encoding network for retinal image captioning. In 2021 IEEE International Conference on Image Processing (ICIP).</a:t>
            </a: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IN" sz="2400" b="0" i="0" u="none" strike="noStrike" kern="1200" cap="none" spc="0" normalizeH="0" baseline="0" noProof="0" dirty="0">
                <a:ln>
                  <a:noFill/>
                </a:ln>
                <a:solidFill>
                  <a:srgbClr val="000000"/>
                </a:solidFill>
                <a:effectLst/>
                <a:uLnTx/>
                <a:uFillTx/>
                <a:latin typeface="Sabon Next LT"/>
                <a:ea typeface="+mn-ea"/>
                <a:cs typeface="+mn-cs"/>
              </a:rPr>
              <a:t>[2] </a:t>
            </a:r>
            <a:r>
              <a:rPr kumimoji="0" lang="en-IN" sz="1890" b="0" i="0" u="none" strike="noStrike" kern="1200" cap="none" spc="0" normalizeH="0" baseline="0" noProof="0" dirty="0">
                <a:ln>
                  <a:noFill/>
                </a:ln>
                <a:solidFill>
                  <a:srgbClr val="000000"/>
                </a:solidFill>
                <a:effectLst/>
                <a:uLnTx/>
                <a:uFillTx/>
                <a:latin typeface="Sabon Next LT"/>
                <a:ea typeface="+mn-ea"/>
                <a:cs typeface="+mn-cs"/>
              </a:rPr>
              <a:t>Yu Tian1∗</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Jian Ren2, Menglei Chai2, Kyle Olszewski2, Xi Peng3,Dimitris N. Metaxas1</a:t>
            </a: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rgbClr val="000000"/>
                </a:solidFill>
                <a:effectLst/>
                <a:uLnTx/>
                <a:uFillTx/>
                <a:latin typeface="Sabon Next LT"/>
                <a:ea typeface="+mn-ea"/>
                <a:cs typeface="+mn-cs"/>
              </a:rPr>
              <a:t>, Sergey Tulyakov2. AGood image generator is what you need for high resolution video syntheis.</a:t>
            </a: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[3] </a:t>
            </a:r>
            <a:r>
              <a:rPr kumimoji="0" lang="en-IN" altLang="en-US" sz="1700" b="0" i="0" u="none" strike="noStrike" kern="1200" cap="none" spc="0" normalizeH="0" baseline="0" noProof="0" dirty="0">
                <a:ln>
                  <a:noFill/>
                </a:ln>
                <a:solidFill>
                  <a:srgbClr val="000000"/>
                </a:solidFill>
                <a:effectLst/>
                <a:uLnTx/>
                <a:uFillTx/>
                <a:latin typeface="Sabon Next LT"/>
                <a:ea typeface="+mn-ea"/>
                <a:cs typeface="+mn-cs"/>
              </a:rPr>
              <a:t>Xi</a:t>
            </a:r>
            <a:r>
              <a:rPr lang="en-US" sz="1790" noProof="0" dirty="0" err="1">
                <a:ln>
                  <a:noFill/>
                </a:ln>
                <a:solidFill>
                  <a:srgbClr val="000000"/>
                </a:solidFill>
                <a:effectLst/>
                <a:uLnTx/>
                <a:uFillTx/>
                <a:latin typeface="Sabon Next LT"/>
                <a:sym typeface="+mn-ea"/>
              </a:rPr>
              <a:t>ru</a:t>
            </a:r>
            <a:r>
              <a:rPr lang="en-US" sz="1790" noProof="0" dirty="0">
                <a:ln>
                  <a:noFill/>
                </a:ln>
                <a:solidFill>
                  <a:srgbClr val="000000"/>
                </a:solidFill>
                <a:effectLst/>
                <a:uLnTx/>
                <a:uFillTx/>
                <a:latin typeface="Sabon Next LT"/>
                <a:sym typeface="+mn-ea"/>
              </a:rPr>
              <a:t> Wei, </a:t>
            </a:r>
            <a:r>
              <a:rPr lang="en-US" sz="1790" noProof="0" dirty="0" err="1">
                <a:ln>
                  <a:noFill/>
                </a:ln>
                <a:solidFill>
                  <a:srgbClr val="000000"/>
                </a:solidFill>
                <a:effectLst/>
                <a:uLnTx/>
                <a:uFillTx/>
                <a:latin typeface="Sabon Next LT"/>
                <a:sym typeface="+mn-ea"/>
              </a:rPr>
              <a:t>Yonggang</a:t>
            </a:r>
            <a:r>
              <a:rPr lang="en-US" sz="1790" noProof="0" dirty="0">
                <a:ln>
                  <a:noFill/>
                </a:ln>
                <a:solidFill>
                  <a:srgbClr val="000000"/>
                </a:solidFill>
                <a:effectLst/>
                <a:uLnTx/>
                <a:uFillTx/>
                <a:latin typeface="Sabon Next LT"/>
                <a:sym typeface="+mn-ea"/>
              </a:rPr>
              <a:t> Qi, Jun Liu, and Fang Liu. Image retrieval by dense caption reasoning. In 2017 IEEE Visual Communications and Image Processing (VCIP).</a:t>
            </a:r>
            <a:endParaRPr lang="en-US" sz="1790" noProof="0" dirty="0">
              <a:ln>
                <a:noFill/>
              </a:ln>
              <a:solidFill>
                <a:srgbClr val="000000"/>
              </a:solidFill>
              <a:effectLst/>
              <a:uLnTx/>
              <a:uFillTx/>
              <a:latin typeface="Sabon Next LT"/>
              <a:sym typeface="+mn-ea"/>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79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a:t>
            </a:r>
            <a:r>
              <a:rPr kumimoji="0" lang="en-IN" altLang="en-US" sz="2400" b="0" i="0" u="none" strike="noStrike" kern="1200" cap="none" spc="0" normalizeH="0" baseline="0" noProof="0" dirty="0">
                <a:ln>
                  <a:noFill/>
                </a:ln>
                <a:solidFill>
                  <a:srgbClr val="000000"/>
                </a:solidFill>
                <a:effectLst/>
                <a:uLnTx/>
                <a:uFillTx/>
                <a:latin typeface="Sabon Next LT"/>
                <a:ea typeface="+mn-ea"/>
                <a:cs typeface="+mn-cs"/>
              </a:rPr>
              <a:t>4</a:t>
            </a:r>
            <a:r>
              <a:rPr kumimoji="0" lang="en-US" sz="2400" b="0" i="0" u="none" strike="noStrike" kern="1200" cap="none" spc="0" normalizeH="0" baseline="0" noProof="0" dirty="0">
                <a:ln>
                  <a:noFill/>
                </a:ln>
                <a:solidFill>
                  <a:srgbClr val="000000"/>
                </a:solidFill>
                <a:effectLst/>
                <a:uLnTx/>
                <a:uFillTx/>
                <a:latin typeface="Sabon Next LT"/>
                <a:ea typeface="+mn-ea"/>
                <a:cs typeface="+mn-cs"/>
              </a:rPr>
              <a:t>]</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Prashant Giridhar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Shambharkar</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Priyanka Kumari, Pratik Yadav, and Rajat Kumar. Generating caption for image using beam search and analyzation with unsupervised image captioning algorithm. In 2021 5th International Conference on Intelligent Computing and Control Systems (ICICCS).</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defRPr/>
            </a:pPr>
            <a:endParaRPr kumimoji="0" lang="en-IN" sz="2400" b="0" i="0" u="none" strike="noStrike" kern="1200" cap="none" spc="0" normalizeH="0" baseline="0" noProof="0" dirty="0">
              <a:ln>
                <a:noFill/>
              </a:ln>
              <a:solidFill>
                <a:srgbClr val="1F2C8F"/>
              </a:solidFill>
              <a:effectLst/>
              <a:uLnTx/>
              <a:uFillTx/>
              <a:latin typeface="Sabon Next 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 design</Template>
  <TotalTime>0</TotalTime>
  <Words>3836</Words>
  <Application>WPS Presentation</Application>
  <PresentationFormat>Widescreen</PresentationFormat>
  <Paragraphs>70</Paragraphs>
  <Slides>9</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9</vt:i4>
      </vt:variant>
    </vt:vector>
  </HeadingPairs>
  <TitlesOfParts>
    <vt:vector size="31" baseType="lpstr">
      <vt:lpstr>Arial</vt:lpstr>
      <vt:lpstr>SimSun</vt:lpstr>
      <vt:lpstr>Wingdings</vt:lpstr>
      <vt:lpstr>Tw Cen MT</vt:lpstr>
      <vt:lpstr>Wingdings 3</vt:lpstr>
      <vt:lpstr>Sabon Next LT</vt:lpstr>
      <vt:lpstr>Segoe Print</vt:lpstr>
      <vt:lpstr>Tw Cen MT Condensed</vt:lpstr>
      <vt:lpstr>Microsoft YaHei</vt:lpstr>
      <vt:lpstr>Arial Unicode MS</vt:lpstr>
      <vt:lpstr>Calibri</vt:lpstr>
      <vt:lpstr>Agency FB</vt:lpstr>
      <vt:lpstr>Arial Narrow</vt:lpstr>
      <vt:lpstr>Bahnschrift Light Condensed</vt:lpstr>
      <vt:lpstr>Bahnschrift Light</vt:lpstr>
      <vt:lpstr>Bahnschrift Light SemiCondensed</vt:lpstr>
      <vt:lpstr>Bahnschrift SemiBold</vt:lpstr>
      <vt:lpstr>Calibri Light</vt:lpstr>
      <vt:lpstr>Californian FB</vt:lpstr>
      <vt:lpstr>Calisto MT</vt:lpstr>
      <vt:lpstr>Cambria</vt:lpstr>
      <vt:lpstr>Integral</vt:lpstr>
      <vt:lpstr>Image Caption generator</vt:lpstr>
      <vt:lpstr>Motivation</vt:lpstr>
      <vt:lpstr>Motivation</vt:lpstr>
      <vt:lpstr>Problem Statement</vt:lpstr>
      <vt:lpstr>OBJECTIVES</vt:lpstr>
      <vt:lpstr>Related works</vt:lpstr>
      <vt:lpstr>RESULTS</vt:lpstr>
      <vt:lpstr>Results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swamy yalamanchili</dc:creator>
  <cp:lastModifiedBy>Sravya Kesavapatnam</cp:lastModifiedBy>
  <cp:revision>46</cp:revision>
  <dcterms:created xsi:type="dcterms:W3CDTF">2023-02-21T20:38:00Z</dcterms:created>
  <dcterms:modified xsi:type="dcterms:W3CDTF">2023-08-02T22:59:58Z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BC423E40BFB947A59A3D66B3DB1A395B</vt:lpwstr>
  </property>
  <property fmtid="{D5CDD505-2E9C-101B-9397-08002B2CF9AE}" pid="4" name="KSOProductBuildVer">
    <vt:lpwstr>1033-11.2.0.11219</vt:lpwstr>
  </property>
</Properties>
</file>