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7" r:id="rId2"/>
    <p:sldId id="258" r:id="rId3"/>
    <p:sldId id="259" r:id="rId4"/>
    <p:sldId id="260" r:id="rId5"/>
  </p:sldIdLst>
  <p:sldSz cx="9144000" cy="5143500" type="screen16x9"/>
  <p:notesSz cx="6858000" cy="9144000"/>
  <p:embeddedFontLst>
    <p:embeddedFont>
      <p:font typeface="Calibri" pitchFamily="34" charset="0"/>
      <p:regular r:id="rId7"/>
      <p:bold r:id="rId8"/>
      <p:italic r:id="rId9"/>
      <p:boldItalic r:id="rId10"/>
    </p:embeddedFont>
    <p:embeddedFont>
      <p:font typeface="Nunito SemiBold" charset="0"/>
      <p:regular r:id="rId11"/>
      <p:bold r:id="rId12"/>
      <p:italic r:id="rId13"/>
      <p:boldItalic r:id="rId14"/>
    </p:embeddedFont>
    <p:embeddedFont>
      <p:font typeface="Nunito"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8" d="100"/>
          <a:sy n="128" d="100"/>
        </p:scale>
        <p:origin x="-13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8826273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2" name="Google Shape;42;p3"/>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3" name="Google Shape;43;p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44"/>
        <p:cNvGrpSpPr/>
        <p:nvPr/>
      </p:nvGrpSpPr>
      <p:grpSpPr>
        <a:xfrm>
          <a:off x="0" y="0"/>
          <a:ext cx="0" cy="0"/>
          <a:chOff x="0" y="0"/>
          <a:chExt cx="0" cy="0"/>
        </a:xfrm>
      </p:grpSpPr>
      <p:sp>
        <p:nvSpPr>
          <p:cNvPr id="45" name="Google Shape;45;p4"/>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 name="Google Shape;46;p4"/>
          <p:cNvGrpSpPr/>
          <p:nvPr/>
        </p:nvGrpSpPr>
        <p:grpSpPr>
          <a:xfrm>
            <a:off x="5594190" y="3961115"/>
            <a:ext cx="2910144" cy="1182340"/>
            <a:chOff x="6917201" y="0"/>
            <a:chExt cx="2227777" cy="863400"/>
          </a:xfrm>
        </p:grpSpPr>
        <p:sp>
          <p:nvSpPr>
            <p:cNvPr id="47" name="Google Shape;47;p4"/>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4"/>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50;p4"/>
          <p:cNvGrpSpPr/>
          <p:nvPr/>
        </p:nvGrpSpPr>
        <p:grpSpPr>
          <a:xfrm>
            <a:off x="199149" y="2"/>
            <a:ext cx="2795413" cy="1083308"/>
            <a:chOff x="6917201" y="0"/>
            <a:chExt cx="2227777" cy="863400"/>
          </a:xfrm>
        </p:grpSpPr>
        <p:sp>
          <p:nvSpPr>
            <p:cNvPr id="51" name="Google Shape;51;p4"/>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4"/>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4"/>
          <p:cNvSpPr txBox="1">
            <a:spLocks noGrp="1"/>
          </p:cNvSpPr>
          <p:nvPr>
            <p:ph type="title"/>
          </p:nvPr>
        </p:nvSpPr>
        <p:spPr>
          <a:xfrm>
            <a:off x="1888684" y="1746100"/>
            <a:ext cx="53775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5"/>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6"/>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7"/>
          <p:cNvSpPr txBox="1">
            <a:spLocks noGrp="1"/>
          </p:cNvSpPr>
          <p:nvPr>
            <p:ph type="title"/>
          </p:nvPr>
        </p:nvSpPr>
        <p:spPr>
          <a:xfrm>
            <a:off x="819150" y="845600"/>
            <a:ext cx="3709200" cy="1383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8"/>
          <p:cNvGrpSpPr/>
          <p:nvPr/>
        </p:nvGrpSpPr>
        <p:grpSpPr>
          <a:xfrm>
            <a:off x="5886353" y="1243"/>
            <a:ext cx="3257454"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 name="Google Shape;93;p8"/>
          <p:cNvSpPr txBox="1">
            <a:spLocks noGrp="1"/>
          </p:cNvSpPr>
          <p:nvPr>
            <p:ph type="title"/>
          </p:nvPr>
        </p:nvSpPr>
        <p:spPr>
          <a:xfrm>
            <a:off x="1393929" y="1301146"/>
            <a:ext cx="6366900" cy="253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9"/>
          <p:cNvSpPr txBox="1">
            <a:spLocks noGrp="1"/>
          </p:cNvSpPr>
          <p:nvPr>
            <p:ph type="title"/>
          </p:nvPr>
        </p:nvSpPr>
        <p:spPr>
          <a:xfrm>
            <a:off x="819150" y="845600"/>
            <a:ext cx="6424200" cy="705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0"/>
          <p:cNvSpPr txBox="1">
            <a:spLocks noGrp="1"/>
          </p:cNvSpPr>
          <p:nvPr>
            <p:ph type="body" idx="1"/>
          </p:nvPr>
        </p:nvSpPr>
        <p:spPr>
          <a:xfrm>
            <a:off x="328025" y="4163500"/>
            <a:ext cx="7415100" cy="605100"/>
          </a:xfrm>
          <a:prstGeom prst="rect">
            <a:avLst/>
          </a:prstGeom>
          <a:noFill/>
          <a:ln>
            <a:noFill/>
          </a:ln>
        </p:spPr>
        <p:txBody>
          <a:bodyPr spcFirstLastPara="1" wrap="square" lIns="91425" tIns="91425" rIns="91425" bIns="91425" anchor="b" anchorCtr="0">
            <a:noAutofit/>
          </a:bodyPr>
          <a:lstStyle>
            <a:lvl1pPr marL="457200" lvl="0" indent="-228600" algn="l">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p11"/>
          <p:cNvGrpSpPr/>
          <p:nvPr/>
        </p:nvGrpSpPr>
        <p:grpSpPr>
          <a:xfrm>
            <a:off x="5959222" y="4119576"/>
            <a:ext cx="2520951"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 name="Google Shape;115;p11"/>
          <p:cNvGrpSpPr/>
          <p:nvPr/>
        </p:nvGrpSpPr>
        <p:grpSpPr>
          <a:xfrm>
            <a:off x="199149" y="2"/>
            <a:ext cx="2795413"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 name="Google Shape;119;p11"/>
          <p:cNvSpPr txBox="1">
            <a:spLocks noGrp="1"/>
          </p:cNvSpPr>
          <p:nvPr>
            <p:ph type="title" hasCustomPrompt="1"/>
          </p:nvPr>
        </p:nvSpPr>
        <p:spPr>
          <a:xfrm>
            <a:off x="1385850" y="1383850"/>
            <a:ext cx="6372300" cy="1379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a:noFill/>
          <a:ln>
            <a:noFill/>
          </a:ln>
        </p:spPr>
        <p:txBody>
          <a:bodyPr spcFirstLastPara="1" wrap="square" lIns="91425" tIns="91425" rIns="91425" bIns="91425" anchor="t" anchorCtr="0">
            <a:noAutofit/>
          </a:bodyPr>
          <a:lstStyle>
            <a:lvl1pPr marL="457200" lvl="0" indent="-311150" algn="ctr">
              <a:lnSpc>
                <a:spcPct val="115000"/>
              </a:lnSpc>
              <a:spcBef>
                <a:spcPts val="0"/>
              </a:spcBef>
              <a:spcAft>
                <a:spcPts val="0"/>
              </a:spcAft>
              <a:buSzPts val="1300"/>
              <a:buChar char="●"/>
              <a:defRPr/>
            </a:lvl1pPr>
            <a:lvl2pPr marL="914400" lvl="1" indent="-298450" algn="ctr">
              <a:lnSpc>
                <a:spcPct val="115000"/>
              </a:lnSpc>
              <a:spcBef>
                <a:spcPts val="1600"/>
              </a:spcBef>
              <a:spcAft>
                <a:spcPts val="0"/>
              </a:spcAft>
              <a:buSzPts val="1100"/>
              <a:buChar char="○"/>
              <a:defRPr/>
            </a:lvl2pPr>
            <a:lvl3pPr marL="1371600" lvl="2" indent="-298450" algn="ctr">
              <a:lnSpc>
                <a:spcPct val="115000"/>
              </a:lnSpc>
              <a:spcBef>
                <a:spcPts val="1600"/>
              </a:spcBef>
              <a:spcAft>
                <a:spcPts val="0"/>
              </a:spcAft>
              <a:buSzPts val="1100"/>
              <a:buChar char="■"/>
              <a:defRPr/>
            </a:lvl3pPr>
            <a:lvl4pPr marL="1828800" lvl="3" indent="-298450" algn="ctr">
              <a:lnSpc>
                <a:spcPct val="115000"/>
              </a:lnSpc>
              <a:spcBef>
                <a:spcPts val="1600"/>
              </a:spcBef>
              <a:spcAft>
                <a:spcPts val="0"/>
              </a:spcAft>
              <a:buSzPts val="1100"/>
              <a:buChar char="●"/>
              <a:defRPr/>
            </a:lvl4pPr>
            <a:lvl5pPr marL="2286000" lvl="4" indent="-298450" algn="ctr">
              <a:lnSpc>
                <a:spcPct val="115000"/>
              </a:lnSpc>
              <a:spcBef>
                <a:spcPts val="1600"/>
              </a:spcBef>
              <a:spcAft>
                <a:spcPts val="0"/>
              </a:spcAft>
              <a:buSzPts val="1100"/>
              <a:buChar char="○"/>
              <a:defRPr/>
            </a:lvl5pPr>
            <a:lvl6pPr marL="2743200" lvl="5" indent="-298450" algn="ctr">
              <a:lnSpc>
                <a:spcPct val="115000"/>
              </a:lnSpc>
              <a:spcBef>
                <a:spcPts val="1600"/>
              </a:spcBef>
              <a:spcAft>
                <a:spcPts val="0"/>
              </a:spcAft>
              <a:buSzPts val="1100"/>
              <a:buChar char="■"/>
              <a:defRPr/>
            </a:lvl6pPr>
            <a:lvl7pPr marL="3200400" lvl="6" indent="-298450" algn="ctr">
              <a:lnSpc>
                <a:spcPct val="115000"/>
              </a:lnSpc>
              <a:spcBef>
                <a:spcPts val="1600"/>
              </a:spcBef>
              <a:spcAft>
                <a:spcPts val="0"/>
              </a:spcAft>
              <a:buSzPts val="1100"/>
              <a:buChar char="●"/>
              <a:defRPr/>
            </a:lvl7pPr>
            <a:lvl8pPr marL="3657600" lvl="7" indent="-298450" algn="ctr">
              <a:lnSpc>
                <a:spcPct val="115000"/>
              </a:lnSpc>
              <a:spcBef>
                <a:spcPts val="1600"/>
              </a:spcBef>
              <a:spcAft>
                <a:spcPts val="0"/>
              </a:spcAft>
              <a:buSzPts val="1100"/>
              <a:buChar char="○"/>
              <a:defRPr/>
            </a:lvl8pPr>
            <a:lvl9pPr marL="4114800" lvl="8" indent="-298450" algn="ctr">
              <a:lnSpc>
                <a:spcPct val="115000"/>
              </a:lnSpc>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819150" y="489725"/>
            <a:ext cx="7505700" cy="5148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2400" b="1">
                <a:solidFill>
                  <a:srgbClr val="CC0000"/>
                </a:solidFill>
              </a:rPr>
              <a:t>PROPOSED SOLUTION</a:t>
            </a:r>
            <a:endParaRPr sz="2400" b="1">
              <a:solidFill>
                <a:srgbClr val="CC0000"/>
              </a:solidFill>
            </a:endParaRPr>
          </a:p>
        </p:txBody>
      </p:sp>
      <p:sp>
        <p:nvSpPr>
          <p:cNvPr id="134" name="Google Shape;134;p14"/>
          <p:cNvSpPr txBox="1">
            <a:spLocks noGrp="1"/>
          </p:cNvSpPr>
          <p:nvPr>
            <p:ph type="body" idx="1"/>
          </p:nvPr>
        </p:nvSpPr>
        <p:spPr>
          <a:xfrm>
            <a:off x="819150" y="1012075"/>
            <a:ext cx="7505700" cy="3481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 sz="1400">
                <a:solidFill>
                  <a:srgbClr val="000000"/>
                </a:solidFill>
              </a:rPr>
              <a:t>The vibrations and accelerations of the senior citizen while they are sleeping, moving or doing some work are given to our model as an input.</a:t>
            </a:r>
            <a:endParaRPr sz="1400">
              <a:solidFill>
                <a:srgbClr val="000000"/>
              </a:solidFill>
            </a:endParaRPr>
          </a:p>
          <a:p>
            <a:pPr marL="457200" lvl="0" indent="-317500" algn="l" rtl="0">
              <a:lnSpc>
                <a:spcPct val="115000"/>
              </a:lnSpc>
              <a:spcBef>
                <a:spcPts val="0"/>
              </a:spcBef>
              <a:spcAft>
                <a:spcPts val="0"/>
              </a:spcAft>
              <a:buClr>
                <a:srgbClr val="000000"/>
              </a:buClr>
              <a:buSzPts val="1400"/>
              <a:buChar char="➢"/>
            </a:pPr>
            <a:r>
              <a:rPr lang="en" sz="1400">
                <a:solidFill>
                  <a:srgbClr val="000000"/>
                </a:solidFill>
              </a:rPr>
              <a:t>Based on their vibrations and acceleration our model will predict whether the person is fallen or not.</a:t>
            </a:r>
            <a:endParaRPr sz="1400">
              <a:solidFill>
                <a:srgbClr val="000000"/>
              </a:solidFill>
            </a:endParaRPr>
          </a:p>
          <a:p>
            <a:pPr marL="457200" lvl="0" indent="-317500" algn="l" rtl="0">
              <a:lnSpc>
                <a:spcPct val="115000"/>
              </a:lnSpc>
              <a:spcBef>
                <a:spcPts val="0"/>
              </a:spcBef>
              <a:spcAft>
                <a:spcPts val="0"/>
              </a:spcAft>
              <a:buClr>
                <a:srgbClr val="000000"/>
              </a:buClr>
              <a:buSzPts val="1400"/>
              <a:buChar char="➢"/>
            </a:pPr>
            <a:r>
              <a:rPr lang="en" sz="1400">
                <a:solidFill>
                  <a:srgbClr val="000000"/>
                </a:solidFill>
              </a:rPr>
              <a:t>If the person has fallen it will also say in which position the person has fallen and he had recovered after falling or not, this is done with the help of Gyroscope which is integrated with the Accelerometer.</a:t>
            </a:r>
            <a:endParaRPr sz="1400">
              <a:solidFill>
                <a:srgbClr val="000000"/>
              </a:solidFill>
            </a:endParaRPr>
          </a:p>
        </p:txBody>
      </p:sp>
      <p:pic>
        <p:nvPicPr>
          <p:cNvPr id="135" name="Google Shape;135;p14"/>
          <p:cNvPicPr preferRelativeResize="0"/>
          <p:nvPr/>
        </p:nvPicPr>
        <p:blipFill rotWithShape="1">
          <a:blip r:embed="rId3">
            <a:alphaModFix/>
          </a:blip>
          <a:srcRect l="8508" t="12866" r="9044" b="12154"/>
          <a:stretch/>
        </p:blipFill>
        <p:spPr>
          <a:xfrm>
            <a:off x="3082587" y="2748125"/>
            <a:ext cx="2978824" cy="1812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763950" y="2891625"/>
            <a:ext cx="7800900" cy="43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000">
                <a:latin typeface="Nunito SemiBold"/>
                <a:ea typeface="Nunito SemiBold"/>
                <a:cs typeface="Nunito SemiBold"/>
                <a:sym typeface="Nunito SemiBold"/>
              </a:rPr>
              <a:t>Classification based on time series data:</a:t>
            </a:r>
            <a:endParaRPr sz="2000">
              <a:latin typeface="Nunito SemiBold"/>
              <a:ea typeface="Nunito SemiBold"/>
              <a:cs typeface="Nunito SemiBold"/>
              <a:sym typeface="Nunito SemiBold"/>
            </a:endParaRPr>
          </a:p>
        </p:txBody>
      </p:sp>
      <p:sp>
        <p:nvSpPr>
          <p:cNvPr id="141" name="Google Shape;141;p15"/>
          <p:cNvSpPr txBox="1">
            <a:spLocks noGrp="1"/>
          </p:cNvSpPr>
          <p:nvPr>
            <p:ph type="body" idx="1"/>
          </p:nvPr>
        </p:nvSpPr>
        <p:spPr>
          <a:xfrm>
            <a:off x="761850" y="3393950"/>
            <a:ext cx="7800900" cy="1327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sz="1400"/>
              <a:t>For time series data classification we use one of the recently developed algorithm i.e, Recurrent Neural Networks (RNNs). RNNs are considered to be good for time series data. </a:t>
            </a:r>
            <a:endParaRPr sz="1400"/>
          </a:p>
          <a:p>
            <a:pPr marL="457200" lvl="0" indent="-317500" algn="l" rtl="0">
              <a:lnSpc>
                <a:spcPct val="115000"/>
              </a:lnSpc>
              <a:spcBef>
                <a:spcPts val="0"/>
              </a:spcBef>
              <a:spcAft>
                <a:spcPts val="0"/>
              </a:spcAft>
              <a:buSzPts val="1400"/>
              <a:buChar char="➢"/>
            </a:pPr>
            <a:r>
              <a:rPr lang="en" sz="1400"/>
              <a:t>As we have to predict whether the person is fallen or not, in machine learning terminology the problem is considered to be a binary classifier. If fallen, we have to notify the family members of the person immediately.</a:t>
            </a:r>
            <a:endParaRPr sz="1400"/>
          </a:p>
        </p:txBody>
      </p:sp>
      <p:sp>
        <p:nvSpPr>
          <p:cNvPr id="142" name="Google Shape;142;p15"/>
          <p:cNvSpPr txBox="1"/>
          <p:nvPr/>
        </p:nvSpPr>
        <p:spPr>
          <a:xfrm>
            <a:off x="763950" y="797200"/>
            <a:ext cx="7800900" cy="205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800"/>
              <a:buFont typeface="Arial"/>
              <a:buNone/>
            </a:pPr>
            <a:r>
              <a:rPr lang="en" sz="1800">
                <a:solidFill>
                  <a:schemeClr val="lt1"/>
                </a:solidFill>
                <a:latin typeface="Nunito SemiBold"/>
                <a:ea typeface="Nunito SemiBold"/>
                <a:cs typeface="Nunito SemiBold"/>
                <a:sym typeface="Nunito SemiBold"/>
              </a:rPr>
              <a:t>TIME SERIES DATA :</a:t>
            </a:r>
            <a:endParaRPr sz="1800">
              <a:solidFill>
                <a:schemeClr val="lt1"/>
              </a:solidFill>
              <a:latin typeface="Nunito SemiBold"/>
              <a:ea typeface="Nunito SemiBold"/>
              <a:cs typeface="Nunito SemiBold"/>
              <a:sym typeface="Nunito SemiBold"/>
            </a:endParaRPr>
          </a:p>
          <a:p>
            <a:pPr marL="457200" lvl="0" indent="0" algn="l" rtl="0">
              <a:spcBef>
                <a:spcPts val="0"/>
              </a:spcBef>
              <a:spcAft>
                <a:spcPts val="0"/>
              </a:spcAft>
              <a:buClr>
                <a:srgbClr val="000000"/>
              </a:buClr>
              <a:buSzPts val="1400"/>
              <a:buFont typeface="Arial"/>
              <a:buNone/>
            </a:pPr>
            <a:endParaRPr>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a:latin typeface="Calibri"/>
                <a:ea typeface="Calibri"/>
                <a:cs typeface="Calibri"/>
                <a:sym typeface="Calibri"/>
              </a:rPr>
              <a:t>The accelerometer sensor should be worn by senior citizens. It gives the acceleration, vibrations and many other features that are given as input to our model.</a:t>
            </a:r>
            <a:endParaRPr>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a:latin typeface="Calibri"/>
                <a:ea typeface="Calibri"/>
                <a:cs typeface="Calibri"/>
                <a:sym typeface="Calibri"/>
              </a:rPr>
              <a:t>An additional sensor i.e Gyroscope is integrated with the accelerometer, it says the orientation of the person.</a:t>
            </a:r>
            <a:endParaRPr>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a:latin typeface="Calibri"/>
                <a:ea typeface="Calibri"/>
                <a:cs typeface="Calibri"/>
                <a:sym typeface="Calibri"/>
              </a:rPr>
              <a:t>As the data from these sensors is time series data, based on this data we can also say if the person has recovered from the accident.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143" name="Google Shape;143;p15"/>
          <p:cNvSpPr txBox="1"/>
          <p:nvPr/>
        </p:nvSpPr>
        <p:spPr>
          <a:xfrm>
            <a:off x="761700" y="349900"/>
            <a:ext cx="7800900" cy="43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CC0000"/>
                </a:solidFill>
                <a:highlight>
                  <a:schemeClr val="dk1"/>
                </a:highlight>
                <a:latin typeface="Nunito SemiBold"/>
                <a:ea typeface="Nunito SemiBold"/>
                <a:cs typeface="Nunito SemiBold"/>
                <a:sym typeface="Nunito SemiBold"/>
              </a:rPr>
              <a:t>WORKFLOW</a:t>
            </a:r>
            <a:endParaRPr sz="2400">
              <a:solidFill>
                <a:srgbClr val="CC0000"/>
              </a:solidFill>
              <a:highlight>
                <a:schemeClr val="dk1"/>
              </a:highlight>
              <a:latin typeface="Nunito SemiBold"/>
              <a:ea typeface="Nunito SemiBold"/>
              <a:cs typeface="Nunito SemiBold"/>
              <a:sym typeface="Nunito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532250" y="399300"/>
            <a:ext cx="8197800" cy="57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2300" b="1">
                <a:solidFill>
                  <a:srgbClr val="CC0000"/>
                </a:solidFill>
              </a:rPr>
              <a:t>TECHNOLOGY STACK</a:t>
            </a:r>
            <a:endParaRPr sz="2300" b="1"/>
          </a:p>
        </p:txBody>
      </p:sp>
      <p:sp>
        <p:nvSpPr>
          <p:cNvPr id="149" name="Google Shape;149;p16"/>
          <p:cNvSpPr txBox="1">
            <a:spLocks noGrp="1"/>
          </p:cNvSpPr>
          <p:nvPr>
            <p:ph type="body" idx="1"/>
          </p:nvPr>
        </p:nvSpPr>
        <p:spPr>
          <a:xfrm>
            <a:off x="532250" y="920950"/>
            <a:ext cx="8197800" cy="15135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sz="1400"/>
              <a:t>It consists of an Accelerometer integrated with Gyroscope, and the algorithm we are using is Recurrent Neural Network.</a:t>
            </a:r>
            <a:endParaRPr sz="1400"/>
          </a:p>
          <a:p>
            <a:pPr marL="457200" lvl="0" indent="-317500" algn="l" rtl="0">
              <a:lnSpc>
                <a:spcPct val="115000"/>
              </a:lnSpc>
              <a:spcBef>
                <a:spcPts val="0"/>
              </a:spcBef>
              <a:spcAft>
                <a:spcPts val="0"/>
              </a:spcAft>
              <a:buSzPts val="1400"/>
              <a:buChar char="➢"/>
            </a:pPr>
            <a:r>
              <a:rPr lang="en" sz="1400"/>
              <a:t>Generally, in Recurrent Neural Networks, there is a drawback of exploding and vanishing gradient but our model will overcome this drawback as we are using one of the best and traditional architectures of RNN i.e, Long Short Term Memory(LSTM).</a:t>
            </a:r>
            <a:endParaRPr sz="1400"/>
          </a:p>
          <a:p>
            <a:pPr marL="457200" lvl="0" indent="-317500" algn="l" rtl="0">
              <a:lnSpc>
                <a:spcPct val="115000"/>
              </a:lnSpc>
              <a:spcBef>
                <a:spcPts val="0"/>
              </a:spcBef>
              <a:spcAft>
                <a:spcPts val="0"/>
              </a:spcAft>
              <a:buSzPts val="1400"/>
              <a:buChar char="➢"/>
            </a:pPr>
            <a:r>
              <a:rPr lang="en" sz="1400"/>
              <a:t>We are using a technique called Gradient Clipping which will prevent the RNN from exploding gradient.</a:t>
            </a:r>
            <a:endParaRPr sz="1400"/>
          </a:p>
        </p:txBody>
      </p:sp>
      <p:sp>
        <p:nvSpPr>
          <p:cNvPr id="150" name="Google Shape;150;p16"/>
          <p:cNvSpPr txBox="1"/>
          <p:nvPr/>
        </p:nvSpPr>
        <p:spPr>
          <a:xfrm>
            <a:off x="5620050" y="2465763"/>
            <a:ext cx="2417700" cy="45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000" i="0" u="none" strike="noStrike" cap="none">
                <a:solidFill>
                  <a:schemeClr val="lt1"/>
                </a:solidFill>
                <a:latin typeface="Nunito SemiBold"/>
                <a:ea typeface="Nunito SemiBold"/>
                <a:cs typeface="Nunito SemiBold"/>
                <a:sym typeface="Nunito SemiBold"/>
              </a:rPr>
              <a:t>LSTM Architecture</a:t>
            </a:r>
            <a:endParaRPr sz="2000" i="0" u="none" strike="noStrike" cap="none">
              <a:solidFill>
                <a:srgbClr val="000000"/>
              </a:solidFill>
              <a:latin typeface="Nunito SemiBold"/>
              <a:ea typeface="Nunito SemiBold"/>
              <a:cs typeface="Nunito SemiBold"/>
              <a:sym typeface="Nunito SemiBold"/>
            </a:endParaRPr>
          </a:p>
        </p:txBody>
      </p:sp>
      <p:pic>
        <p:nvPicPr>
          <p:cNvPr id="151" name="Google Shape;151;p16"/>
          <p:cNvPicPr preferRelativeResize="0"/>
          <p:nvPr/>
        </p:nvPicPr>
        <p:blipFill rotWithShape="1">
          <a:blip r:embed="rId3">
            <a:alphaModFix/>
          </a:blip>
          <a:srcRect l="1854" b="-4964"/>
          <a:stretch/>
        </p:blipFill>
        <p:spPr>
          <a:xfrm>
            <a:off x="4753375" y="3031375"/>
            <a:ext cx="3873701" cy="1875950"/>
          </a:xfrm>
          <a:prstGeom prst="rect">
            <a:avLst/>
          </a:prstGeom>
          <a:noFill/>
          <a:ln>
            <a:noFill/>
          </a:ln>
        </p:spPr>
      </p:pic>
      <p:pic>
        <p:nvPicPr>
          <p:cNvPr id="152" name="Google Shape;152;p16"/>
          <p:cNvPicPr preferRelativeResize="0"/>
          <p:nvPr/>
        </p:nvPicPr>
        <p:blipFill>
          <a:blip r:embed="rId4">
            <a:alphaModFix/>
          </a:blip>
          <a:stretch>
            <a:fillRect/>
          </a:stretch>
        </p:blipFill>
        <p:spPr>
          <a:xfrm>
            <a:off x="608450" y="3122350"/>
            <a:ext cx="3995250" cy="1327800"/>
          </a:xfrm>
          <a:prstGeom prst="rect">
            <a:avLst/>
          </a:prstGeom>
          <a:noFill/>
          <a:ln>
            <a:noFill/>
          </a:ln>
        </p:spPr>
      </p:pic>
      <p:sp>
        <p:nvSpPr>
          <p:cNvPr id="153" name="Google Shape;153;p16"/>
          <p:cNvSpPr txBox="1"/>
          <p:nvPr/>
        </p:nvSpPr>
        <p:spPr>
          <a:xfrm>
            <a:off x="1421650" y="2465775"/>
            <a:ext cx="2458500" cy="45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lt1"/>
                </a:solidFill>
                <a:latin typeface="Nunito SemiBold"/>
                <a:ea typeface="Nunito SemiBold"/>
                <a:cs typeface="Nunito SemiBold"/>
                <a:sym typeface="Nunito SemiBold"/>
              </a:rPr>
              <a:t>RNN Architecture</a:t>
            </a:r>
            <a:endParaRPr sz="2000">
              <a:solidFill>
                <a:schemeClr val="lt1"/>
              </a:solidFill>
              <a:latin typeface="Nunito SemiBold"/>
              <a:ea typeface="Nunito SemiBold"/>
              <a:cs typeface="Nunito SemiBold"/>
              <a:sym typeface="Nunito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812250" y="516100"/>
            <a:ext cx="7505700" cy="51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2000" b="1">
                <a:solidFill>
                  <a:srgbClr val="CC0000"/>
                </a:solidFill>
              </a:rPr>
              <a:t>USE CASES</a:t>
            </a:r>
            <a:endParaRPr sz="2000" b="1">
              <a:solidFill>
                <a:srgbClr val="CC0000"/>
              </a:solidFill>
            </a:endParaRPr>
          </a:p>
        </p:txBody>
      </p:sp>
      <p:sp>
        <p:nvSpPr>
          <p:cNvPr id="159" name="Google Shape;159;p17"/>
          <p:cNvSpPr txBox="1">
            <a:spLocks noGrp="1"/>
          </p:cNvSpPr>
          <p:nvPr>
            <p:ph type="body" idx="1"/>
          </p:nvPr>
        </p:nvSpPr>
        <p:spPr>
          <a:xfrm>
            <a:off x="888450" y="968250"/>
            <a:ext cx="7505700" cy="16035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sz="1400"/>
              <a:t>Falls are one of the most dangerous and frequently caused accidents for the elderly. As it can cause great damage which usually leads to dangerous injuries. It is extremely important to inform the family members or near and dear ones in order to get the first aid as quickly as possible.</a:t>
            </a:r>
            <a:endParaRPr sz="1400"/>
          </a:p>
          <a:p>
            <a:pPr marL="457200" lvl="0" indent="-317500" algn="l" rtl="0">
              <a:lnSpc>
                <a:spcPct val="115000"/>
              </a:lnSpc>
              <a:spcBef>
                <a:spcPts val="0"/>
              </a:spcBef>
              <a:spcAft>
                <a:spcPts val="0"/>
              </a:spcAft>
              <a:buSzPts val="1400"/>
              <a:buChar char="➢"/>
            </a:pPr>
            <a:r>
              <a:rPr lang="en" sz="1400"/>
              <a:t>Speaking of response time, our proposed system will give an emergency message to family members within 2 seconds of the accident.</a:t>
            </a:r>
            <a:endParaRPr sz="1400"/>
          </a:p>
        </p:txBody>
      </p:sp>
      <p:sp>
        <p:nvSpPr>
          <p:cNvPr id="160" name="Google Shape;160;p17"/>
          <p:cNvSpPr txBox="1"/>
          <p:nvPr/>
        </p:nvSpPr>
        <p:spPr>
          <a:xfrm>
            <a:off x="709600" y="2469600"/>
            <a:ext cx="7608300" cy="51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500"/>
              <a:buFont typeface="Arial"/>
              <a:buNone/>
            </a:pPr>
            <a:r>
              <a:rPr lang="en" sz="2000" b="1" i="0" u="none" strike="noStrike" cap="none">
                <a:solidFill>
                  <a:srgbClr val="CC0000"/>
                </a:solidFill>
                <a:latin typeface="Nunito"/>
                <a:ea typeface="Nunito"/>
                <a:cs typeface="Nunito"/>
                <a:sym typeface="Nunito"/>
              </a:rPr>
              <a:t>DEPENDENCIES</a:t>
            </a:r>
            <a:endParaRPr sz="2000" b="1" i="0" u="none" strike="noStrike" cap="none">
              <a:solidFill>
                <a:srgbClr val="CC0000"/>
              </a:solidFill>
              <a:latin typeface="Nunito"/>
              <a:ea typeface="Nunito"/>
              <a:cs typeface="Nunito"/>
              <a:sym typeface="Nunito"/>
            </a:endParaRPr>
          </a:p>
        </p:txBody>
      </p:sp>
      <p:sp>
        <p:nvSpPr>
          <p:cNvPr id="161" name="Google Shape;161;p17"/>
          <p:cNvSpPr txBox="1"/>
          <p:nvPr/>
        </p:nvSpPr>
        <p:spPr>
          <a:xfrm>
            <a:off x="888450" y="2987550"/>
            <a:ext cx="7367100" cy="15042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Clr>
                <a:srgbClr val="000000"/>
              </a:buClr>
              <a:buSzPts val="1400"/>
              <a:buFont typeface="Calibri"/>
              <a:buChar char="➢"/>
            </a:pPr>
            <a:r>
              <a:rPr lang="en" sz="1400" b="0" i="0" u="none" strike="noStrike" cap="none">
                <a:solidFill>
                  <a:srgbClr val="000000"/>
                </a:solidFill>
                <a:latin typeface="Calibri"/>
                <a:ea typeface="Calibri"/>
                <a:cs typeface="Calibri"/>
                <a:sym typeface="Calibri"/>
              </a:rPr>
              <a:t>Data set: By training our model with 300 elderly people data by accelerometer we are noticing sound results. However, to bring the solution to production level our model requires a large dataset.</a:t>
            </a:r>
            <a:endParaRPr sz="1400" b="0" i="0" u="none" strike="noStrike" cap="none">
              <a:solidFill>
                <a:srgbClr val="000000"/>
              </a:solidFill>
              <a:latin typeface="Calibri"/>
              <a:ea typeface="Calibri"/>
              <a:cs typeface="Calibri"/>
              <a:sym typeface="Calibri"/>
            </a:endParaRPr>
          </a:p>
          <a:p>
            <a:pPr marL="457200" marR="0" lvl="0" indent="-317500" algn="l" rtl="0">
              <a:lnSpc>
                <a:spcPct val="115000"/>
              </a:lnSpc>
              <a:spcBef>
                <a:spcPts val="0"/>
              </a:spcBef>
              <a:spcAft>
                <a:spcPts val="0"/>
              </a:spcAft>
              <a:buClr>
                <a:srgbClr val="000000"/>
              </a:buClr>
              <a:buSzPts val="1400"/>
              <a:buFont typeface="Calibri"/>
              <a:buChar char="➢"/>
            </a:pPr>
            <a:r>
              <a:rPr lang="en" sz="1400" b="0" i="0" u="none" strike="noStrike" cap="none">
                <a:solidFill>
                  <a:srgbClr val="000000"/>
                </a:solidFill>
                <a:latin typeface="Calibri"/>
                <a:ea typeface="Calibri"/>
                <a:cs typeface="Calibri"/>
                <a:sym typeface="Calibri"/>
              </a:rPr>
              <a:t>As per the hardware requirements:  An </a:t>
            </a:r>
            <a:r>
              <a:rPr lang="en">
                <a:latin typeface="Calibri"/>
                <a:ea typeface="Calibri"/>
                <a:cs typeface="Calibri"/>
                <a:sym typeface="Calibri"/>
              </a:rPr>
              <a:t>A</a:t>
            </a:r>
            <a:r>
              <a:rPr lang="en" sz="1400" b="0" i="0" u="none" strike="noStrike" cap="none">
                <a:solidFill>
                  <a:srgbClr val="000000"/>
                </a:solidFill>
                <a:latin typeface="Calibri"/>
                <a:ea typeface="Calibri"/>
                <a:cs typeface="Calibri"/>
                <a:sym typeface="Calibri"/>
              </a:rPr>
              <a:t>ccelerometer</a:t>
            </a:r>
            <a:r>
              <a:rPr lang="en">
                <a:latin typeface="Calibri"/>
                <a:ea typeface="Calibri"/>
                <a:cs typeface="Calibri"/>
                <a:sym typeface="Calibri"/>
              </a:rPr>
              <a:t> integrated with a Gyroscope </a:t>
            </a:r>
            <a:r>
              <a:rPr lang="en" sz="1400" b="0" i="0" u="none" strike="noStrike" cap="none">
                <a:solidFill>
                  <a:srgbClr val="000000"/>
                </a:solidFill>
                <a:latin typeface="Calibri"/>
                <a:ea typeface="Calibri"/>
                <a:cs typeface="Calibri"/>
                <a:sym typeface="Calibri"/>
              </a:rPr>
              <a:t>and a </a:t>
            </a:r>
            <a:r>
              <a:rPr lang="en">
                <a:latin typeface="Calibri"/>
                <a:ea typeface="Calibri"/>
                <a:cs typeface="Calibri"/>
                <a:sym typeface="Calibri"/>
              </a:rPr>
              <a:t>G</a:t>
            </a:r>
            <a:r>
              <a:rPr lang="en" sz="1400" b="0" i="0" u="none" strike="noStrike" cap="none">
                <a:solidFill>
                  <a:srgbClr val="000000"/>
                </a:solidFill>
                <a:latin typeface="Calibri"/>
                <a:ea typeface="Calibri"/>
                <a:cs typeface="Calibri"/>
                <a:sym typeface="Calibri"/>
              </a:rPr>
              <a:t>eneral </a:t>
            </a:r>
            <a:r>
              <a:rPr lang="en">
                <a:latin typeface="Calibri"/>
                <a:ea typeface="Calibri"/>
                <a:cs typeface="Calibri"/>
                <a:sym typeface="Calibri"/>
              </a:rPr>
              <a:t>C</a:t>
            </a:r>
            <a:r>
              <a:rPr lang="en" sz="1400" b="0" i="0" u="none" strike="noStrike" cap="none">
                <a:solidFill>
                  <a:srgbClr val="000000"/>
                </a:solidFill>
                <a:latin typeface="Calibri"/>
                <a:ea typeface="Calibri"/>
                <a:cs typeface="Calibri"/>
                <a:sym typeface="Calibri"/>
              </a:rPr>
              <a:t>omputer with modern standards.</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471</Words>
  <Application>Microsoft Office PowerPoint</Application>
  <PresentationFormat>On-screen Show (16:9)</PresentationFormat>
  <Paragraphs>25</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Nunito SemiBold</vt:lpstr>
      <vt:lpstr>Nunito</vt:lpstr>
      <vt:lpstr>Shift</vt:lpstr>
      <vt:lpstr>PROPOSED SOLUTION</vt:lpstr>
      <vt:lpstr>Classification based on time series data:</vt:lpstr>
      <vt:lpstr>TECHNOLOGY STACK</vt:lpstr>
      <vt:lpstr>USE CASES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PROPOSED SOLUTION</dc:title>
  <cp:lastModifiedBy>User</cp:lastModifiedBy>
  <cp:revision>1</cp:revision>
  <dcterms:modified xsi:type="dcterms:W3CDTF">2019-11-23T15:36:15Z</dcterms:modified>
</cp:coreProperties>
</file>