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7" r:id="rId6"/>
    <p:sldId id="268" r:id="rId7"/>
    <p:sldId id="260" r:id="rId8"/>
    <p:sldId id="261" r:id="rId9"/>
    <p:sldId id="269" r:id="rId10"/>
    <p:sldId id="270" r:id="rId11"/>
    <p:sldId id="271" r:id="rId12"/>
    <p:sldId id="272" r:id="rId13"/>
    <p:sldId id="273" r:id="rId14"/>
    <p:sldId id="274" r:id="rId15"/>
    <p:sldId id="262" r:id="rId16"/>
    <p:sldId id="263" r:id="rId17"/>
    <p:sldId id="264" r:id="rId18"/>
    <p:sldId id="27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4D2A4-82BB-4544-9974-B6A638AED563}" v="3" dt="2024-01-11T04:32:29.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E88EE-FD3B-4F83-9A6E-81CDFCC4A5B2}" type="datetimeFigureOut">
              <a:rPr lang="en-IN" smtClean="0"/>
              <a:t>11-01-2024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396EE-4C95-46FF-B5E9-909C0A784F75}" type="slidenum">
              <a:rPr lang="en-IN" smtClean="0"/>
              <a:t>‹#›</a:t>
            </a:fld>
            <a:endParaRPr lang="en-IN"/>
          </a:p>
        </p:txBody>
      </p:sp>
    </p:spTree>
    <p:extLst>
      <p:ext uri="{BB962C8B-B14F-4D97-AF65-F5344CB8AC3E}">
        <p14:creationId xmlns:p14="http://schemas.microsoft.com/office/powerpoint/2010/main" val="406046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artrailautomation-project.net/index.php/results/deliverab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artrailautomationproject.net/in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364775"/>
            <a:ext cx="10417195" cy="805863"/>
          </a:xfrm>
        </p:spPr>
        <p:txBody>
          <a:bodyPr>
            <a:normAutofit fontScale="90000"/>
          </a:bodyPr>
          <a:lstStyle/>
          <a:p>
            <a:r>
              <a:rPr lang="en-GB" sz="3200" b="1" dirty="0">
                <a:latin typeface="Verdana" panose="020B0604030504040204" pitchFamily="34" charset="0"/>
                <a:ea typeface="Verdana" panose="020B0604030504040204" pitchFamily="34" charset="0"/>
              </a:rPr>
              <a:t>Automated System For Material Return From Customer</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a:t>
            </a:r>
            <a:r>
              <a:rPr lang="en-GB" b="1" dirty="0">
                <a:latin typeface="Times New Roman" panose="02020603050405020304" pitchFamily="18" charset="0"/>
                <a:cs typeface="Times New Roman" panose="02020603050405020304" pitchFamily="18" charset="0"/>
              </a:rPr>
              <a:t>ECM-G02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368048882"/>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just"/>
                      <a:r>
                        <a:rPr lang="en-GB" sz="1800" dirty="0">
                          <a:solidFill>
                            <a:schemeClr val="tx1"/>
                          </a:solidFill>
                          <a:latin typeface="+mn-lt"/>
                          <a:cs typeface="Times New Roman" panose="02020603050405020304" pitchFamily="18" charset="0"/>
                        </a:rPr>
                        <a:t>   20191ECM0008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r>
                        <a:rPr lang="en-GB" sz="1800" dirty="0">
                          <a:solidFill>
                            <a:schemeClr val="tx1"/>
                          </a:solidFill>
                          <a:latin typeface="+mn-lt"/>
                          <a:cs typeface="Times New Roman" panose="02020603050405020304" pitchFamily="18" charset="0"/>
                        </a:rPr>
                        <a:t>             C Bharath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just"/>
                      <a:r>
                        <a:rPr lang="en-GB" sz="1800" dirty="0">
                          <a:solidFill>
                            <a:schemeClr val="tx1"/>
                          </a:solidFill>
                          <a:latin typeface="+mn-lt"/>
                          <a:cs typeface="Times New Roman" panose="02020603050405020304" pitchFamily="18" charset="0"/>
                        </a:rPr>
                        <a:t>   20201ECI0014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r>
                        <a:rPr lang="en-GB" sz="1800" dirty="0">
                          <a:solidFill>
                            <a:schemeClr val="tx1"/>
                          </a:solidFill>
                          <a:latin typeface="+mn-lt"/>
                          <a:cs typeface="Times New Roman" panose="02020603050405020304" pitchFamily="18" charset="0"/>
                        </a:rPr>
                        <a:t>            R Sravan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just"/>
                      <a:r>
                        <a:rPr lang="en-GB" sz="1800" dirty="0">
                          <a:solidFill>
                            <a:schemeClr val="tx1"/>
                          </a:solidFill>
                          <a:latin typeface="+mn-lt"/>
                          <a:cs typeface="Times New Roman" panose="02020603050405020304" pitchFamily="18" charset="0"/>
                        </a:rPr>
                        <a:t>   20201ECI0017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r>
                        <a:rPr lang="en-GB" sz="1800" dirty="0">
                          <a:solidFill>
                            <a:schemeClr val="tx1"/>
                          </a:solidFill>
                          <a:latin typeface="+mn-lt"/>
                          <a:cs typeface="Times New Roman" panose="02020603050405020304" pitchFamily="18" charset="0"/>
                        </a:rPr>
                        <a:t>            E Sudheer Kumar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just"/>
                      <a:r>
                        <a:rPr lang="en-GB" sz="1800" dirty="0">
                          <a:solidFill>
                            <a:schemeClr val="tx1"/>
                          </a:solidFill>
                          <a:latin typeface="+mn-lt"/>
                          <a:cs typeface="Times New Roman" panose="02020603050405020304" pitchFamily="18" charset="0"/>
                        </a:rPr>
                        <a:t>   20201ECI0013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r>
                        <a:rPr lang="en-GB" sz="1800" dirty="0">
                          <a:solidFill>
                            <a:schemeClr val="tx1"/>
                          </a:solidFill>
                          <a:latin typeface="+mn-lt"/>
                          <a:cs typeface="Times New Roman" panose="02020603050405020304" pitchFamily="18" charset="0"/>
                        </a:rPr>
                        <a:t>            Y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sz="1800" dirty="0">
                        <a:solidFill>
                          <a:schemeClr val="tx1"/>
                        </a:solidFill>
                        <a:latin typeface="+mn-lt"/>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1800" dirty="0">
                        <a:solidFill>
                          <a:schemeClr val="tx1"/>
                        </a:solidFill>
                        <a:latin typeface="+mn-lt"/>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142432" y="3032448"/>
            <a:ext cx="6049568" cy="287382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pPr algn="l"/>
            <a:endParaRPr lang="en-GB" dirty="0">
              <a:solidFill>
                <a:schemeClr val="tx1"/>
              </a:solidFill>
            </a:endParaRPr>
          </a:p>
          <a:p>
            <a:pPr algn="l"/>
            <a:r>
              <a:rPr lang="en-GB" sz="1700" dirty="0">
                <a:solidFill>
                  <a:schemeClr val="tx1"/>
                </a:solidFill>
              </a:rPr>
              <a:t>Mr. SHEIK JAMIL AHMED</a:t>
            </a:r>
          </a:p>
          <a:p>
            <a:pPr algn="l"/>
            <a:r>
              <a:rPr lang="en-GB" sz="1700" dirty="0">
                <a:solidFill>
                  <a:schemeClr val="tx1"/>
                </a:solidFill>
              </a:rPr>
              <a:t>Assistant Professor</a:t>
            </a:r>
          </a:p>
          <a:p>
            <a:pPr algn="l"/>
            <a:r>
              <a:rPr lang="en-GB" sz="1700" dirty="0">
                <a:solidFill>
                  <a:schemeClr val="tx1"/>
                </a:solidFill>
              </a:rPr>
              <a:t>School of Computer Science And Engineering Presidency University</a:t>
            </a:r>
          </a:p>
          <a:p>
            <a:pPr algn="l"/>
            <a:endParaRPr lang="en-GB" dirty="0"/>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CB40-F0E5-068B-D05A-4487B2B52E92}"/>
              </a:ext>
            </a:extLst>
          </p:cNvPr>
          <p:cNvSpPr>
            <a:spLocks noGrp="1"/>
          </p:cNvSpPr>
          <p:nvPr>
            <p:ph type="title"/>
          </p:nvPr>
        </p:nvSpPr>
        <p:spPr>
          <a:xfrm>
            <a:off x="361544" y="345670"/>
            <a:ext cx="11350557" cy="1356670"/>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43F68FF7-571B-7B28-8486-E75E7C984803}"/>
              </a:ext>
            </a:extLst>
          </p:cNvPr>
          <p:cNvSpPr>
            <a:spLocks noGrp="1"/>
          </p:cNvSpPr>
          <p:nvPr>
            <p:ph idx="1"/>
          </p:nvPr>
        </p:nvSpPr>
        <p:spPr>
          <a:xfrm>
            <a:off x="361543" y="1819073"/>
            <a:ext cx="11350557" cy="3968886"/>
          </a:xfrm>
        </p:spPr>
        <p:txBody>
          <a:bodyPr>
            <a:normAutofit fontScale="85000" lnSpcReduction="20000"/>
          </a:bodyPr>
          <a:lstStyle/>
          <a:p>
            <a:pPr marL="0" indent="0">
              <a:buNone/>
            </a:pPr>
            <a:r>
              <a:rPr lang="en-IN" b="1" dirty="0">
                <a:latin typeface="Times New Roman" panose="02020603050405020304" pitchFamily="18" charset="0"/>
                <a:cs typeface="Times New Roman" panose="02020603050405020304" pitchFamily="18" charset="0"/>
              </a:rPr>
              <a:t>Output Design: </a:t>
            </a:r>
          </a:p>
          <a:p>
            <a:pPr marL="0" indent="0" algn="just">
              <a:buNone/>
            </a:pPr>
            <a:r>
              <a:rPr lang="en-US" sz="2400" dirty="0">
                <a:latin typeface="Times New Roman" panose="02020603050405020304" pitchFamily="18" charset="0"/>
                <a:cs typeface="Times New Roman" panose="02020603050405020304" pitchFamily="18" charset="0"/>
              </a:rPr>
              <a:t>The design of output is the most important task of any system. During output design, developers identify </a:t>
            </a:r>
          </a:p>
          <a:p>
            <a:pPr marL="0" indent="0" algn="just">
              <a:buNone/>
            </a:pPr>
            <a:r>
              <a:rPr lang="en-US" sz="2400" dirty="0">
                <a:latin typeface="Times New Roman" panose="02020603050405020304" pitchFamily="18" charset="0"/>
                <a:cs typeface="Times New Roman" panose="02020603050405020304" pitchFamily="18" charset="0"/>
              </a:rPr>
              <a:t>the type of outputs needed, and consider the necessary output controls and prototype report layouts. </a:t>
            </a:r>
          </a:p>
          <a:p>
            <a:pPr marL="0" indent="0" algn="just">
              <a:buNone/>
            </a:pPr>
            <a:r>
              <a:rPr lang="en-US" sz="2400" dirty="0">
                <a:latin typeface="Times New Roman" panose="02020603050405020304" pitchFamily="18" charset="0"/>
                <a:cs typeface="Times New Roman" panose="02020603050405020304" pitchFamily="18" charset="0"/>
              </a:rPr>
              <a:t>Objectives of Output Design: </a:t>
            </a:r>
          </a:p>
          <a:p>
            <a:pPr marL="0" indent="0" algn="just">
              <a:buNone/>
            </a:pPr>
            <a:r>
              <a:rPr lang="en-US" sz="2400" dirty="0">
                <a:latin typeface="Times New Roman" panose="02020603050405020304" pitchFamily="18" charset="0"/>
                <a:cs typeface="Times New Roman" panose="02020603050405020304" pitchFamily="18" charset="0"/>
              </a:rPr>
              <a:t>The objectives of input design are: </a:t>
            </a:r>
          </a:p>
          <a:p>
            <a:pPr marL="0" indent="0" algn="just">
              <a:buNone/>
            </a:pPr>
            <a:r>
              <a:rPr lang="en-US" sz="2400" dirty="0">
                <a:latin typeface="Times New Roman" panose="02020603050405020304" pitchFamily="18" charset="0"/>
                <a:cs typeface="Times New Roman" panose="02020603050405020304" pitchFamily="18" charset="0"/>
              </a:rPr>
              <a:t>• To develop output design that serves the intended purpose and eliminates the production of </a:t>
            </a:r>
          </a:p>
          <a:p>
            <a:pPr marL="0" indent="0" algn="just">
              <a:buNone/>
            </a:pPr>
            <a:r>
              <a:rPr lang="en-US" sz="2400" dirty="0">
                <a:latin typeface="Times New Roman" panose="02020603050405020304" pitchFamily="18" charset="0"/>
                <a:cs typeface="Times New Roman" panose="02020603050405020304" pitchFamily="18" charset="0"/>
              </a:rPr>
              <a:t>unwanted output. </a:t>
            </a:r>
          </a:p>
          <a:p>
            <a:pPr marL="0" indent="0" algn="just">
              <a:buNone/>
            </a:pPr>
            <a:r>
              <a:rPr lang="en-US" sz="2400" dirty="0">
                <a:latin typeface="Times New Roman" panose="02020603050405020304" pitchFamily="18" charset="0"/>
                <a:cs typeface="Times New Roman" panose="02020603050405020304" pitchFamily="18" charset="0"/>
              </a:rPr>
              <a:t>• To develop the output design that meets the end user’s requirements. </a:t>
            </a:r>
          </a:p>
          <a:p>
            <a:pPr marL="0" indent="0" algn="just">
              <a:buNone/>
            </a:pPr>
            <a:r>
              <a:rPr lang="en-US" sz="2400" dirty="0">
                <a:latin typeface="Times New Roman" panose="02020603050405020304" pitchFamily="18" charset="0"/>
                <a:cs typeface="Times New Roman" panose="02020603050405020304" pitchFamily="18" charset="0"/>
              </a:rPr>
              <a:t>• To deliver the appropriate quantity of output. </a:t>
            </a:r>
          </a:p>
          <a:p>
            <a:pPr marL="0" indent="0" algn="just">
              <a:buNone/>
            </a:pPr>
            <a:r>
              <a:rPr lang="en-US" sz="2400" dirty="0">
                <a:latin typeface="Times New Roman" panose="02020603050405020304" pitchFamily="18" charset="0"/>
                <a:cs typeface="Times New Roman" panose="02020603050405020304" pitchFamily="18" charset="0"/>
              </a:rPr>
              <a:t>• To form the output in appropriate format and direct it to the right person. </a:t>
            </a:r>
          </a:p>
          <a:p>
            <a:pPr marL="0" indent="0" algn="just">
              <a:buNone/>
            </a:pPr>
            <a:r>
              <a:rPr lang="en-US" sz="2400" dirty="0">
                <a:latin typeface="Times New Roman" panose="02020603050405020304" pitchFamily="18" charset="0"/>
                <a:cs typeface="Times New Roman" panose="02020603050405020304" pitchFamily="18" charset="0"/>
              </a:rPr>
              <a:t>• To make the output available on time for making good decisions.</a:t>
            </a:r>
            <a:endParaRPr lang="en-IN" sz="2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AC8D0BE-0F2A-DA44-6E04-8DAADA225511}"/>
              </a:ext>
            </a:extLst>
          </p:cNvPr>
          <p:cNvCxnSpPr>
            <a:cxnSpLocks/>
          </p:cNvCxnSpPr>
          <p:nvPr/>
        </p:nvCxnSpPr>
        <p:spPr>
          <a:xfrm>
            <a:off x="457200" y="1517515"/>
            <a:ext cx="112549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40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023B-1FD9-DE1A-0557-37A4C6A8C1A4}"/>
              </a:ext>
            </a:extLst>
          </p:cNvPr>
          <p:cNvSpPr>
            <a:spLocks noGrp="1"/>
          </p:cNvSpPr>
          <p:nvPr>
            <p:ph type="title"/>
          </p:nvPr>
        </p:nvSpPr>
        <p:spPr>
          <a:xfrm>
            <a:off x="359923" y="365124"/>
            <a:ext cx="11439728" cy="1405309"/>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B291E11C-9B2A-8432-FF09-6D6478033D31}"/>
              </a:ext>
            </a:extLst>
          </p:cNvPr>
          <p:cNvSpPr>
            <a:spLocks noGrp="1"/>
          </p:cNvSpPr>
          <p:nvPr>
            <p:ph idx="1"/>
          </p:nvPr>
        </p:nvSpPr>
        <p:spPr>
          <a:xfrm>
            <a:off x="359923" y="1770433"/>
            <a:ext cx="11439728" cy="4105073"/>
          </a:xfrm>
        </p:spPr>
        <p:txBody>
          <a:bodyPr>
            <a:normAutofit fontScale="55000" lnSpcReduction="20000"/>
          </a:bodyPr>
          <a:lstStyle/>
          <a:p>
            <a:pPr marL="0" indent="0">
              <a:buNone/>
            </a:pPr>
            <a:r>
              <a:rPr lang="en-US" sz="3400" b="1" dirty="0">
                <a:latin typeface="Times New Roman" panose="02020603050405020304" pitchFamily="18" charset="0"/>
                <a:cs typeface="Times New Roman" panose="02020603050405020304" pitchFamily="18" charset="0"/>
              </a:rPr>
              <a:t>IMPLEMENTATION </a:t>
            </a:r>
          </a:p>
          <a:p>
            <a:pPr marL="0" indent="0">
              <a:buNone/>
            </a:pPr>
            <a:r>
              <a:rPr lang="en-US" sz="3800" b="1" dirty="0">
                <a:latin typeface="Times New Roman" panose="02020603050405020304" pitchFamily="18" charset="0"/>
                <a:cs typeface="Times New Roman" panose="02020603050405020304" pitchFamily="18" charset="0"/>
              </a:rPr>
              <a:t>Modules: </a:t>
            </a:r>
          </a:p>
          <a:p>
            <a:pPr marL="0" indent="0" algn="just">
              <a:buNone/>
            </a:pPr>
            <a:r>
              <a:rPr lang="en-US" sz="3200" dirty="0">
                <a:latin typeface="Times New Roman" panose="02020603050405020304" pitchFamily="18" charset="0"/>
                <a:cs typeface="Times New Roman" panose="02020603050405020304" pitchFamily="18" charset="0"/>
              </a:rPr>
              <a:t>In this application involved five characters to implement this process they are admin, User, Tracker, </a:t>
            </a:r>
          </a:p>
          <a:p>
            <a:pPr marL="0" indent="0" algn="just">
              <a:buNone/>
            </a:pPr>
            <a:r>
              <a:rPr lang="en-US" sz="3200" dirty="0">
                <a:latin typeface="Times New Roman" panose="02020603050405020304" pitchFamily="18" charset="0"/>
                <a:cs typeface="Times New Roman" panose="02020603050405020304" pitchFamily="18" charset="0"/>
              </a:rPr>
              <a:t>Delivery person and customer</a:t>
            </a:r>
            <a:r>
              <a:rPr lang="en-US" sz="3200" dirty="0"/>
              <a:t>. </a:t>
            </a:r>
          </a:p>
          <a:p>
            <a:pPr marL="0" indent="0">
              <a:buNone/>
            </a:pPr>
            <a:r>
              <a:rPr lang="en-US" sz="3800" b="1" dirty="0">
                <a:latin typeface="Times New Roman" panose="02020603050405020304" pitchFamily="18" charset="0"/>
                <a:cs typeface="Times New Roman" panose="02020603050405020304" pitchFamily="18" charset="0"/>
              </a:rPr>
              <a:t>ADMIN:</a:t>
            </a:r>
            <a:r>
              <a:rPr lang="en-US" sz="3800" dirty="0"/>
              <a:t> </a:t>
            </a:r>
          </a:p>
          <a:p>
            <a:pPr marL="0" indent="0" algn="just">
              <a:buNone/>
            </a:pPr>
            <a:r>
              <a:rPr lang="en-US" sz="3600" dirty="0">
                <a:latin typeface="Times New Roman" panose="02020603050405020304" pitchFamily="18" charset="0"/>
                <a:cs typeface="Times New Roman" panose="02020603050405020304" pitchFamily="18" charset="0"/>
              </a:rPr>
              <a:t>Operation – </a:t>
            </a:r>
            <a:r>
              <a:rPr lang="en-US" sz="3600" b="1" dirty="0">
                <a:latin typeface="Times New Roman" panose="02020603050405020304" pitchFamily="18" charset="0"/>
                <a:cs typeface="Times New Roman" panose="02020603050405020304" pitchFamily="18" charset="0"/>
              </a:rPr>
              <a:t>Login:</a:t>
            </a:r>
            <a:r>
              <a:rPr lang="en-US" sz="3600" dirty="0">
                <a:latin typeface="Times New Roman" panose="02020603050405020304" pitchFamily="18" charset="0"/>
                <a:cs typeface="Times New Roman" panose="02020603050405020304" pitchFamily="18" charset="0"/>
              </a:rPr>
              <a:t> The admin will login the page to enter the project. </a:t>
            </a:r>
          </a:p>
          <a:p>
            <a:pPr marL="0" indent="0" algn="just">
              <a:buNone/>
            </a:pPr>
            <a:r>
              <a:rPr lang="en-US" sz="3600" dirty="0">
                <a:latin typeface="Times New Roman" panose="02020603050405020304" pitchFamily="18" charset="0"/>
                <a:cs typeface="Times New Roman" panose="02020603050405020304" pitchFamily="18" charset="0"/>
              </a:rPr>
              <a:t>Operation – </a:t>
            </a:r>
            <a:r>
              <a:rPr lang="en-US" sz="3600" b="1" dirty="0">
                <a:latin typeface="Times New Roman" panose="02020603050405020304" pitchFamily="18" charset="0"/>
                <a:cs typeface="Times New Roman" panose="02020603050405020304" pitchFamily="18" charset="0"/>
              </a:rPr>
              <a:t>Add:</a:t>
            </a:r>
            <a:r>
              <a:rPr lang="en-US" sz="3600" dirty="0">
                <a:latin typeface="Times New Roman" panose="02020603050405020304" pitchFamily="18" charset="0"/>
                <a:cs typeface="Times New Roman" panose="02020603050405020304" pitchFamily="18" charset="0"/>
              </a:rPr>
              <a:t> Admin will add users, tracker, delivery person and products. </a:t>
            </a:r>
          </a:p>
          <a:p>
            <a:pPr marL="0" indent="0" algn="just">
              <a:buNone/>
            </a:pPr>
            <a:r>
              <a:rPr lang="en-US" sz="3600" dirty="0">
                <a:latin typeface="Times New Roman" panose="02020603050405020304" pitchFamily="18" charset="0"/>
                <a:cs typeface="Times New Roman" panose="02020603050405020304" pitchFamily="18" charset="0"/>
              </a:rPr>
              <a:t>Operation – </a:t>
            </a:r>
            <a:r>
              <a:rPr lang="en-US" sz="3600" b="1" dirty="0">
                <a:latin typeface="Times New Roman" panose="02020603050405020304" pitchFamily="18" charset="0"/>
                <a:cs typeface="Times New Roman" panose="02020603050405020304" pitchFamily="18" charset="0"/>
              </a:rPr>
              <a:t>View dash board: </a:t>
            </a:r>
            <a:r>
              <a:rPr lang="en-US" sz="3600" dirty="0">
                <a:latin typeface="Times New Roman" panose="02020603050405020304" pitchFamily="18" charset="0"/>
                <a:cs typeface="Times New Roman" panose="02020603050405020304" pitchFamily="18" charset="0"/>
              </a:rPr>
              <a:t>Admin can view all ships and orders placed by customers. </a:t>
            </a:r>
          </a:p>
          <a:p>
            <a:pPr marL="0" indent="0" algn="just">
              <a:buNone/>
            </a:pPr>
            <a:r>
              <a:rPr lang="en-US" sz="3600" dirty="0">
                <a:latin typeface="Times New Roman" panose="02020603050405020304" pitchFamily="18" charset="0"/>
                <a:cs typeface="Times New Roman" panose="02020603050405020304" pitchFamily="18" charset="0"/>
              </a:rPr>
              <a:t>View review: admin will view the review of received products (damaged). </a:t>
            </a:r>
          </a:p>
          <a:p>
            <a:pPr marL="0" indent="0" algn="just">
              <a:buNone/>
            </a:pPr>
            <a:r>
              <a:rPr lang="en-US" sz="3600" dirty="0">
                <a:latin typeface="Times New Roman" panose="02020603050405020304" pitchFamily="18" charset="0"/>
                <a:cs typeface="Times New Roman" panose="02020603050405020304" pitchFamily="18" charset="0"/>
              </a:rPr>
              <a:t>Operation – </a:t>
            </a:r>
            <a:r>
              <a:rPr lang="en-US" sz="3600" b="1" dirty="0">
                <a:latin typeface="Times New Roman" panose="02020603050405020304" pitchFamily="18" charset="0"/>
                <a:cs typeface="Times New Roman" panose="02020603050405020304" pitchFamily="18" charset="0"/>
              </a:rPr>
              <a:t>Response status: </a:t>
            </a:r>
            <a:r>
              <a:rPr lang="en-US" sz="3600" dirty="0">
                <a:latin typeface="Times New Roman" panose="02020603050405020304" pitchFamily="18" charset="0"/>
                <a:cs typeface="Times New Roman" panose="02020603050405020304" pitchFamily="18" charset="0"/>
              </a:rPr>
              <a:t>In this section admin can ask the customer for refund or replacement of </a:t>
            </a:r>
          </a:p>
          <a:p>
            <a:pPr marL="0" indent="0" algn="just">
              <a:buNone/>
            </a:pPr>
            <a:r>
              <a:rPr lang="en-US" sz="3600" dirty="0">
                <a:latin typeface="Times New Roman" panose="02020603050405020304" pitchFamily="18" charset="0"/>
                <a:cs typeface="Times New Roman" panose="02020603050405020304" pitchFamily="18" charset="0"/>
              </a:rPr>
              <a:t>damaged product. </a:t>
            </a:r>
          </a:p>
          <a:p>
            <a:pPr marL="0" indent="0" algn="just">
              <a:buNone/>
            </a:pPr>
            <a:r>
              <a:rPr lang="en-US" sz="3600" dirty="0">
                <a:latin typeface="Times New Roman" panose="02020603050405020304" pitchFamily="18" charset="0"/>
                <a:cs typeface="Times New Roman" panose="02020603050405020304" pitchFamily="18" charset="0"/>
              </a:rPr>
              <a:t>Operation – </a:t>
            </a:r>
            <a:r>
              <a:rPr lang="en-US" sz="3600" b="1" dirty="0">
                <a:latin typeface="Times New Roman" panose="02020603050405020304" pitchFamily="18" charset="0"/>
                <a:cs typeface="Times New Roman" panose="02020603050405020304" pitchFamily="18" charset="0"/>
              </a:rPr>
              <a:t>Logout:</a:t>
            </a:r>
            <a:r>
              <a:rPr lang="en-US" sz="3600" dirty="0">
                <a:latin typeface="Times New Roman" panose="02020603050405020304" pitchFamily="18" charset="0"/>
                <a:cs typeface="Times New Roman" panose="02020603050405020304" pitchFamily="18" charset="0"/>
              </a:rPr>
              <a:t> The admin will logout once after users’ confirmation.</a:t>
            </a:r>
            <a:endParaRPr lang="en-IN" sz="3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2590F3AD-5443-91F5-AD8B-82290B7CBBF4}"/>
              </a:ext>
            </a:extLst>
          </p:cNvPr>
          <p:cNvCxnSpPr>
            <a:cxnSpLocks/>
          </p:cNvCxnSpPr>
          <p:nvPr/>
        </p:nvCxnSpPr>
        <p:spPr>
          <a:xfrm>
            <a:off x="476655" y="1546698"/>
            <a:ext cx="113229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82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268C-C009-008F-09EC-ED2110FCE2D6}"/>
              </a:ext>
            </a:extLst>
          </p:cNvPr>
          <p:cNvSpPr>
            <a:spLocks noGrp="1"/>
          </p:cNvSpPr>
          <p:nvPr>
            <p:ph type="title"/>
          </p:nvPr>
        </p:nvSpPr>
        <p:spPr>
          <a:xfrm>
            <a:off x="428017" y="330741"/>
            <a:ext cx="11352179" cy="1322961"/>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5DF0CF7C-054E-5F07-9A6A-BF57BFAC3E18}"/>
              </a:ext>
            </a:extLst>
          </p:cNvPr>
          <p:cNvSpPr>
            <a:spLocks noGrp="1"/>
          </p:cNvSpPr>
          <p:nvPr>
            <p:ph idx="1"/>
          </p:nvPr>
        </p:nvSpPr>
        <p:spPr>
          <a:xfrm>
            <a:off x="428017" y="1653702"/>
            <a:ext cx="11352179" cy="4143983"/>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USER: </a:t>
            </a:r>
          </a:p>
          <a:p>
            <a:pPr marL="0" indent="0" algn="just">
              <a:buNone/>
            </a:pPr>
            <a:r>
              <a:rPr lang="en-US" sz="2000" dirty="0">
                <a:latin typeface="Times New Roman" panose="02020603050405020304" pitchFamily="18" charset="0"/>
                <a:cs typeface="Times New Roman" panose="02020603050405020304" pitchFamily="18" charset="0"/>
              </a:rPr>
              <a:t>Operation </a:t>
            </a:r>
            <a:r>
              <a:rPr lang="en-US" sz="2000" b="1" dirty="0">
                <a:latin typeface="Times New Roman" panose="02020603050405020304" pitchFamily="18" charset="0"/>
                <a:cs typeface="Times New Roman" panose="02020603050405020304" pitchFamily="18" charset="0"/>
              </a:rPr>
              <a:t>– Login:</a:t>
            </a:r>
            <a:r>
              <a:rPr lang="en-US" sz="2000" dirty="0">
                <a:latin typeface="Times New Roman" panose="02020603050405020304" pitchFamily="18" charset="0"/>
                <a:cs typeface="Times New Roman" panose="02020603050405020304" pitchFamily="18" charset="0"/>
              </a:rPr>
              <a:t> User can login with valid credentials.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Add ships:</a:t>
            </a:r>
            <a:r>
              <a:rPr lang="en-US" sz="2000" dirty="0">
                <a:latin typeface="Times New Roman" panose="02020603050405020304" pitchFamily="18" charset="0"/>
                <a:cs typeface="Times New Roman" panose="02020603050405020304" pitchFamily="18" charset="0"/>
              </a:rPr>
              <a:t> User will add all ships.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Logout: </a:t>
            </a:r>
            <a:r>
              <a:rPr lang="en-US" sz="2000" dirty="0">
                <a:latin typeface="Times New Roman" panose="02020603050405020304" pitchFamily="18" charset="0"/>
                <a:cs typeface="Times New Roman" panose="02020603050405020304" pitchFamily="18" charset="0"/>
              </a:rPr>
              <a:t>The user will logout after adding ships.</a:t>
            </a:r>
          </a:p>
          <a:p>
            <a:pPr marL="0" indent="0" algn="just">
              <a:buNone/>
            </a:pPr>
            <a:r>
              <a:rPr lang="en-US" sz="2400" b="1" dirty="0">
                <a:latin typeface="Times New Roman" panose="02020603050405020304" pitchFamily="18" charset="0"/>
                <a:cs typeface="Times New Roman" panose="02020603050405020304" pitchFamily="18" charset="0"/>
              </a:rPr>
              <a:t>TRACKER: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Login:</a:t>
            </a:r>
            <a:r>
              <a:rPr lang="en-US" sz="2000" dirty="0">
                <a:latin typeface="Times New Roman" panose="02020603050405020304" pitchFamily="18" charset="0"/>
                <a:cs typeface="Times New Roman" panose="02020603050405020304" pitchFamily="18" charset="0"/>
              </a:rPr>
              <a:t> Tracker will login with valid credentials provided by admin.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Update status: </a:t>
            </a:r>
            <a:r>
              <a:rPr lang="en-US" sz="2000" dirty="0">
                <a:latin typeface="Times New Roman" panose="02020603050405020304" pitchFamily="18" charset="0"/>
                <a:cs typeface="Times New Roman" panose="02020603050405020304" pitchFamily="18" charset="0"/>
              </a:rPr>
              <a:t>After shipment with the help of tracking data tracker will update the </a:t>
            </a:r>
          </a:p>
          <a:p>
            <a:pPr marL="0" indent="0" algn="just">
              <a:buNone/>
            </a:pPr>
            <a:r>
              <a:rPr lang="en-US" sz="2000" dirty="0">
                <a:latin typeface="Times New Roman" panose="02020603050405020304" pitchFamily="18" charset="0"/>
                <a:cs typeface="Times New Roman" panose="02020603050405020304" pitchFamily="18" charset="0"/>
              </a:rPr>
              <a:t>milestones of shipment has passed from the starting point to the destination and where a freight </a:t>
            </a:r>
          </a:p>
          <a:p>
            <a:pPr marL="0" indent="0" algn="just">
              <a:buNone/>
            </a:pPr>
            <a:r>
              <a:rPr lang="en-US" sz="2000" dirty="0">
                <a:latin typeface="Times New Roman" panose="02020603050405020304" pitchFamily="18" charset="0"/>
                <a:cs typeface="Times New Roman" panose="02020603050405020304" pitchFamily="18" charset="0"/>
              </a:rPr>
              <a:t>shipment or another delivery is currently located. </a:t>
            </a:r>
          </a:p>
          <a:p>
            <a:pPr marL="0" indent="0" algn="just">
              <a:buNone/>
            </a:pPr>
            <a:r>
              <a:rPr lang="en-US" sz="2000" dirty="0">
                <a:latin typeface="Times New Roman" panose="02020603050405020304" pitchFamily="18" charset="0"/>
                <a:cs typeface="Times New Roman" panose="02020603050405020304" pitchFamily="18" charset="0"/>
              </a:rPr>
              <a:t>Operation </a:t>
            </a:r>
            <a:r>
              <a:rPr lang="en-US" sz="2000" b="1" dirty="0">
                <a:latin typeface="Times New Roman" panose="02020603050405020304" pitchFamily="18" charset="0"/>
                <a:cs typeface="Times New Roman" panose="02020603050405020304" pitchFamily="18" charset="0"/>
              </a:rPr>
              <a:t>– Logout: </a:t>
            </a:r>
            <a:r>
              <a:rPr lang="en-US" sz="2000" dirty="0">
                <a:latin typeface="Times New Roman" panose="02020603050405020304" pitchFamily="18" charset="0"/>
                <a:cs typeface="Times New Roman" panose="02020603050405020304" pitchFamily="18" charset="0"/>
              </a:rPr>
              <a:t>The tracker will logout after updating.</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9043D42C-680A-39BA-E542-DC7038EE02C4}"/>
              </a:ext>
            </a:extLst>
          </p:cNvPr>
          <p:cNvCxnSpPr>
            <a:cxnSpLocks/>
          </p:cNvCxnSpPr>
          <p:nvPr/>
        </p:nvCxnSpPr>
        <p:spPr>
          <a:xfrm>
            <a:off x="505838" y="1410511"/>
            <a:ext cx="113716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60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9BCB-43B1-869B-0A97-9285C42ED712}"/>
              </a:ext>
            </a:extLst>
          </p:cNvPr>
          <p:cNvSpPr>
            <a:spLocks noGrp="1"/>
          </p:cNvSpPr>
          <p:nvPr>
            <p:ph type="title"/>
          </p:nvPr>
        </p:nvSpPr>
        <p:spPr>
          <a:xfrm>
            <a:off x="421532" y="116734"/>
            <a:ext cx="11348936" cy="1556424"/>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1A09F834-2F86-9032-53F3-FF7071ED3EB9}"/>
              </a:ext>
            </a:extLst>
          </p:cNvPr>
          <p:cNvSpPr>
            <a:spLocks noGrp="1"/>
          </p:cNvSpPr>
          <p:nvPr>
            <p:ph idx="1"/>
          </p:nvPr>
        </p:nvSpPr>
        <p:spPr>
          <a:xfrm>
            <a:off x="369651" y="1459152"/>
            <a:ext cx="11400817" cy="4416354"/>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CUSTOMER: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Register:</a:t>
            </a:r>
            <a:r>
              <a:rPr lang="en-US" sz="2000" dirty="0">
                <a:latin typeface="Times New Roman" panose="02020603050405020304" pitchFamily="18" charset="0"/>
                <a:cs typeface="Times New Roman" panose="02020603050405020304" pitchFamily="18" charset="0"/>
              </a:rPr>
              <a:t> Customer should register with their personal details such as name, email, </a:t>
            </a:r>
          </a:p>
          <a:p>
            <a:pPr marL="0" indent="0" algn="just">
              <a:buNone/>
            </a:pPr>
            <a:r>
              <a:rPr lang="en-US" sz="2000" dirty="0">
                <a:latin typeface="Times New Roman" panose="02020603050405020304" pitchFamily="18" charset="0"/>
                <a:cs typeface="Times New Roman" panose="02020603050405020304" pitchFamily="18" charset="0"/>
              </a:rPr>
              <a:t>password, phone number, address.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Login:</a:t>
            </a:r>
            <a:r>
              <a:rPr lang="en-US" sz="2000" dirty="0">
                <a:latin typeface="Times New Roman" panose="02020603050405020304" pitchFamily="18" charset="0"/>
                <a:cs typeface="Times New Roman" panose="02020603050405020304" pitchFamily="18" charset="0"/>
              </a:rPr>
              <a:t> Customer must register with valid credentials (email, password).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View Dashboard: </a:t>
            </a:r>
            <a:r>
              <a:rPr lang="en-US" sz="2000" dirty="0">
                <a:latin typeface="Times New Roman" panose="02020603050405020304" pitchFamily="18" charset="0"/>
                <a:cs typeface="Times New Roman" panose="02020603050405020304" pitchFamily="18" charset="0"/>
              </a:rPr>
              <a:t>Customer can view all ships from dashboard.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View products: </a:t>
            </a:r>
            <a:r>
              <a:rPr lang="en-US" sz="2000" dirty="0">
                <a:latin typeface="Times New Roman" panose="02020603050405020304" pitchFamily="18" charset="0"/>
                <a:cs typeface="Times New Roman" panose="02020603050405020304" pitchFamily="18" charset="0"/>
              </a:rPr>
              <a:t>In this section customer can view all products.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Place order: </a:t>
            </a:r>
            <a:r>
              <a:rPr lang="en-US" sz="2000" dirty="0">
                <a:latin typeface="Times New Roman" panose="02020603050405020304" pitchFamily="18" charset="0"/>
                <a:cs typeface="Times New Roman" panose="02020603050405020304" pitchFamily="18" charset="0"/>
              </a:rPr>
              <a:t>After gone through the all products customer can place order with their </a:t>
            </a:r>
          </a:p>
          <a:p>
            <a:pPr marL="0" indent="0" algn="just">
              <a:buNone/>
            </a:pPr>
            <a:r>
              <a:rPr lang="en-US" sz="2000" dirty="0">
                <a:latin typeface="Times New Roman" panose="02020603050405020304" pitchFamily="18" charset="0"/>
                <a:cs typeface="Times New Roman" panose="02020603050405020304" pitchFamily="18" charset="0"/>
              </a:rPr>
              <a:t>selected product and will make payment.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Tracking: </a:t>
            </a:r>
            <a:r>
              <a:rPr lang="en-US" sz="2000" dirty="0">
                <a:latin typeface="Times New Roman" panose="02020603050405020304" pitchFamily="18" charset="0"/>
                <a:cs typeface="Times New Roman" panose="02020603050405020304" pitchFamily="18" charset="0"/>
              </a:rPr>
              <a:t>After order placement, customer can track their product movement location.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Status:</a:t>
            </a:r>
            <a:r>
              <a:rPr lang="en-US" sz="2000" dirty="0">
                <a:latin typeface="Times New Roman" panose="02020603050405020304" pitchFamily="18" charset="0"/>
                <a:cs typeface="Times New Roman" panose="02020603050405020304" pitchFamily="18" charset="0"/>
              </a:rPr>
              <a:t> After receiving the ordered product he/she will check that product if it is damaged </a:t>
            </a:r>
          </a:p>
          <a:p>
            <a:pPr marL="0" indent="0" algn="just">
              <a:buNone/>
            </a:pPr>
            <a:r>
              <a:rPr lang="en-US" sz="2000" dirty="0">
                <a:latin typeface="Times New Roman" panose="02020603050405020304" pitchFamily="18" charset="0"/>
                <a:cs typeface="Times New Roman" panose="02020603050405020304" pitchFamily="18" charset="0"/>
              </a:rPr>
              <a:t>him will inform to delivery person. </a:t>
            </a:r>
          </a:p>
        </p:txBody>
      </p:sp>
      <p:cxnSp>
        <p:nvCxnSpPr>
          <p:cNvPr id="5" name="Straight Connector 4">
            <a:extLst>
              <a:ext uri="{FF2B5EF4-FFF2-40B4-BE49-F238E27FC236}">
                <a16:creationId xmlns:a16="http://schemas.microsoft.com/office/drawing/2014/main" id="{9DAD80AE-5A80-8D7B-2026-4400C84681F1}"/>
              </a:ext>
            </a:extLst>
          </p:cNvPr>
          <p:cNvCxnSpPr>
            <a:cxnSpLocks/>
          </p:cNvCxnSpPr>
          <p:nvPr/>
        </p:nvCxnSpPr>
        <p:spPr>
          <a:xfrm>
            <a:off x="369651" y="1361872"/>
            <a:ext cx="114008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82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0829-6330-10AF-CCDD-FF8D3B0A7047}"/>
              </a:ext>
            </a:extLst>
          </p:cNvPr>
          <p:cNvSpPr>
            <a:spLocks noGrp="1"/>
          </p:cNvSpPr>
          <p:nvPr>
            <p:ph type="title"/>
          </p:nvPr>
        </p:nvSpPr>
        <p:spPr>
          <a:xfrm>
            <a:off x="398833" y="389105"/>
            <a:ext cx="11449455" cy="1342417"/>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D46520C2-41A6-6D42-5E21-C8237A1A0E29}"/>
              </a:ext>
            </a:extLst>
          </p:cNvPr>
          <p:cNvSpPr>
            <a:spLocks noGrp="1"/>
          </p:cNvSpPr>
          <p:nvPr>
            <p:ph idx="1"/>
          </p:nvPr>
        </p:nvSpPr>
        <p:spPr>
          <a:xfrm>
            <a:off x="398833" y="1575881"/>
            <a:ext cx="11322997" cy="4280170"/>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DELIVERY PERSON: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Login: </a:t>
            </a:r>
            <a:r>
              <a:rPr lang="en-US" sz="2000" dirty="0">
                <a:latin typeface="Times New Roman" panose="02020603050405020304" pitchFamily="18" charset="0"/>
                <a:cs typeface="Times New Roman" panose="02020603050405020304" pitchFamily="18" charset="0"/>
              </a:rPr>
              <a:t>Tracker will login with valid credentials provided by admin. </a:t>
            </a:r>
          </a:p>
          <a:p>
            <a:pPr marL="0" indent="0" algn="just">
              <a:buNone/>
            </a:pPr>
            <a:r>
              <a:rPr lang="en-US" sz="2000" dirty="0">
                <a:latin typeface="Times New Roman" panose="02020603050405020304" pitchFamily="18" charset="0"/>
                <a:cs typeface="Times New Roman" panose="02020603050405020304" pitchFamily="18" charset="0"/>
              </a:rPr>
              <a:t>Operation – </a:t>
            </a:r>
            <a:r>
              <a:rPr lang="en-US" sz="2000" b="1" dirty="0">
                <a:latin typeface="Times New Roman" panose="02020603050405020304" pitchFamily="18" charset="0"/>
                <a:cs typeface="Times New Roman" panose="02020603050405020304" pitchFamily="18" charset="0"/>
              </a:rPr>
              <a:t>Give review: </a:t>
            </a:r>
            <a:r>
              <a:rPr lang="en-US" sz="2000" dirty="0">
                <a:latin typeface="Times New Roman" panose="02020603050405020304" pitchFamily="18" charset="0"/>
                <a:cs typeface="Times New Roman" panose="02020603050405020304" pitchFamily="18" charset="0"/>
              </a:rPr>
              <a:t>After dropping product based on customer review delivery person can send </a:t>
            </a:r>
          </a:p>
          <a:p>
            <a:pPr marL="0" indent="0" algn="just">
              <a:buNone/>
            </a:pPr>
            <a:r>
              <a:rPr lang="en-US" sz="2000" dirty="0">
                <a:latin typeface="Times New Roman" panose="02020603050405020304" pitchFamily="18" charset="0"/>
                <a:cs typeface="Times New Roman" panose="02020603050405020304" pitchFamily="18" charset="0"/>
              </a:rPr>
              <a:t>review to admin about received damaged product.</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95ACBAB-A77B-D81B-53B8-86543723217E}"/>
              </a:ext>
            </a:extLst>
          </p:cNvPr>
          <p:cNvCxnSpPr>
            <a:cxnSpLocks/>
          </p:cNvCxnSpPr>
          <p:nvPr/>
        </p:nvCxnSpPr>
        <p:spPr>
          <a:xfrm>
            <a:off x="398833" y="1410511"/>
            <a:ext cx="113229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01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289" y="350197"/>
            <a:ext cx="11430000" cy="1293777"/>
          </a:xfrm>
        </p:spPr>
        <p:txBody>
          <a:bodyPr/>
          <a:lstStyle/>
          <a:p>
            <a:r>
              <a:rPr lang="en-GB" b="1" dirty="0"/>
              <a:t>Timeline of Project</a:t>
            </a:r>
          </a:p>
        </p:txBody>
      </p:sp>
      <p:sp>
        <p:nvSpPr>
          <p:cNvPr id="3" name="Content Placeholder 2"/>
          <p:cNvSpPr>
            <a:spLocks noGrp="1"/>
          </p:cNvSpPr>
          <p:nvPr>
            <p:ph idx="1"/>
          </p:nvPr>
        </p:nvSpPr>
        <p:spPr>
          <a:xfrm>
            <a:off x="418289" y="1643974"/>
            <a:ext cx="11430000" cy="4163439"/>
          </a:xfrm>
        </p:spPr>
        <p:txBody>
          <a:bodyPr/>
          <a:lstStyle/>
          <a:p>
            <a:pPr algn="just"/>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Review 0 : </a:t>
            </a:r>
            <a:r>
              <a:rPr lang="en-US" dirty="0">
                <a:latin typeface="Times New Roman" panose="02020603050405020304" pitchFamily="18" charset="0"/>
                <a:cs typeface="Times New Roman" panose="02020603050405020304" pitchFamily="18" charset="0"/>
              </a:rPr>
              <a:t>we decided  our project title and shared all our knowledge to mam(10/10/2023).</a:t>
            </a:r>
          </a:p>
          <a:p>
            <a:pPr algn="just"/>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Review 1 : </a:t>
            </a:r>
            <a:r>
              <a:rPr lang="en-GB" dirty="0">
                <a:latin typeface="Times New Roman" panose="02020603050405020304" pitchFamily="18" charset="0"/>
                <a:cs typeface="Times New Roman" panose="02020603050405020304" pitchFamily="18" charset="0"/>
              </a:rPr>
              <a:t>aim to find related articles and datasets regarding Project(08/11/2023).</a:t>
            </a:r>
          </a:p>
          <a:p>
            <a:pPr algn="just"/>
            <a:r>
              <a:rPr lang="en-GB" b="1" dirty="0">
                <a:latin typeface="Times New Roman" panose="02020603050405020304" pitchFamily="18" charset="0"/>
                <a:cs typeface="Times New Roman" panose="02020603050405020304" pitchFamily="18" charset="0"/>
              </a:rPr>
              <a:t>At Review 2 : </a:t>
            </a:r>
            <a:r>
              <a:rPr lang="en-GB" dirty="0">
                <a:latin typeface="Times New Roman" panose="02020603050405020304" pitchFamily="18" charset="0"/>
                <a:cs typeface="Times New Roman" panose="02020603050405020304" pitchFamily="18" charset="0"/>
              </a:rPr>
              <a:t>Aim to make an article and create an datasets for the project. </a:t>
            </a:r>
          </a:p>
          <a:p>
            <a:pPr algn="just"/>
            <a:r>
              <a:rPr lang="en-GB" b="1" dirty="0">
                <a:latin typeface="Times New Roman" panose="02020603050405020304" pitchFamily="18" charset="0"/>
                <a:cs typeface="Times New Roman" panose="02020603050405020304" pitchFamily="18" charset="0"/>
              </a:rPr>
              <a:t>At Review 3 :</a:t>
            </a:r>
            <a:r>
              <a:rPr lang="en-GB" dirty="0">
                <a:latin typeface="Times New Roman" panose="02020603050405020304" pitchFamily="18" charset="0"/>
                <a:cs typeface="Times New Roman" panose="02020603050405020304" pitchFamily="18" charset="0"/>
              </a:rPr>
              <a:t>Aim to complete the project at the end of the December.</a:t>
            </a:r>
          </a:p>
          <a:p>
            <a:pPr algn="just"/>
            <a:r>
              <a:rPr lang="en-GB" b="1" dirty="0">
                <a:latin typeface="Times New Roman" panose="02020603050405020304" pitchFamily="18" charset="0"/>
                <a:cs typeface="Times New Roman" panose="02020603050405020304" pitchFamily="18" charset="0"/>
              </a:rPr>
              <a:t>At Review 4 </a:t>
            </a:r>
            <a:r>
              <a:rPr lang="en-GB" dirty="0">
                <a:latin typeface="Times New Roman" panose="02020603050405020304" pitchFamily="18" charset="0"/>
                <a:cs typeface="Times New Roman" panose="02020603050405020304" pitchFamily="18" charset="0"/>
              </a:rPr>
              <a:t>: Aim to complete the viva on(10/01/2024).</a:t>
            </a:r>
          </a:p>
          <a:p>
            <a:pPr marL="0" indent="0">
              <a:buNone/>
            </a:pPr>
            <a:endParaRPr lang="en-GB" dirty="0"/>
          </a:p>
        </p:txBody>
      </p:sp>
      <p:cxnSp>
        <p:nvCxnSpPr>
          <p:cNvPr id="5" name="Straight Connector 4">
            <a:extLst>
              <a:ext uri="{FF2B5EF4-FFF2-40B4-BE49-F238E27FC236}">
                <a16:creationId xmlns:a16="http://schemas.microsoft.com/office/drawing/2014/main" id="{EDB45EAF-9AB1-7179-C96E-F6DB4C16C630}"/>
              </a:ext>
            </a:extLst>
          </p:cNvPr>
          <p:cNvCxnSpPr>
            <a:cxnSpLocks/>
          </p:cNvCxnSpPr>
          <p:nvPr/>
        </p:nvCxnSpPr>
        <p:spPr>
          <a:xfrm>
            <a:off x="418289" y="1361872"/>
            <a:ext cx="113554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3" y="418290"/>
            <a:ext cx="11430000" cy="1157592"/>
          </a:xfrm>
        </p:spPr>
        <p:txBody>
          <a:bodyPr/>
          <a:lstStyle/>
          <a:p>
            <a:r>
              <a:rPr lang="en-GB" b="1" dirty="0"/>
              <a:t>Outcomes / Results Obtained</a:t>
            </a:r>
          </a:p>
        </p:txBody>
      </p:sp>
      <p:sp>
        <p:nvSpPr>
          <p:cNvPr id="3" name="Content Placeholder 2"/>
          <p:cNvSpPr>
            <a:spLocks noGrp="1"/>
          </p:cNvSpPr>
          <p:nvPr>
            <p:ph idx="1"/>
          </p:nvPr>
        </p:nvSpPr>
        <p:spPr>
          <a:xfrm>
            <a:off x="359923" y="1673156"/>
            <a:ext cx="11430000" cy="4221805"/>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The implementation of an automated system for material return from customers has yielded commendable outcomes across various dimensions. Notably, the streamlined material return process has resulted in a substantial reduction in processing time, allowing for prompt handling of return requests and contributing to a marked improvement in overall operational efficiency. Customer satisfaction has experienced a notable boost due to the system's emphasis on transparent communication at every stage of the return process. Customers report feeling more informed and supported, resulting in higher satisfaction scores related to the return experience. Operationally, the organization has witnessed tangible cost reductions as the automated system efficiently handles return requests, minimizing labor costs and processing expenses associated with manual processes.</a:t>
            </a:r>
          </a:p>
          <a:p>
            <a:pPr marL="0" indent="0" algn="just">
              <a:buNone/>
            </a:pPr>
            <a:r>
              <a:rPr lang="en-US" sz="2000" dirty="0">
                <a:latin typeface="Times New Roman" panose="02020603050405020304" pitchFamily="18" charset="0"/>
                <a:cs typeface="Times New Roman" panose="02020603050405020304" pitchFamily="18" charset="0"/>
              </a:rPr>
              <a:t>The accuracy and consistency of return evaluations have significantly improved, thanks to the implementation of an automated authorization workflow. This has resulted in a reduction of errors and discrepancies in return authorizations, instilling greater trust in the reliability of the system. Customers now experience enhanced communication throughout the return process, appreciating the clear and timely updates on their return status. Collaboration with logistics partners has streamlined the return shipping process, leading to improved shipping and processing times.</a:t>
            </a:r>
            <a:endParaRPr lang="en-GB"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39B2A57-D5B7-E1C8-7664-2945F1F8E91D}"/>
              </a:ext>
            </a:extLst>
          </p:cNvPr>
          <p:cNvCxnSpPr>
            <a:cxnSpLocks/>
          </p:cNvCxnSpPr>
          <p:nvPr/>
        </p:nvCxnSpPr>
        <p:spPr>
          <a:xfrm>
            <a:off x="437745" y="1391055"/>
            <a:ext cx="112646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91" y="199417"/>
            <a:ext cx="11478639" cy="1157591"/>
          </a:xfrm>
        </p:spPr>
        <p:txBody>
          <a:bodyPr/>
          <a:lstStyle/>
          <a:p>
            <a:r>
              <a:rPr lang="en-GB" b="1" dirty="0"/>
              <a:t>Conclusion</a:t>
            </a:r>
          </a:p>
        </p:txBody>
      </p:sp>
      <p:sp>
        <p:nvSpPr>
          <p:cNvPr id="3" name="Content Placeholder 2"/>
          <p:cNvSpPr>
            <a:spLocks noGrp="1"/>
          </p:cNvSpPr>
          <p:nvPr>
            <p:ph idx="1"/>
          </p:nvPr>
        </p:nvSpPr>
        <p:spPr>
          <a:xfrm>
            <a:off x="359923" y="1517514"/>
            <a:ext cx="11400817" cy="439680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conclusion, the implementation of an automated system for material return from customers has proven to be a transformative initiative, bringing about substantial improvements in operational efficiency and customer satisfaction. The streamlined material return process has not only significantly reduced processing times but has also contributed to a more agile and responsive operational environment. Customer satisfaction has notably increased, with transparent communication and timely updates throughout the return journey, creating a positive impact on the overall customer experience. Operationally, the system has delivered tangible cost reductions by efficiently handling return requests and minimizing labor costs.</a:t>
            </a:r>
          </a:p>
          <a:p>
            <a:pPr marL="0" indent="0" algn="just">
              <a:buNone/>
            </a:pPr>
            <a:r>
              <a:rPr lang="en-US" sz="2000" dirty="0">
                <a:latin typeface="Times New Roman" panose="02020603050405020304" pitchFamily="18" charset="0"/>
                <a:cs typeface="Times New Roman" panose="02020603050405020304" pitchFamily="18" charset="0"/>
              </a:rPr>
              <a:t>In essence, the automated material return system has become a cornerstone of operational excellence, positively impacting both internal processes and external customer interactions. As the organization remains dedicated to ongoing monitoring, feedback collection, and continuous refinement, it is well-positioned to sustain and build upon these achievements, further solidifying its commitment to providing a seamless and customer-centric return experience.</a:t>
            </a:r>
            <a:endParaRPr lang="en-GB"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16229B1-E8CD-A30A-8F4C-501529828250}"/>
              </a:ext>
            </a:extLst>
          </p:cNvPr>
          <p:cNvCxnSpPr>
            <a:cxnSpLocks/>
          </p:cNvCxnSpPr>
          <p:nvPr/>
        </p:nvCxnSpPr>
        <p:spPr>
          <a:xfrm>
            <a:off x="437745" y="1196502"/>
            <a:ext cx="113943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45D6-6F79-B0BE-B6FE-D647D554DFB0}"/>
              </a:ext>
            </a:extLst>
          </p:cNvPr>
          <p:cNvSpPr>
            <a:spLocks noGrp="1"/>
          </p:cNvSpPr>
          <p:nvPr>
            <p:ph type="title"/>
          </p:nvPr>
        </p:nvSpPr>
        <p:spPr>
          <a:xfrm>
            <a:off x="381000" y="267848"/>
            <a:ext cx="11399196" cy="1444220"/>
          </a:xfrm>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2B934942-DA0B-7B25-7621-4916FB7ED91B}"/>
              </a:ext>
            </a:extLst>
          </p:cNvPr>
          <p:cNvSpPr>
            <a:spLocks noGrp="1"/>
          </p:cNvSpPr>
          <p:nvPr>
            <p:ph idx="1"/>
          </p:nvPr>
        </p:nvSpPr>
        <p:spPr>
          <a:xfrm>
            <a:off x="380999" y="1605065"/>
            <a:ext cx="11399197" cy="4202349"/>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1.MAAP: </a:t>
            </a:r>
            <a:r>
              <a:rPr lang="en-IN" sz="2000" dirty="0">
                <a:latin typeface="Times New Roman" panose="02020603050405020304" pitchFamily="18" charset="0"/>
                <a:cs typeface="Times New Roman" panose="02020603050405020304" pitchFamily="18" charset="0"/>
              </a:rPr>
              <a:t>Shift2Rail Multi Annual Action Plan. Brussels, 2015, available at:www.shift2rail.org/</a:t>
            </a:r>
            <a:r>
              <a:rPr lang="en-IN" sz="2000" dirty="0" err="1">
                <a:latin typeface="Times New Roman" panose="02020603050405020304" pitchFamily="18" charset="0"/>
                <a:cs typeface="Times New Roman" panose="02020603050405020304" pitchFamily="18" charset="0"/>
              </a:rPr>
              <a:t>wpcontent</a:t>
            </a:r>
            <a:r>
              <a:rPr lang="en-IN" sz="2000" dirty="0">
                <a:latin typeface="Times New Roman" panose="02020603050405020304" pitchFamily="18" charset="0"/>
                <a:cs typeface="Times New Roman" panose="02020603050405020304" pitchFamily="18" charset="0"/>
              </a:rPr>
              <a:t>/uploads/2013/07/MAAP-final_final.pdf </a:t>
            </a:r>
          </a:p>
          <a:p>
            <a:pPr marL="0" indent="0" algn="just">
              <a:buNone/>
            </a:pPr>
            <a:r>
              <a:rPr lang="en-IN" sz="2000" b="1" dirty="0">
                <a:latin typeface="Times New Roman" panose="02020603050405020304" pitchFamily="18" charset="0"/>
                <a:cs typeface="Times New Roman" panose="02020603050405020304" pitchFamily="18" charset="0"/>
              </a:rPr>
              <a:t>2.SMART: </a:t>
            </a:r>
            <a:r>
              <a:rPr lang="en-IN" sz="2000" dirty="0">
                <a:latin typeface="Times New Roman" panose="02020603050405020304" pitchFamily="18" charset="0"/>
                <a:cs typeface="Times New Roman" panose="02020603050405020304" pitchFamily="18" charset="0"/>
              </a:rPr>
              <a:t>Identification of relevant information about train classification process and marshalling yard sorting methods, Report for Deliverable D4.1. of EU-SMART-project under GA-No. 730836, 2017. Available at: http://smartrailautomation-project.net/index.php/results/deliverables </a:t>
            </a:r>
          </a:p>
          <a:p>
            <a:pPr marL="0" indent="0" algn="just">
              <a:buNone/>
            </a:pPr>
            <a:r>
              <a:rPr lang="en-IN" sz="2000" b="1" dirty="0">
                <a:latin typeface="Times New Roman" panose="02020603050405020304" pitchFamily="18" charset="0"/>
                <a:cs typeface="Times New Roman" panose="02020603050405020304" pitchFamily="18" charset="0"/>
              </a:rPr>
              <a:t>3.SMART: </a:t>
            </a:r>
            <a:r>
              <a:rPr lang="en-IN" sz="2000" dirty="0">
                <a:latin typeface="Times New Roman" panose="02020603050405020304" pitchFamily="18" charset="0"/>
                <a:cs typeface="Times New Roman" panose="02020603050405020304" pitchFamily="18" charset="0"/>
              </a:rPr>
              <a:t>Overall framework architecture and list of requirements for real-time marshalling yard management system, Report for Deliverable D4.2. of EU-SMART-project under GA-No. 730836, 2017. Available at: </a:t>
            </a:r>
            <a:r>
              <a:rPr lang="en-IN" sz="2000" dirty="0">
                <a:latin typeface="Times New Roman" panose="02020603050405020304" pitchFamily="18" charset="0"/>
                <a:cs typeface="Times New Roman" panose="02020603050405020304" pitchFamily="18" charset="0"/>
                <a:hlinkClick r:id="rId2"/>
              </a:rPr>
              <a:t>http://smartrailautomation-project.net/index.php/results/deliverables</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4.ARCC: </a:t>
            </a:r>
            <a:r>
              <a:rPr lang="en-IN" sz="2000" dirty="0">
                <a:latin typeface="Times New Roman" panose="02020603050405020304" pitchFamily="18" charset="0"/>
                <a:cs typeface="Times New Roman" panose="02020603050405020304" pitchFamily="18" charset="0"/>
              </a:rPr>
              <a:t>Description of automation/optimization requirements and capabilities of decision making process in Marshalling yards and Terminals, Report for Deliverable D2.1. of EUARCC-project under Contract No. H2020 – 730813/MC S2RCFM-IP5-02-2015, 2017</a:t>
            </a:r>
          </a:p>
          <a:p>
            <a:pPr marL="0" indent="0" algn="just">
              <a:buNone/>
            </a:pPr>
            <a:r>
              <a:rPr lang="en-IN" sz="2000" b="1" dirty="0">
                <a:latin typeface="Times New Roman" panose="02020603050405020304" pitchFamily="18" charset="0"/>
                <a:cs typeface="Times New Roman" panose="02020603050405020304" pitchFamily="18" charset="0"/>
              </a:rPr>
              <a:t> 5.J.Adlbrecht, </a:t>
            </a:r>
            <a:r>
              <a:rPr lang="en-IN" sz="2000" b="1" dirty="0" err="1">
                <a:latin typeface="Times New Roman" panose="02020603050405020304" pitchFamily="18" charset="0"/>
                <a:cs typeface="Times New Roman" panose="02020603050405020304" pitchFamily="18" charset="0"/>
              </a:rPr>
              <a:t>B.Hüttler</a:t>
            </a:r>
            <a:r>
              <a:rPr lang="en-IN" sz="2000" b="1" dirty="0">
                <a:latin typeface="Times New Roman" panose="02020603050405020304" pitchFamily="18" charset="0"/>
                <a:cs typeface="Times New Roman" panose="02020603050405020304" pitchFamily="18" charset="0"/>
              </a:rPr>
              <a:t>, N. </a:t>
            </a:r>
            <a:r>
              <a:rPr lang="en-IN" sz="2000" b="1" dirty="0" err="1">
                <a:latin typeface="Times New Roman" panose="02020603050405020304" pitchFamily="18" charset="0"/>
                <a:cs typeface="Times New Roman" panose="02020603050405020304" pitchFamily="18" charset="0"/>
              </a:rPr>
              <a:t>Ilo</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M.Gronalt</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Train routing in shunting yards using Answer Set Programming. Expert Systems with Applications, Volume 42, Issue 21, Pages 7292- 7302, Elsevier, 2015</a:t>
            </a:r>
          </a:p>
        </p:txBody>
      </p:sp>
      <p:cxnSp>
        <p:nvCxnSpPr>
          <p:cNvPr id="5" name="Straight Connector 4">
            <a:extLst>
              <a:ext uri="{FF2B5EF4-FFF2-40B4-BE49-F238E27FC236}">
                <a16:creationId xmlns:a16="http://schemas.microsoft.com/office/drawing/2014/main" id="{A14CFBBA-D06D-7E81-1D3F-432190B762B4}"/>
              </a:ext>
            </a:extLst>
          </p:cNvPr>
          <p:cNvCxnSpPr>
            <a:cxnSpLocks/>
          </p:cNvCxnSpPr>
          <p:nvPr/>
        </p:nvCxnSpPr>
        <p:spPr>
          <a:xfrm>
            <a:off x="381000" y="1488332"/>
            <a:ext cx="1143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82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6" y="65313"/>
            <a:ext cx="11355355" cy="1688841"/>
          </a:xfrm>
        </p:spPr>
        <p:txBody>
          <a:bodyPr/>
          <a:lstStyle/>
          <a:p>
            <a:pPr algn="just"/>
            <a:r>
              <a:rPr lang="en-GB" b="1" dirty="0"/>
              <a:t>Introduction</a:t>
            </a:r>
          </a:p>
        </p:txBody>
      </p:sp>
      <p:sp>
        <p:nvSpPr>
          <p:cNvPr id="3" name="Content Placeholder 2"/>
          <p:cNvSpPr>
            <a:spLocks noGrp="1"/>
          </p:cNvSpPr>
          <p:nvPr>
            <p:ph idx="1"/>
          </p:nvPr>
        </p:nvSpPr>
        <p:spPr>
          <a:xfrm>
            <a:off x="261256" y="1380930"/>
            <a:ext cx="11569960" cy="446936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Introducing an automated system for material returns from customers is a pivotal step toward enhancing operational efficiency and elevating customer satisfaction. This innovative system is designed to streamline the return process, enabling customers to initiate returns seamlessly through a user-friendly interface. Automated authorization mechanisms expedite the approval process, ensuring swift resolution based on predefined criteria. Integrated with logistics and shipping partners, the system facilitates a smooth return shipping process, providing customers with printable labels and real-time tracking updates. Automated communication keeps customers informed at every stage of the return journey, from request initiation to refund processing. Security measures and compliance with data protection regulations are paramount, ensuring the safeguarding of sensitive customer information. The launch of this system should be accompanied by comprehensive training for customer support teams and clear communication to customers, emphasizing the benefits of faster processing, transparency, and convenience. Continuous monitoring, customer feedback, and data analytics will guide ongoing improvements, ensuring the automated material return system evolves to meet the dynamic needs of both the business and its customers.</a:t>
            </a:r>
            <a:endParaRPr lang="en-GB"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A512E31-910D-9BE6-B84D-DEF1705CABDA}"/>
              </a:ext>
            </a:extLst>
          </p:cNvPr>
          <p:cNvCxnSpPr>
            <a:cxnSpLocks/>
          </p:cNvCxnSpPr>
          <p:nvPr/>
        </p:nvCxnSpPr>
        <p:spPr>
          <a:xfrm>
            <a:off x="261256" y="1231641"/>
            <a:ext cx="115046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9851"/>
            <a:ext cx="11280710" cy="1200329"/>
          </a:xfrm>
        </p:spPr>
        <p:txBody>
          <a:bodyPr/>
          <a:lstStyle/>
          <a:p>
            <a:r>
              <a:rPr lang="en-GB" b="1" dirty="0"/>
              <a:t>   Literature Review</a:t>
            </a:r>
          </a:p>
        </p:txBody>
      </p:sp>
      <p:sp>
        <p:nvSpPr>
          <p:cNvPr id="3" name="Content Placeholder 2"/>
          <p:cNvSpPr>
            <a:spLocks noGrp="1"/>
          </p:cNvSpPr>
          <p:nvPr>
            <p:ph idx="1"/>
          </p:nvPr>
        </p:nvSpPr>
        <p:spPr>
          <a:xfrm>
            <a:off x="335902" y="1604866"/>
            <a:ext cx="11352245" cy="4114800"/>
          </a:xfrm>
        </p:spPr>
        <p:txBody>
          <a:bodyPr>
            <a:normAutofit lnSpcReduction="10000"/>
          </a:bodyPr>
          <a:lstStyle/>
          <a:p>
            <a:pPr marL="0" indent="0" algn="just">
              <a:buNone/>
            </a:pPr>
            <a:r>
              <a:rPr lang="en-IN" sz="2000" b="1" dirty="0">
                <a:latin typeface="Times New Roman" panose="02020603050405020304" pitchFamily="18" charset="0"/>
                <a:cs typeface="Times New Roman" panose="02020603050405020304" pitchFamily="18" charset="0"/>
              </a:rPr>
              <a:t>1.MAAP: </a:t>
            </a:r>
            <a:r>
              <a:rPr lang="en-IN" sz="2000" dirty="0">
                <a:latin typeface="Times New Roman" panose="02020603050405020304" pitchFamily="18" charset="0"/>
                <a:cs typeface="Times New Roman" panose="02020603050405020304" pitchFamily="18" charset="0"/>
              </a:rPr>
              <a:t>Shift2Rail Multi Annual Action Plan. Brussels, 2015, available at:www.shift2rail.org/</a:t>
            </a:r>
            <a:r>
              <a:rPr lang="en-IN" sz="2000" dirty="0" err="1">
                <a:latin typeface="Times New Roman" panose="02020603050405020304" pitchFamily="18" charset="0"/>
                <a:cs typeface="Times New Roman" panose="02020603050405020304" pitchFamily="18" charset="0"/>
              </a:rPr>
              <a:t>wpcontent</a:t>
            </a:r>
            <a:r>
              <a:rPr lang="en-IN" sz="2000" dirty="0">
                <a:latin typeface="Times New Roman" panose="02020603050405020304" pitchFamily="18" charset="0"/>
                <a:cs typeface="Times New Roman" panose="02020603050405020304" pitchFamily="18" charset="0"/>
              </a:rPr>
              <a:t>/uploads/2013/07/MAAP-final_final.pdf </a:t>
            </a:r>
          </a:p>
          <a:p>
            <a:pPr marL="0" indent="0" algn="just">
              <a:buNone/>
            </a:pPr>
            <a:r>
              <a:rPr lang="en-US" sz="2000" b="1" dirty="0">
                <a:latin typeface="Times New Roman" panose="02020603050405020304" pitchFamily="18" charset="0"/>
                <a:cs typeface="Times New Roman" panose="02020603050405020304" pitchFamily="18" charset="0"/>
              </a:rPr>
              <a:t>2.SMART: </a:t>
            </a:r>
            <a:r>
              <a:rPr lang="en-US" sz="2000" dirty="0">
                <a:latin typeface="Times New Roman" panose="02020603050405020304" pitchFamily="18" charset="0"/>
                <a:cs typeface="Times New Roman" panose="02020603050405020304" pitchFamily="18" charset="0"/>
              </a:rPr>
              <a:t>Identification of relevant information about train classification process and marshalling yard sorting methods, Report for Deliverable D4.1. of EU-SMART-project under GA-No. 730836, 2017. Available at: </a:t>
            </a:r>
            <a:r>
              <a:rPr lang="en-US" sz="2000" dirty="0">
                <a:latin typeface="Times New Roman" panose="02020603050405020304" pitchFamily="18" charset="0"/>
                <a:cs typeface="Times New Roman" panose="02020603050405020304" pitchFamily="18" charset="0"/>
                <a:hlinkClick r:id="rId2"/>
              </a:rPr>
              <a:t>http://smartrailautomationproject.net/ind</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3.SMART:</a:t>
            </a:r>
            <a:r>
              <a:rPr lang="en-US" sz="2000" dirty="0">
                <a:latin typeface="Times New Roman" panose="02020603050405020304" pitchFamily="18" charset="0"/>
                <a:cs typeface="Times New Roman" panose="02020603050405020304" pitchFamily="18" charset="0"/>
              </a:rPr>
              <a:t> Overall framework architecture and list of requirements for real-time marshalling yard management system, Report for Deliverable D4.2. of EU-SMART-project under GA-No. 730836, 2017. Available at: </a:t>
            </a:r>
          </a:p>
          <a:p>
            <a:pPr marL="0" indent="0" algn="just">
              <a:buNone/>
            </a:pPr>
            <a:r>
              <a:rPr lang="en-US" sz="2000" b="1" dirty="0">
                <a:latin typeface="Times New Roman" panose="02020603050405020304" pitchFamily="18" charset="0"/>
                <a:cs typeface="Times New Roman" panose="02020603050405020304" pitchFamily="18" charset="0"/>
              </a:rPr>
              <a:t>4.ARCC: </a:t>
            </a:r>
            <a:r>
              <a:rPr lang="en-US" sz="2000" dirty="0">
                <a:latin typeface="Times New Roman" panose="02020603050405020304" pitchFamily="18" charset="0"/>
                <a:cs typeface="Times New Roman" panose="02020603050405020304" pitchFamily="18" charset="0"/>
              </a:rPr>
              <a:t>Description of automation/optimization requirements and capabilities of decision making process in Marshalling yards and Terminals, Report for Deliverable D2.1. of </a:t>
            </a:r>
            <a:r>
              <a:rPr lang="en-US" sz="2000" dirty="0" err="1">
                <a:latin typeface="Times New Roman" panose="02020603050405020304" pitchFamily="18" charset="0"/>
                <a:cs typeface="Times New Roman" panose="02020603050405020304" pitchFamily="18" charset="0"/>
              </a:rPr>
              <a:t>EUARCCproject</a:t>
            </a:r>
            <a:r>
              <a:rPr lang="en-US" sz="2000" dirty="0">
                <a:latin typeface="Times New Roman" panose="02020603050405020304" pitchFamily="18" charset="0"/>
                <a:cs typeface="Times New Roman" panose="02020603050405020304" pitchFamily="18" charset="0"/>
              </a:rPr>
              <a:t> under Contract No. H2020 – 730813/MC S2RCFM-IP5-02-2015, 2017</a:t>
            </a:r>
          </a:p>
          <a:p>
            <a:pPr marL="0" indent="0" algn="just">
              <a:buNone/>
            </a:pPr>
            <a:r>
              <a:rPr lang="en-IN" sz="2000" b="1" dirty="0">
                <a:latin typeface="Times New Roman" panose="02020603050405020304" pitchFamily="18" charset="0"/>
                <a:cs typeface="Times New Roman" panose="02020603050405020304" pitchFamily="18" charset="0"/>
              </a:rPr>
              <a:t>5.J.Adlbrecht, </a:t>
            </a:r>
            <a:r>
              <a:rPr lang="en-IN" sz="2000" b="1" dirty="0" err="1">
                <a:latin typeface="Times New Roman" panose="02020603050405020304" pitchFamily="18" charset="0"/>
                <a:cs typeface="Times New Roman" panose="02020603050405020304" pitchFamily="18" charset="0"/>
              </a:rPr>
              <a:t>B.Hüttler</a:t>
            </a:r>
            <a:r>
              <a:rPr lang="en-IN" sz="2000" b="1" dirty="0">
                <a:latin typeface="Times New Roman" panose="02020603050405020304" pitchFamily="18" charset="0"/>
                <a:cs typeface="Times New Roman" panose="02020603050405020304" pitchFamily="18" charset="0"/>
              </a:rPr>
              <a:t>, N. </a:t>
            </a:r>
            <a:r>
              <a:rPr lang="en-IN" sz="2000" b="1" dirty="0" err="1">
                <a:latin typeface="Times New Roman" panose="02020603050405020304" pitchFamily="18" charset="0"/>
                <a:cs typeface="Times New Roman" panose="02020603050405020304" pitchFamily="18" charset="0"/>
              </a:rPr>
              <a:t>Ilo</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M.Gronalt</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Train routing in shunting yards using Answer Set Programming. Expert Systems with Applications, Volume 42, Issue 21, Pages 7292- 7302, Elsevier, 2015</a:t>
            </a:r>
            <a:r>
              <a:rPr lang="en-IN" sz="2000" dirty="0"/>
              <a:t>.</a:t>
            </a:r>
            <a:endParaRPr lang="en-GB"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F27B37-856E-8B2B-56E2-B84589286E42}"/>
              </a:ext>
            </a:extLst>
          </p:cNvPr>
          <p:cNvSpPr txBox="1"/>
          <p:nvPr/>
        </p:nvSpPr>
        <p:spPr>
          <a:xfrm>
            <a:off x="503853" y="2228671"/>
            <a:ext cx="12192000" cy="1200329"/>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AF70E1B-74D0-575A-00BE-DC0212B61534}"/>
              </a:ext>
            </a:extLst>
          </p:cNvPr>
          <p:cNvCxnSpPr>
            <a:cxnSpLocks/>
          </p:cNvCxnSpPr>
          <p:nvPr/>
        </p:nvCxnSpPr>
        <p:spPr>
          <a:xfrm>
            <a:off x="391886" y="1399592"/>
            <a:ext cx="112247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6" y="272969"/>
            <a:ext cx="10961880" cy="1136945"/>
          </a:xfrm>
        </p:spPr>
        <p:txBody>
          <a:bodyPr/>
          <a:lstStyle/>
          <a:p>
            <a:r>
              <a:rPr lang="en-GB" b="1" dirty="0"/>
              <a:t>Proposed Methodology</a:t>
            </a:r>
          </a:p>
        </p:txBody>
      </p:sp>
      <p:sp>
        <p:nvSpPr>
          <p:cNvPr id="3" name="Content Placeholder 2"/>
          <p:cNvSpPr>
            <a:spLocks noGrp="1"/>
          </p:cNvSpPr>
          <p:nvPr>
            <p:ph idx="1"/>
          </p:nvPr>
        </p:nvSpPr>
        <p:spPr>
          <a:xfrm>
            <a:off x="382555" y="1409914"/>
            <a:ext cx="11327363" cy="4440379"/>
          </a:xfrm>
        </p:spPr>
        <p:txBody>
          <a:bodyPr>
            <a:normAutofit fontScale="25000" lnSpcReduction="20000"/>
          </a:bodyPr>
          <a:lstStyle/>
          <a:p>
            <a:pPr marL="0" indent="0" algn="just">
              <a:buNone/>
            </a:pPr>
            <a:r>
              <a:rPr lang="en-US" sz="8000" dirty="0">
                <a:latin typeface="Times New Roman" panose="02020603050405020304" pitchFamily="18" charset="0"/>
                <a:cs typeface="Times New Roman" panose="02020603050405020304" pitchFamily="18" charset="0"/>
              </a:rPr>
              <a:t>The proposed methodology for implementing an automated system for material returns from customers involves several key stages:</a:t>
            </a:r>
          </a:p>
          <a:p>
            <a:pPr marL="0" indent="0" algn="just">
              <a:buNone/>
            </a:pPr>
            <a:r>
              <a:rPr lang="en-US" sz="9600" b="1" dirty="0">
                <a:latin typeface="Times New Roman" panose="02020603050405020304" pitchFamily="18" charset="0"/>
                <a:cs typeface="Times New Roman" panose="02020603050405020304" pitchFamily="18" charset="0"/>
              </a:rPr>
              <a:t>1.Needs Assessment and Analysis:</a:t>
            </a:r>
          </a:p>
          <a:p>
            <a:pPr marL="0" indent="0" algn="just">
              <a:buNone/>
            </a:pPr>
            <a:r>
              <a:rPr lang="en-US" sz="8000" dirty="0">
                <a:latin typeface="Times New Roman" panose="02020603050405020304" pitchFamily="18" charset="0"/>
                <a:cs typeface="Times New Roman" panose="02020603050405020304" pitchFamily="18" charset="0"/>
              </a:rPr>
              <a:t>Conduct a comprehensive analysis of the current material return process, identifying pain points, bottlenecks, and areas for improvement. Gather input from customer service teams, logistics partners, and customers themselves to understand their perspectives and requirements.</a:t>
            </a:r>
            <a:endParaRPr lang="en-US" sz="3200" dirty="0">
              <a:latin typeface="Times New Roman" panose="02020603050405020304" pitchFamily="18" charset="0"/>
              <a:cs typeface="Times New Roman" panose="02020603050405020304" pitchFamily="18" charset="0"/>
            </a:endParaRPr>
          </a:p>
          <a:p>
            <a:pPr marL="0" indent="0" algn="just">
              <a:buNone/>
            </a:pPr>
            <a:r>
              <a:rPr lang="en-GB" sz="9600" b="1" dirty="0">
                <a:latin typeface="Times New Roman" panose="02020603050405020304" pitchFamily="18" charset="0"/>
                <a:cs typeface="Times New Roman" panose="02020603050405020304" pitchFamily="18" charset="0"/>
              </a:rPr>
              <a:t>2.</a:t>
            </a:r>
            <a:r>
              <a:rPr lang="en-US" sz="9600" b="1" i="0" dirty="0">
                <a:effectLst/>
                <a:latin typeface="Times New Roman" panose="02020603050405020304" pitchFamily="18" charset="0"/>
                <a:cs typeface="Times New Roman" panose="02020603050405020304" pitchFamily="18" charset="0"/>
              </a:rPr>
              <a:t>System Selection and Customization:</a:t>
            </a:r>
          </a:p>
          <a:p>
            <a:pPr marL="0" indent="0" algn="just">
              <a:buNone/>
            </a:pPr>
            <a:r>
              <a:rPr lang="en-US" sz="8000" i="0" dirty="0">
                <a:effectLst/>
                <a:latin typeface="Times New Roman" panose="02020603050405020304" pitchFamily="18" charset="0"/>
                <a:cs typeface="Times New Roman" panose="02020603050405020304" pitchFamily="18" charset="0"/>
              </a:rPr>
              <a:t>Evaluate and select a suitable software solution or platform that aligns with the organization's requirements. Ensure the chosen system is customizable to accommodate various return scenarios and integrates seamlessly with existing inventory and customer management systems.</a:t>
            </a:r>
          </a:p>
          <a:p>
            <a:pPr marL="0" indent="0" algn="just">
              <a:buNone/>
            </a:pPr>
            <a:r>
              <a:rPr lang="en-US" sz="9600" b="1" i="0" dirty="0">
                <a:effectLst/>
                <a:latin typeface="Times New Roman" panose="02020603050405020304" pitchFamily="18" charset="0"/>
                <a:cs typeface="Times New Roman" panose="02020603050405020304" pitchFamily="18" charset="0"/>
              </a:rPr>
              <a:t>3.User Interface Design:</a:t>
            </a:r>
          </a:p>
          <a:p>
            <a:pPr marL="0" indent="0" algn="just">
              <a:buNone/>
            </a:pPr>
            <a:r>
              <a:rPr lang="en-US" sz="8000" i="0" dirty="0">
                <a:effectLst/>
                <a:latin typeface="Times New Roman" panose="02020603050405020304" pitchFamily="18" charset="0"/>
                <a:cs typeface="Times New Roman" panose="02020603050405020304" pitchFamily="18" charset="0"/>
              </a:rPr>
              <a:t>Design a user-friendly interface for customers to initiate returns effortlessly. Prioritize clear and intuitive navigation, allowing customers to select return reasons, attach necessary documentation, and receive instant confirmation.</a:t>
            </a:r>
          </a:p>
          <a:p>
            <a:pPr marL="0" indent="0" algn="just">
              <a:buNone/>
            </a:pPr>
            <a:endParaRPr lang="en-US" sz="4200" i="0" dirty="0">
              <a:effectLst/>
              <a:latin typeface="Times New Roman" panose="02020603050405020304" pitchFamily="18" charset="0"/>
              <a:cs typeface="Times New Roman" panose="02020603050405020304" pitchFamily="18" charset="0"/>
            </a:endParaRPr>
          </a:p>
          <a:p>
            <a:pPr marL="0" indent="0" algn="just">
              <a:buNone/>
            </a:pPr>
            <a:endParaRPr lang="en-US" sz="2400" b="1" i="0" dirty="0">
              <a:effectLst/>
              <a:latin typeface="Times New Roman" panose="02020603050405020304" pitchFamily="18" charset="0"/>
              <a:cs typeface="Times New Roman" panose="02020603050405020304" pitchFamily="18" charset="0"/>
            </a:endParaRPr>
          </a:p>
          <a:p>
            <a:pPr marL="0" indent="0" algn="just">
              <a:buNone/>
            </a:pPr>
            <a:r>
              <a:rPr lang="en-US" sz="2400" b="1" i="0" dirty="0">
                <a:solidFill>
                  <a:srgbClr val="D1D5DB"/>
                </a:solidFill>
                <a:effectLst/>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664DDC5-08D3-8633-378F-68A02F01979C}"/>
              </a:ext>
            </a:extLst>
          </p:cNvPr>
          <p:cNvCxnSpPr>
            <a:cxnSpLocks/>
          </p:cNvCxnSpPr>
          <p:nvPr/>
        </p:nvCxnSpPr>
        <p:spPr>
          <a:xfrm>
            <a:off x="429209" y="1254868"/>
            <a:ext cx="11234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AA5E-6B5E-AA48-6A95-D176757BC643}"/>
              </a:ext>
            </a:extLst>
          </p:cNvPr>
          <p:cNvSpPr>
            <a:spLocks noGrp="1"/>
          </p:cNvSpPr>
          <p:nvPr>
            <p:ph type="title"/>
          </p:nvPr>
        </p:nvSpPr>
        <p:spPr>
          <a:xfrm>
            <a:off x="427653" y="430440"/>
            <a:ext cx="11226282" cy="1323716"/>
          </a:xfrm>
        </p:spPr>
        <p:txBody>
          <a:bodyPr/>
          <a:lstStyle/>
          <a:p>
            <a:r>
              <a:rPr lang="en-GB" b="1" dirty="0"/>
              <a:t>Proposed Methodology</a:t>
            </a:r>
            <a:endParaRPr lang="en-IN" dirty="0"/>
          </a:p>
        </p:txBody>
      </p:sp>
      <p:sp>
        <p:nvSpPr>
          <p:cNvPr id="3" name="Content Placeholder 2">
            <a:extLst>
              <a:ext uri="{FF2B5EF4-FFF2-40B4-BE49-F238E27FC236}">
                <a16:creationId xmlns:a16="http://schemas.microsoft.com/office/drawing/2014/main" id="{2C720FB9-5199-DF95-B2FE-3249DBA90E91}"/>
              </a:ext>
            </a:extLst>
          </p:cNvPr>
          <p:cNvSpPr>
            <a:spLocks noGrp="1"/>
          </p:cNvSpPr>
          <p:nvPr>
            <p:ph idx="1"/>
          </p:nvPr>
        </p:nvSpPr>
        <p:spPr>
          <a:xfrm>
            <a:off x="538065" y="1754156"/>
            <a:ext cx="11226282" cy="4114799"/>
          </a:xfrm>
        </p:spPr>
        <p:txBody>
          <a:bodyPr>
            <a:normAutofit lnSpcReduction="10000"/>
          </a:bodyPr>
          <a:lstStyle/>
          <a:p>
            <a:pPr marL="0" indent="0" algn="just">
              <a:buNone/>
            </a:pPr>
            <a:r>
              <a:rPr lang="en-IN" sz="2400" b="1" i="0" dirty="0">
                <a:effectLst/>
                <a:latin typeface="Times New Roman" panose="02020603050405020304" pitchFamily="18" charset="0"/>
                <a:cs typeface="Times New Roman" panose="02020603050405020304" pitchFamily="18" charset="0"/>
              </a:rPr>
              <a:t>4.Authorization Workflow Implementation:</a:t>
            </a:r>
          </a:p>
          <a:p>
            <a:pPr marL="0" indent="0" algn="just">
              <a:buNone/>
            </a:pPr>
            <a:r>
              <a:rPr lang="en-US" sz="2000" dirty="0">
                <a:latin typeface="Times New Roman" panose="02020603050405020304" pitchFamily="18" charset="0"/>
                <a:cs typeface="Times New Roman" panose="02020603050405020304" pitchFamily="18" charset="0"/>
              </a:rPr>
              <a:t>Develop and implement an automated authorization workflow that assesses return requests based on predefined criteria. This may include considerations for the condition of the returned materials, purchase history, and reason codes.</a:t>
            </a:r>
          </a:p>
          <a:p>
            <a:pPr marL="0" indent="0" algn="just">
              <a:buNone/>
            </a:pPr>
            <a:r>
              <a:rPr lang="en-IN" sz="2400" b="1" i="0" dirty="0">
                <a:effectLst/>
                <a:latin typeface="Times New Roman" panose="02020603050405020304" pitchFamily="18" charset="0"/>
                <a:cs typeface="Times New Roman" panose="02020603050405020304" pitchFamily="18" charset="0"/>
              </a:rPr>
              <a:t>5.Logistics Integration:</a:t>
            </a:r>
          </a:p>
          <a:p>
            <a:pPr marL="0" indent="0" algn="just">
              <a:buNone/>
            </a:pPr>
            <a:r>
              <a:rPr lang="en-US" sz="2000" dirty="0">
                <a:latin typeface="Times New Roman" panose="02020603050405020304" pitchFamily="18" charset="0"/>
                <a:cs typeface="Times New Roman" panose="02020603050405020304" pitchFamily="18" charset="0"/>
              </a:rPr>
              <a:t>Collaborate with logistics and shipping partners to integrate the automated system with the return shipping process. Enable customers to generate printable shipping labels easily and provide real-time tracking information to enhance transparency.</a:t>
            </a:r>
          </a:p>
          <a:p>
            <a:pPr marL="0" indent="0" algn="just">
              <a:buNone/>
            </a:pPr>
            <a:r>
              <a:rPr lang="en-IN" sz="2400" b="1" i="0" dirty="0">
                <a:effectLst/>
                <a:latin typeface="Times New Roman" panose="02020603050405020304" pitchFamily="18" charset="0"/>
                <a:cs typeface="Times New Roman" panose="02020603050405020304" pitchFamily="18" charset="0"/>
              </a:rPr>
              <a:t>6.Automated Communication Setup:</a:t>
            </a:r>
          </a:p>
          <a:p>
            <a:pPr marL="0" indent="0" algn="just">
              <a:buNone/>
            </a:pPr>
            <a:r>
              <a:rPr lang="en-US" sz="2000" dirty="0">
                <a:latin typeface="Times New Roman" panose="02020603050405020304" pitchFamily="18" charset="0"/>
                <a:cs typeface="Times New Roman" panose="02020603050405020304" pitchFamily="18" charset="0"/>
              </a:rPr>
              <a:t>Implement an automated communication system that keeps customers informed at each stage of the return process. This includes acknowledgment of the return request, authorization status, shipping instructions, and confirmation of the refund or replacement.</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FE1EE81-F3EF-8358-1E0F-1876B4395094}"/>
              </a:ext>
            </a:extLst>
          </p:cNvPr>
          <p:cNvCxnSpPr>
            <a:cxnSpLocks/>
          </p:cNvCxnSpPr>
          <p:nvPr/>
        </p:nvCxnSpPr>
        <p:spPr>
          <a:xfrm>
            <a:off x="538065" y="1446245"/>
            <a:ext cx="112262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8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F22D-7D79-1D80-7518-C2FE0777FF4C}"/>
              </a:ext>
            </a:extLst>
          </p:cNvPr>
          <p:cNvSpPr>
            <a:spLocks noGrp="1"/>
          </p:cNvSpPr>
          <p:nvPr>
            <p:ph type="title"/>
          </p:nvPr>
        </p:nvSpPr>
        <p:spPr>
          <a:xfrm>
            <a:off x="437745" y="428017"/>
            <a:ext cx="11284085" cy="1303506"/>
          </a:xfrm>
        </p:spPr>
        <p:txBody>
          <a:bodyPr/>
          <a:lstStyle/>
          <a:p>
            <a:r>
              <a:rPr lang="en-GB" b="1" dirty="0"/>
              <a:t>Proposed Methodology</a:t>
            </a:r>
            <a:endParaRPr lang="en-IN" dirty="0"/>
          </a:p>
        </p:txBody>
      </p:sp>
      <p:sp>
        <p:nvSpPr>
          <p:cNvPr id="3" name="Content Placeholder 2">
            <a:extLst>
              <a:ext uri="{FF2B5EF4-FFF2-40B4-BE49-F238E27FC236}">
                <a16:creationId xmlns:a16="http://schemas.microsoft.com/office/drawing/2014/main" id="{B945EBD3-D61B-40E6-4133-BA8489D2F399}"/>
              </a:ext>
            </a:extLst>
          </p:cNvPr>
          <p:cNvSpPr>
            <a:spLocks noGrp="1"/>
          </p:cNvSpPr>
          <p:nvPr>
            <p:ph idx="1"/>
          </p:nvPr>
        </p:nvSpPr>
        <p:spPr>
          <a:xfrm>
            <a:off x="437745" y="1731522"/>
            <a:ext cx="11284085" cy="4153711"/>
          </a:xfrm>
        </p:spPr>
        <p:txBody>
          <a:bodyPr>
            <a:normAutofit/>
          </a:bodyPr>
          <a:lstStyle/>
          <a:p>
            <a:pPr marL="0" indent="0" algn="just">
              <a:buNone/>
            </a:pPr>
            <a:r>
              <a:rPr lang="en-IN" sz="2400" b="1" i="0" dirty="0">
                <a:effectLst/>
                <a:latin typeface="Times New Roman" panose="02020603050405020304" pitchFamily="18" charset="0"/>
                <a:cs typeface="Times New Roman" panose="02020603050405020304" pitchFamily="18" charset="0"/>
              </a:rPr>
              <a:t>7.Security and Compliance Measures:</a:t>
            </a:r>
          </a:p>
          <a:p>
            <a:pPr marL="0" indent="0" algn="just">
              <a:buNone/>
            </a:pPr>
            <a:r>
              <a:rPr lang="en-US" sz="2000" dirty="0">
                <a:latin typeface="Times New Roman" panose="02020603050405020304" pitchFamily="18" charset="0"/>
                <a:cs typeface="Times New Roman" panose="02020603050405020304" pitchFamily="18" charset="0"/>
              </a:rPr>
              <a:t>Integrate robust security measures, such as data encryption and access controls, to protect customer information. Ensure compliance with relevant data protection regulations to build trust and maintain the confidentiality of sensitive data.</a:t>
            </a:r>
          </a:p>
          <a:p>
            <a:pPr marL="0" indent="0" algn="just">
              <a:buNone/>
            </a:pPr>
            <a:r>
              <a:rPr lang="en-IN" sz="2400" b="1" i="0" dirty="0">
                <a:effectLst/>
                <a:latin typeface="Times New Roman" panose="02020603050405020304" pitchFamily="18" charset="0"/>
                <a:cs typeface="Times New Roman" panose="02020603050405020304" pitchFamily="18" charset="0"/>
              </a:rPr>
              <a:t>8.Training and Change Management:</a:t>
            </a:r>
          </a:p>
          <a:p>
            <a:pPr marL="0" indent="0" algn="just">
              <a:buNone/>
            </a:pPr>
            <a:r>
              <a:rPr lang="en-US" sz="2000" dirty="0">
                <a:latin typeface="Times New Roman" panose="02020603050405020304" pitchFamily="18" charset="0"/>
                <a:cs typeface="Times New Roman" panose="02020603050405020304" pitchFamily="18" charset="0"/>
              </a:rPr>
              <a:t>Conduct comprehensive training sessions for customer service teams, logistics staff, and other relevant personnel involved in the material return process. Implement change management strategies to ease the transition to the new automated system.</a:t>
            </a:r>
          </a:p>
          <a:p>
            <a:pPr marL="0" indent="0" algn="just">
              <a:buNone/>
            </a:pPr>
            <a:r>
              <a:rPr lang="en-IN" sz="2400" b="1" i="0" dirty="0">
                <a:effectLst/>
                <a:latin typeface="Times New Roman" panose="02020603050405020304" pitchFamily="18" charset="0"/>
                <a:cs typeface="Times New Roman" panose="02020603050405020304" pitchFamily="18" charset="0"/>
              </a:rPr>
              <a:t>9.Full-Scale Deployment:</a:t>
            </a:r>
          </a:p>
          <a:p>
            <a:pPr marL="0" indent="0" algn="just">
              <a:buNone/>
            </a:pPr>
            <a:r>
              <a:rPr lang="en-US" sz="2000" dirty="0">
                <a:latin typeface="Times New Roman" panose="02020603050405020304" pitchFamily="18" charset="0"/>
                <a:cs typeface="Times New Roman" panose="02020603050405020304" pitchFamily="18" charset="0"/>
              </a:rPr>
              <a:t>Roll out the automated material return system across all customer touchpoints. Monitor the system closely during the initial stages of deployment to address any emerging issues promptly.</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58C9D6C-41B3-AFC2-FAE0-1C0F00F40805}"/>
              </a:ext>
            </a:extLst>
          </p:cNvPr>
          <p:cNvCxnSpPr>
            <a:cxnSpLocks/>
          </p:cNvCxnSpPr>
          <p:nvPr/>
        </p:nvCxnSpPr>
        <p:spPr>
          <a:xfrm>
            <a:off x="470170" y="1468877"/>
            <a:ext cx="1128408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20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7" y="408562"/>
            <a:ext cx="11381362" cy="1254868"/>
          </a:xfrm>
        </p:spPr>
        <p:txBody>
          <a:bodyPr/>
          <a:lstStyle/>
          <a:p>
            <a:r>
              <a:rPr lang="en-GB" b="1" dirty="0"/>
              <a:t>Objectives</a:t>
            </a:r>
          </a:p>
        </p:txBody>
      </p:sp>
      <p:sp>
        <p:nvSpPr>
          <p:cNvPr id="3" name="Content Placeholder 2"/>
          <p:cNvSpPr>
            <a:spLocks noGrp="1"/>
          </p:cNvSpPr>
          <p:nvPr>
            <p:ph idx="1"/>
          </p:nvPr>
        </p:nvSpPr>
        <p:spPr>
          <a:xfrm>
            <a:off x="428017" y="1527243"/>
            <a:ext cx="11381362" cy="4348263"/>
          </a:xfrm>
        </p:spPr>
        <p:txBody>
          <a:bodyPr>
            <a:normAutofit fontScale="25000" lnSpcReduction="20000"/>
          </a:bodyPr>
          <a:lstStyle/>
          <a:p>
            <a:pPr marL="0" indent="0">
              <a:buNone/>
            </a:pPr>
            <a:endParaRPr lang="en-US" dirty="0"/>
          </a:p>
          <a:p>
            <a:pPr marL="0" indent="0" algn="just">
              <a:buNone/>
            </a:pPr>
            <a:r>
              <a:rPr lang="en-US" sz="8000" dirty="0">
                <a:latin typeface="Times New Roman" panose="02020603050405020304" pitchFamily="18" charset="0"/>
                <a:cs typeface="Times New Roman" panose="02020603050405020304" pitchFamily="18" charset="0"/>
              </a:rPr>
              <a:t>The introduction of an automated system for material return from customers is driven by a set of strategic objectives aimed at enhancing operational efficiency and customer satisfaction. The primary goal is to significantly improve the efficiency of the return process by streamlining workflows and reducing processing time. This will be measured through a quantifiable reduction in the average time taken to process return requests. Concurrently, the system aims to elevate the overall customer experience by providing transparent and timely communication at every stage of the return process, ultimately leading to an increase in customer satisfaction scores. Cost reduction is another key objective, focusing on minimizing operational expenses associated with manual handling of return requests. The accuracy and consistency of return evaluations will be a priority, aiming for a measurable reduction in errors or discrepancies in authorization. Successful integration with logistics partners is essential to streamline return shipping and processing times. Ensuring data security and compliance with relevant regulations is a paramount objective to safeguard customer information and maintain trust. The system's effectiveness will also be measured by its ability to foster user adoption, as both customers and internal staff engage seamlessly with the new processes. Training effectiveness for employees will be assessed to ensure proficiency in system operation. The success of the pilot test will be a critical milestone, validating the system's functionality and identifying potential areas for improvement. Finally, the establishment of a continuous improvement mechanism will ensure that the system evolves proactively based on customer feedback and ongoing performance metrics. Together, these objectives form a comprehensive framework for the successful implementation and optimization of an automated material return system.</a:t>
            </a:r>
            <a:endParaRPr lang="en-GB" sz="8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4DFA6EA7-5E71-BEAD-D089-3693F477F113}"/>
              </a:ext>
            </a:extLst>
          </p:cNvPr>
          <p:cNvCxnSpPr>
            <a:cxnSpLocks/>
          </p:cNvCxnSpPr>
          <p:nvPr/>
        </p:nvCxnSpPr>
        <p:spPr>
          <a:xfrm>
            <a:off x="505838" y="1381328"/>
            <a:ext cx="113035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96" y="369651"/>
            <a:ext cx="11361906" cy="1293779"/>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350196" y="1663430"/>
            <a:ext cx="11361906" cy="4066161"/>
          </a:xfrm>
        </p:spPr>
        <p:txBody>
          <a:bodyPr>
            <a:normAutofit fontScale="77500" lnSpcReduction="20000"/>
          </a:bodyPr>
          <a:lstStyle/>
          <a:p>
            <a:pPr marL="0" indent="0" algn="just">
              <a:buNone/>
            </a:pPr>
            <a:r>
              <a:rPr lang="en-IN" b="1" dirty="0">
                <a:latin typeface="Times New Roman" panose="02020603050405020304" pitchFamily="18" charset="0"/>
                <a:cs typeface="Times New Roman" panose="02020603050405020304" pitchFamily="18" charset="0"/>
              </a:rPr>
              <a:t>Introduction of Input Design: </a:t>
            </a:r>
          </a:p>
          <a:p>
            <a:pPr marL="0" indent="0" algn="just">
              <a:buNone/>
            </a:pPr>
            <a:r>
              <a:rPr lang="en-US" sz="2400" dirty="0">
                <a:latin typeface="Times New Roman" panose="02020603050405020304" pitchFamily="18" charset="0"/>
                <a:cs typeface="Times New Roman" panose="02020603050405020304" pitchFamily="18" charset="0"/>
              </a:rPr>
              <a:t>In an information system, input is the raw data that is processed to produce output. During the input </a:t>
            </a:r>
          </a:p>
          <a:p>
            <a:pPr marL="0" indent="0" algn="just">
              <a:buNone/>
            </a:pPr>
            <a:r>
              <a:rPr lang="en-US" sz="2400" dirty="0">
                <a:latin typeface="Times New Roman" panose="02020603050405020304" pitchFamily="18" charset="0"/>
                <a:cs typeface="Times New Roman" panose="02020603050405020304" pitchFamily="18" charset="0"/>
              </a:rPr>
              <a:t>design, the developers must consider the input devices such as PC, MICR, OMR, etc. </a:t>
            </a:r>
          </a:p>
          <a:p>
            <a:pPr marL="0" indent="0" algn="just">
              <a:buNone/>
            </a:pPr>
            <a:r>
              <a:rPr lang="en-US" sz="2400" dirty="0">
                <a:latin typeface="Times New Roman" panose="02020603050405020304" pitchFamily="18" charset="0"/>
                <a:cs typeface="Times New Roman" panose="02020603050405020304" pitchFamily="18" charset="0"/>
              </a:rPr>
              <a:t>Therefore, the quality of system input determines the quality of system output. Well-designed input </a:t>
            </a:r>
          </a:p>
          <a:p>
            <a:pPr marL="0" indent="0" algn="just">
              <a:buNone/>
            </a:pPr>
            <a:r>
              <a:rPr lang="en-US" sz="2400" dirty="0">
                <a:latin typeface="Times New Roman" panose="02020603050405020304" pitchFamily="18" charset="0"/>
                <a:cs typeface="Times New Roman" panose="02020603050405020304" pitchFamily="18" charset="0"/>
              </a:rPr>
              <a:t>forms and screens have following properties − </a:t>
            </a:r>
          </a:p>
          <a:p>
            <a:pPr marL="0" indent="0" algn="just">
              <a:buNone/>
            </a:pPr>
            <a:r>
              <a:rPr lang="en-US" sz="2400" dirty="0">
                <a:latin typeface="Times New Roman" panose="02020603050405020304" pitchFamily="18" charset="0"/>
                <a:cs typeface="Times New Roman" panose="02020603050405020304" pitchFamily="18" charset="0"/>
              </a:rPr>
              <a:t>• It should serve specific purpose effectively such as storing, recording, and retrieving the </a:t>
            </a:r>
          </a:p>
          <a:p>
            <a:pPr marL="0" indent="0" algn="just">
              <a:buNone/>
            </a:pPr>
            <a:r>
              <a:rPr lang="en-US" sz="2400" dirty="0">
                <a:latin typeface="Times New Roman" panose="02020603050405020304" pitchFamily="18" charset="0"/>
                <a:cs typeface="Times New Roman" panose="02020603050405020304" pitchFamily="18" charset="0"/>
              </a:rPr>
              <a:t>information. </a:t>
            </a:r>
          </a:p>
          <a:p>
            <a:pPr marL="0" indent="0" algn="just">
              <a:buNone/>
            </a:pPr>
            <a:r>
              <a:rPr lang="en-US" sz="2400" dirty="0">
                <a:latin typeface="Times New Roman" panose="02020603050405020304" pitchFamily="18" charset="0"/>
                <a:cs typeface="Times New Roman" panose="02020603050405020304" pitchFamily="18" charset="0"/>
              </a:rPr>
              <a:t>• It ensures proper completion with accuracy. • It should be easy to fill and straightforward. </a:t>
            </a:r>
          </a:p>
          <a:p>
            <a:pPr marL="0" indent="0" algn="just">
              <a:buNone/>
            </a:pPr>
            <a:r>
              <a:rPr lang="en-US" sz="2400" dirty="0">
                <a:latin typeface="Times New Roman" panose="02020603050405020304" pitchFamily="18" charset="0"/>
                <a:cs typeface="Times New Roman" panose="02020603050405020304" pitchFamily="18" charset="0"/>
              </a:rPr>
              <a:t>• It should focus on user’s attention, consistency, and simplicity. </a:t>
            </a:r>
          </a:p>
          <a:p>
            <a:pPr marL="0" indent="0" algn="just">
              <a:buNone/>
            </a:pPr>
            <a:r>
              <a:rPr lang="en-US" sz="2400" dirty="0">
                <a:latin typeface="Times New Roman" panose="02020603050405020304" pitchFamily="18" charset="0"/>
                <a:cs typeface="Times New Roman" panose="02020603050405020304" pitchFamily="18" charset="0"/>
              </a:rPr>
              <a:t>• All these objectives are obtained using the knowledge of basic design principles regarding  What </a:t>
            </a:r>
          </a:p>
          <a:p>
            <a:pPr marL="0" indent="0" algn="just">
              <a:buNone/>
            </a:pPr>
            <a:r>
              <a:rPr lang="en-US" sz="2400" dirty="0">
                <a:latin typeface="Times New Roman" panose="02020603050405020304" pitchFamily="18" charset="0"/>
                <a:cs typeface="Times New Roman" panose="02020603050405020304" pitchFamily="18" charset="0"/>
              </a:rPr>
              <a:t>are the inputs needed for the system? </a:t>
            </a:r>
          </a:p>
          <a:p>
            <a:pPr marL="0" indent="0" algn="just">
              <a:buNone/>
            </a:pPr>
            <a:r>
              <a:rPr lang="en-US" sz="2400" dirty="0">
                <a:latin typeface="Times New Roman" panose="02020603050405020304" pitchFamily="18" charset="0"/>
                <a:cs typeface="Times New Roman" panose="02020603050405020304" pitchFamily="18" charset="0"/>
              </a:rPr>
              <a:t>How end users respond to different elements of forms and screens.</a:t>
            </a:r>
            <a:endParaRPr lang="en-GB" sz="2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46FDDD64-D0DD-8A62-2FF0-B2B1EAF3D7B8}"/>
              </a:ext>
            </a:extLst>
          </p:cNvPr>
          <p:cNvCxnSpPr>
            <a:cxnSpLocks/>
          </p:cNvCxnSpPr>
          <p:nvPr/>
        </p:nvCxnSpPr>
        <p:spPr>
          <a:xfrm>
            <a:off x="479898" y="1400783"/>
            <a:ext cx="112322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6B30-89AF-4292-7259-844AF40C5DC4}"/>
              </a:ext>
            </a:extLst>
          </p:cNvPr>
          <p:cNvSpPr>
            <a:spLocks noGrp="1"/>
          </p:cNvSpPr>
          <p:nvPr>
            <p:ph type="title"/>
          </p:nvPr>
        </p:nvSpPr>
        <p:spPr>
          <a:xfrm>
            <a:off x="398834" y="291831"/>
            <a:ext cx="11313268" cy="1449420"/>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4E716D8B-F4A4-E77B-6378-C807E4A70F85}"/>
              </a:ext>
            </a:extLst>
          </p:cNvPr>
          <p:cNvSpPr>
            <a:spLocks noGrp="1"/>
          </p:cNvSpPr>
          <p:nvPr>
            <p:ph idx="1"/>
          </p:nvPr>
        </p:nvSpPr>
        <p:spPr>
          <a:xfrm>
            <a:off x="398833" y="1828800"/>
            <a:ext cx="11468912" cy="4056434"/>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Objectives for Input Design:</a:t>
            </a:r>
          </a:p>
          <a:p>
            <a:pPr marL="0" indent="0">
              <a:buNone/>
            </a:pPr>
            <a:r>
              <a:rPr lang="en-US" sz="2000" dirty="0">
                <a:latin typeface="Times New Roman" panose="02020603050405020304" pitchFamily="18" charset="0"/>
                <a:cs typeface="Times New Roman" panose="02020603050405020304" pitchFamily="18" charset="0"/>
              </a:rPr>
              <a:t>The objectives of input design are − </a:t>
            </a:r>
          </a:p>
          <a:p>
            <a:pPr marL="0" indent="0">
              <a:buNone/>
            </a:pPr>
            <a:r>
              <a:rPr lang="en-US" sz="2000" dirty="0">
                <a:latin typeface="Times New Roman" panose="02020603050405020304" pitchFamily="18" charset="0"/>
                <a:cs typeface="Times New Roman" panose="02020603050405020304" pitchFamily="18" charset="0"/>
              </a:rPr>
              <a:t>• To design data entry and input procedures </a:t>
            </a:r>
          </a:p>
          <a:p>
            <a:pPr marL="0" indent="0">
              <a:buNone/>
            </a:pPr>
            <a:r>
              <a:rPr lang="en-US" sz="2000" dirty="0">
                <a:latin typeface="Times New Roman" panose="02020603050405020304" pitchFamily="18" charset="0"/>
                <a:cs typeface="Times New Roman" panose="02020603050405020304" pitchFamily="18" charset="0"/>
              </a:rPr>
              <a:t>• To reduce input volume </a:t>
            </a:r>
          </a:p>
          <a:p>
            <a:pPr marL="0" indent="0">
              <a:buNone/>
            </a:pPr>
            <a:r>
              <a:rPr lang="en-US" sz="2000" dirty="0">
                <a:latin typeface="Times New Roman" panose="02020603050405020304" pitchFamily="18" charset="0"/>
                <a:cs typeface="Times New Roman" panose="02020603050405020304" pitchFamily="18" charset="0"/>
              </a:rPr>
              <a:t>• To design source documents for data capture or devise other data capture methods </a:t>
            </a:r>
          </a:p>
          <a:p>
            <a:pPr marL="0" indent="0">
              <a:buNone/>
            </a:pPr>
            <a:r>
              <a:rPr lang="en-US" sz="2000" dirty="0">
                <a:latin typeface="Times New Roman" panose="02020603050405020304" pitchFamily="18" charset="0"/>
                <a:cs typeface="Times New Roman" panose="02020603050405020304" pitchFamily="18" charset="0"/>
              </a:rPr>
              <a:t>• To design input data records, data entry screens, user interface screens, etc. </a:t>
            </a:r>
          </a:p>
          <a:p>
            <a:pPr marL="0" indent="0">
              <a:buNone/>
            </a:pPr>
            <a:r>
              <a:rPr lang="en-US" sz="2000" dirty="0">
                <a:latin typeface="Times New Roman" panose="02020603050405020304" pitchFamily="18" charset="0"/>
                <a:cs typeface="Times New Roman" panose="02020603050405020304" pitchFamily="18" charset="0"/>
              </a:rPr>
              <a:t>• To use validation checks and develop effective input controls.</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C425627-606F-8B2E-D613-2DA571F117E3}"/>
              </a:ext>
            </a:extLst>
          </p:cNvPr>
          <p:cNvCxnSpPr>
            <a:cxnSpLocks/>
          </p:cNvCxnSpPr>
          <p:nvPr/>
        </p:nvCxnSpPr>
        <p:spPr>
          <a:xfrm>
            <a:off x="398834" y="1478604"/>
            <a:ext cx="114689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5532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218</TotalTime>
  <Words>2617</Words>
  <Application>Microsoft Office PowerPoint</Application>
  <PresentationFormat>Widescreen</PresentationFormat>
  <Paragraphs>149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Verdana</vt:lpstr>
      <vt:lpstr>Presidency University 45 Yrs</vt:lpstr>
      <vt:lpstr>Automated System For Material Return From Customer</vt:lpstr>
      <vt:lpstr>Introduction</vt:lpstr>
      <vt:lpstr>   Literature Review</vt:lpstr>
      <vt:lpstr>Proposed Methodology</vt:lpstr>
      <vt:lpstr>Proposed Methodology</vt:lpstr>
      <vt:lpstr>Proposed Methodology</vt:lpstr>
      <vt:lpstr>Objectives</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Timeline of Project</vt:lpstr>
      <vt:lpstr>Outcomes / Results Obtained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chukka bharathkumar</cp:lastModifiedBy>
  <cp:revision>25</cp:revision>
  <dcterms:created xsi:type="dcterms:W3CDTF">2023-03-16T03:26:27Z</dcterms:created>
  <dcterms:modified xsi:type="dcterms:W3CDTF">2024-01-11T04:35:48Z</dcterms:modified>
</cp:coreProperties>
</file>