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it#cite_note-selfhost-20" TargetMode="External"/><Relationship Id="rId3" Type="http://schemas.openxmlformats.org/officeDocument/2006/relationships/hyperlink" Target="https://en.wikipedia.org/wiki/Git#cite_note-21" TargetMode="External"/><Relationship Id="rId4" Type="http://schemas.openxmlformats.org/officeDocument/2006/relationships/hyperlink" Target="https://en.wikipedia.org/wiki/Self-hosting" TargetMode="External"/><Relationship Id="rId5" Type="http://schemas.openxmlformats.org/officeDocument/2006/relationships/hyperlink" Target="https://en.wikipedia.org/wiki/Git#cite_note-selfhost-20" TargetMode="External"/><Relationship Id="rId6" Type="http://schemas.openxmlformats.org/officeDocument/2006/relationships/hyperlink" Target="https://en.wikipedia.org/wiki/Git#cite_note-22" TargetMode="External"/><Relationship Id="rId7" Type="http://schemas.openxmlformats.org/officeDocument/2006/relationships/hyperlink" Target="https://en.wikipedia.org/wiki/Git#cite_note-23" TargetMode="External"/><Relationship Id="rId8" Type="http://schemas.openxmlformats.org/officeDocument/2006/relationships/hyperlink" Target="https://en.wikipedia.org/wiki/Git#cite_note-2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 marR="139700" rtl="0">
              <a:lnSpc>
                <a:spcPct val="130000"/>
              </a:lnSpc>
              <a:spcBef>
                <a:spcPts val="0"/>
              </a:spcBef>
              <a:spcAft>
                <a:spcPts val="0"/>
              </a:spcAft>
              <a:buNone/>
            </a:pPr>
            <a:r>
              <a:rPr lang="en" sz="1050">
                <a:highlight>
                  <a:srgbClr val="F8F9FA"/>
                </a:highlight>
                <a:latin typeface="Verdana"/>
                <a:ea typeface="Verdana"/>
                <a:cs typeface="Verdana"/>
                <a:sym typeface="Verdana"/>
              </a:rPr>
              <a:t>The name "git" was given by Linus Torvalds when he wrote the very first version. He described the tool as "the stupid content tracker" and the name as (depending on your way):</a:t>
            </a:r>
            <a:br>
              <a:rPr lang="en" sz="1050">
                <a:highlight>
                  <a:srgbClr val="F8F9FA"/>
                </a:highlight>
                <a:latin typeface="Verdana"/>
                <a:ea typeface="Verdana"/>
                <a:cs typeface="Verdana"/>
                <a:sym typeface="Verdana"/>
              </a:rPr>
            </a:br>
            <a:endParaRPr sz="1050">
              <a:solidFill>
                <a:srgbClr val="222222"/>
              </a:solidFill>
              <a:highlight>
                <a:srgbClr val="FFFFFF"/>
              </a:highlight>
            </a:endParaRPr>
          </a:p>
          <a:p>
            <a:pPr indent="0" lvl="0" marL="0" rtl="0">
              <a:spcBef>
                <a:spcPts val="0"/>
              </a:spcBef>
              <a:spcAft>
                <a:spcPts val="0"/>
              </a:spcAft>
              <a:buNone/>
            </a:pPr>
            <a:r>
              <a:rPr lang="en" sz="1050">
                <a:solidFill>
                  <a:srgbClr val="222222"/>
                </a:solidFill>
                <a:highlight>
                  <a:srgbClr val="FFFFFF"/>
                </a:highlight>
              </a:rPr>
              <a:t>The development of Git began on 3 April 2005.</a:t>
            </a:r>
            <a:r>
              <a:rPr baseline="30000" lang="en" sz="1400" u="sng">
                <a:solidFill>
                  <a:srgbClr val="0B0080"/>
                </a:solidFill>
                <a:highlight>
                  <a:srgbClr val="FFFFFF"/>
                </a:highlight>
                <a:hlinkClick r:id="rId2"/>
              </a:rPr>
              <a:t>[20]</a:t>
            </a:r>
            <a:r>
              <a:rPr lang="en" sz="1050">
                <a:solidFill>
                  <a:srgbClr val="222222"/>
                </a:solidFill>
                <a:highlight>
                  <a:srgbClr val="FFFFFF"/>
                </a:highlight>
              </a:rPr>
              <a:t> Torvalds announced the project on 6 April;</a:t>
            </a:r>
            <a:r>
              <a:rPr baseline="30000" lang="en" sz="1400" u="sng">
                <a:solidFill>
                  <a:srgbClr val="0B0080"/>
                </a:solidFill>
                <a:highlight>
                  <a:srgbClr val="FFFFFF"/>
                </a:highlight>
                <a:hlinkClick r:id="rId3"/>
              </a:rPr>
              <a:t>[21]</a:t>
            </a:r>
            <a:r>
              <a:rPr lang="en" sz="1050">
                <a:solidFill>
                  <a:srgbClr val="222222"/>
                </a:solidFill>
                <a:highlight>
                  <a:srgbClr val="FFFFFF"/>
                </a:highlight>
              </a:rPr>
              <a:t> it became </a:t>
            </a:r>
            <a:r>
              <a:rPr lang="en" sz="1050" u="sng">
                <a:solidFill>
                  <a:srgbClr val="0B0080"/>
                </a:solidFill>
                <a:highlight>
                  <a:srgbClr val="FFFFFF"/>
                </a:highlight>
                <a:hlinkClick r:id="rId4"/>
              </a:rPr>
              <a:t>self-hosting</a:t>
            </a:r>
            <a:r>
              <a:rPr lang="en" sz="1050">
                <a:solidFill>
                  <a:srgbClr val="222222"/>
                </a:solidFill>
                <a:highlight>
                  <a:srgbClr val="FFFFFF"/>
                </a:highlight>
              </a:rPr>
              <a:t> as of 7 April.</a:t>
            </a:r>
            <a:r>
              <a:rPr baseline="30000" lang="en" sz="1400" u="sng">
                <a:solidFill>
                  <a:srgbClr val="0B0080"/>
                </a:solidFill>
                <a:highlight>
                  <a:srgbClr val="FFFFFF"/>
                </a:highlight>
                <a:hlinkClick r:id="rId5"/>
              </a:rPr>
              <a:t>[20]</a:t>
            </a:r>
            <a:r>
              <a:rPr lang="en" sz="1050">
                <a:solidFill>
                  <a:srgbClr val="222222"/>
                </a:solidFill>
                <a:highlight>
                  <a:srgbClr val="FFFFFF"/>
                </a:highlight>
              </a:rPr>
              <a:t> The first merge of multiple branches took place on 18 April.</a:t>
            </a:r>
            <a:r>
              <a:rPr baseline="30000" lang="en" sz="1400" u="sng">
                <a:solidFill>
                  <a:srgbClr val="0B0080"/>
                </a:solidFill>
                <a:highlight>
                  <a:srgbClr val="FFFFFF"/>
                </a:highlight>
                <a:hlinkClick r:id="rId6"/>
              </a:rPr>
              <a:t>[22]</a:t>
            </a:r>
            <a:r>
              <a:rPr lang="en" sz="1050">
                <a:solidFill>
                  <a:srgbClr val="222222"/>
                </a:solidFill>
                <a:highlight>
                  <a:srgbClr val="FFFFFF"/>
                </a:highlight>
              </a:rPr>
              <a:t> Torvalds achieved his performance goals; on 29 April, the nascent Git was benchmarked recording patches to the Linux kernel tree at the rate of 6.7 patches per second.</a:t>
            </a:r>
            <a:r>
              <a:rPr baseline="30000" lang="en" sz="1400" u="sng">
                <a:solidFill>
                  <a:srgbClr val="0B0080"/>
                </a:solidFill>
                <a:highlight>
                  <a:srgbClr val="FFFFFF"/>
                </a:highlight>
                <a:hlinkClick r:id="rId7"/>
              </a:rPr>
              <a:t>[23]</a:t>
            </a:r>
            <a:r>
              <a:rPr lang="en" sz="1050">
                <a:solidFill>
                  <a:srgbClr val="222222"/>
                </a:solidFill>
                <a:highlight>
                  <a:srgbClr val="FFFFFF"/>
                </a:highlight>
              </a:rPr>
              <a:t> On 16 June Git managed the kernel 2.6.12 release.</a:t>
            </a:r>
            <a:r>
              <a:rPr baseline="30000" lang="en" sz="1400" u="sng">
                <a:solidFill>
                  <a:srgbClr val="0B0080"/>
                </a:solidFill>
                <a:highlight>
                  <a:srgbClr val="FFFFFF"/>
                </a:highlight>
                <a:hlinkClick r:id="rId8"/>
              </a:rPr>
              <a:t>[24]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Pictorial representation of flow of a commit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Pictorial representation of flow of a commit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Shape 56"/>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Shape 57"/>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Shape 61"/>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Shape 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Shape 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Shape 86"/>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Shape 87"/>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1"/>
                </a:solidFill>
                <a:latin typeface="Proxima Nova"/>
                <a:ea typeface="Proxima Nova"/>
                <a:cs typeface="Proxima Nova"/>
                <a:sym typeface="Proxima Nova"/>
              </a:defRPr>
            </a:lvl1pPr>
            <a:lvl2pPr lvl="1" rtl="0" algn="r">
              <a:spcBef>
                <a:spcPts val="0"/>
              </a:spcBef>
              <a:buNone/>
              <a:defRPr sz="1000">
                <a:solidFill>
                  <a:schemeClr val="dk1"/>
                </a:solidFill>
                <a:latin typeface="Proxima Nova"/>
                <a:ea typeface="Proxima Nova"/>
                <a:cs typeface="Proxima Nova"/>
                <a:sym typeface="Proxima Nova"/>
              </a:defRPr>
            </a:lvl2pPr>
            <a:lvl3pPr lvl="2" rtl="0" algn="r">
              <a:spcBef>
                <a:spcPts val="0"/>
              </a:spcBef>
              <a:buNone/>
              <a:defRPr sz="1000">
                <a:solidFill>
                  <a:schemeClr val="dk1"/>
                </a:solidFill>
                <a:latin typeface="Proxima Nova"/>
                <a:ea typeface="Proxima Nova"/>
                <a:cs typeface="Proxima Nova"/>
                <a:sym typeface="Proxima Nova"/>
              </a:defRPr>
            </a:lvl3pPr>
            <a:lvl4pPr lvl="3" rtl="0" algn="r">
              <a:spcBef>
                <a:spcPts val="0"/>
              </a:spcBef>
              <a:buNone/>
              <a:defRPr sz="1000">
                <a:solidFill>
                  <a:schemeClr val="dk1"/>
                </a:solidFill>
                <a:latin typeface="Proxima Nova"/>
                <a:ea typeface="Proxima Nova"/>
                <a:cs typeface="Proxima Nova"/>
                <a:sym typeface="Proxima Nova"/>
              </a:defRPr>
            </a:lvl4pPr>
            <a:lvl5pPr lvl="4" rtl="0" algn="r">
              <a:spcBef>
                <a:spcPts val="0"/>
              </a:spcBef>
              <a:buNone/>
              <a:defRPr sz="1000">
                <a:solidFill>
                  <a:schemeClr val="dk1"/>
                </a:solidFill>
                <a:latin typeface="Proxima Nova"/>
                <a:ea typeface="Proxima Nova"/>
                <a:cs typeface="Proxima Nova"/>
                <a:sym typeface="Proxima Nova"/>
              </a:defRPr>
            </a:lvl5pPr>
            <a:lvl6pPr lvl="5" rtl="0" algn="r">
              <a:spcBef>
                <a:spcPts val="0"/>
              </a:spcBef>
              <a:buNone/>
              <a:defRPr sz="1000">
                <a:solidFill>
                  <a:schemeClr val="dk1"/>
                </a:solidFill>
                <a:latin typeface="Proxima Nova"/>
                <a:ea typeface="Proxima Nova"/>
                <a:cs typeface="Proxima Nova"/>
                <a:sym typeface="Proxima Nova"/>
              </a:defRPr>
            </a:lvl6pPr>
            <a:lvl7pPr lvl="6" rtl="0" algn="r">
              <a:spcBef>
                <a:spcPts val="0"/>
              </a:spcBef>
              <a:buNone/>
              <a:defRPr sz="1000">
                <a:solidFill>
                  <a:schemeClr val="dk1"/>
                </a:solidFill>
                <a:latin typeface="Proxima Nova"/>
                <a:ea typeface="Proxima Nova"/>
                <a:cs typeface="Proxima Nova"/>
                <a:sym typeface="Proxima Nova"/>
              </a:defRPr>
            </a:lvl7pPr>
            <a:lvl8pPr lvl="7" rtl="0" algn="r">
              <a:spcBef>
                <a:spcPts val="0"/>
              </a:spcBef>
              <a:buNone/>
              <a:defRPr sz="1000">
                <a:solidFill>
                  <a:schemeClr val="dk1"/>
                </a:solidFill>
                <a:latin typeface="Proxima Nova"/>
                <a:ea typeface="Proxima Nova"/>
                <a:cs typeface="Proxima Nova"/>
                <a:sym typeface="Proxima Nova"/>
              </a:defRPr>
            </a:lvl8pPr>
            <a:lvl9pPr lvl="8" rtl="0" algn="r">
              <a:spcBef>
                <a:spcPts val="0"/>
              </a:spcBef>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Introduction to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Agenda</a:t>
            </a:r>
            <a:endParaRPr/>
          </a:p>
        </p:txBody>
      </p:sp>
      <p:sp>
        <p:nvSpPr>
          <p:cNvPr id="110" name="Shape 110"/>
          <p:cNvSpPr txBox="1"/>
          <p:nvPr>
            <p:ph idx="1" type="body"/>
          </p:nvPr>
        </p:nvSpPr>
        <p:spPr>
          <a:xfrm>
            <a:off x="311700" y="1152475"/>
            <a:ext cx="34800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Introduction</a:t>
            </a:r>
            <a:endParaRPr/>
          </a:p>
          <a:p>
            <a:pPr indent="-342900" lvl="0" marL="457200" rtl="0">
              <a:spcBef>
                <a:spcPts val="0"/>
              </a:spcBef>
              <a:spcAft>
                <a:spcPts val="0"/>
              </a:spcAft>
              <a:buSzPts val="1800"/>
              <a:buChar char="❖"/>
            </a:pPr>
            <a:r>
              <a:rPr lang="en"/>
              <a:t>Architecture</a:t>
            </a:r>
            <a:endParaRPr/>
          </a:p>
          <a:p>
            <a:pPr indent="-342900" lvl="0" marL="457200" rtl="0">
              <a:spcBef>
                <a:spcPts val="0"/>
              </a:spcBef>
              <a:spcAft>
                <a:spcPts val="0"/>
              </a:spcAft>
              <a:buSzPts val="1800"/>
              <a:buChar char="❖"/>
            </a:pPr>
            <a:r>
              <a:rPr lang="en"/>
              <a:t>Components</a:t>
            </a:r>
            <a:endParaRPr/>
          </a:p>
          <a:p>
            <a:pPr indent="-342900" lvl="0" marL="457200" rtl="0">
              <a:spcBef>
                <a:spcPts val="0"/>
              </a:spcBef>
              <a:spcAft>
                <a:spcPts val="0"/>
              </a:spcAft>
              <a:buSzPts val="1800"/>
              <a:buChar char="❖"/>
            </a:pPr>
            <a:r>
              <a:rPr lang="en"/>
              <a:t>Git Hosting Services</a:t>
            </a:r>
            <a:endParaRPr/>
          </a:p>
          <a:p>
            <a:pPr indent="0" lvl="0" marL="0" rtl="0">
              <a:spcBef>
                <a:spcPts val="160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4813800" y="1178713"/>
            <a:ext cx="3533425" cy="27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Git</a:t>
            </a:r>
            <a:endParaRPr/>
          </a:p>
        </p:txBody>
      </p:sp>
      <p:sp>
        <p:nvSpPr>
          <p:cNvPr id="117" name="Shape 117"/>
          <p:cNvSpPr txBox="1"/>
          <p:nvPr>
            <p:ph idx="1" type="body"/>
          </p:nvPr>
        </p:nvSpPr>
        <p:spPr>
          <a:xfrm>
            <a:off x="311700" y="1064575"/>
            <a:ext cx="53265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555755"/>
                </a:solidFill>
                <a:highlight>
                  <a:srgbClr val="FFFFFF"/>
                </a:highlight>
                <a:latin typeface="Arial"/>
                <a:ea typeface="Arial"/>
                <a:cs typeface="Arial"/>
                <a:sym typeface="Arial"/>
              </a:rPr>
              <a:t>Git is Open Source </a:t>
            </a:r>
            <a:r>
              <a:rPr lang="en" sz="1400">
                <a:solidFill>
                  <a:srgbClr val="555755"/>
                </a:solidFill>
                <a:highlight>
                  <a:schemeClr val="lt1"/>
                </a:highlight>
                <a:latin typeface="Arial"/>
                <a:ea typeface="Arial"/>
                <a:cs typeface="Arial"/>
                <a:sym typeface="Arial"/>
              </a:rPr>
              <a:t>Distributed </a:t>
            </a:r>
            <a:r>
              <a:rPr lang="en" sz="1400">
                <a:solidFill>
                  <a:srgbClr val="555755"/>
                </a:solidFill>
                <a:highlight>
                  <a:srgbClr val="FFFFFF"/>
                </a:highlight>
                <a:latin typeface="Arial"/>
                <a:ea typeface="Arial"/>
                <a:cs typeface="Arial"/>
                <a:sym typeface="Arial"/>
              </a:rPr>
              <a:t>Version control System. It is a tool for keeping a history for the state of your source code. This also provides </a:t>
            </a:r>
            <a:r>
              <a:rPr lang="en" sz="1400">
                <a:solidFill>
                  <a:srgbClr val="555755"/>
                </a:solidFill>
                <a:highlight>
                  <a:schemeClr val="lt1"/>
                </a:highlight>
                <a:latin typeface="Arial"/>
                <a:ea typeface="Arial"/>
                <a:cs typeface="Arial"/>
                <a:sym typeface="Arial"/>
              </a:rPr>
              <a:t>source code management. </a:t>
            </a:r>
            <a:endParaRPr sz="1400">
              <a:solidFill>
                <a:srgbClr val="555755"/>
              </a:solidFill>
              <a:highlight>
                <a:schemeClr val="lt1"/>
              </a:highlight>
              <a:latin typeface="Arial"/>
              <a:ea typeface="Arial"/>
              <a:cs typeface="Arial"/>
              <a:sym typeface="Arial"/>
            </a:endParaRPr>
          </a:p>
          <a:p>
            <a:pPr indent="0" lvl="0" marL="0" rtl="0">
              <a:spcBef>
                <a:spcPts val="1600"/>
              </a:spcBef>
              <a:spcAft>
                <a:spcPts val="0"/>
              </a:spcAft>
              <a:buNone/>
            </a:pPr>
            <a:r>
              <a:rPr b="1" lang="en" sz="1400">
                <a:solidFill>
                  <a:srgbClr val="555755"/>
                </a:solidFill>
                <a:highlight>
                  <a:schemeClr val="lt1"/>
                </a:highlight>
                <a:latin typeface="Arial"/>
                <a:ea typeface="Arial"/>
                <a:cs typeface="Arial"/>
                <a:sym typeface="Arial"/>
              </a:rPr>
              <a:t>Installation:</a:t>
            </a:r>
            <a:r>
              <a:rPr lang="en" sz="1400">
                <a:solidFill>
                  <a:srgbClr val="555755"/>
                </a:solidFill>
                <a:highlight>
                  <a:schemeClr val="lt1"/>
                </a:highlight>
                <a:latin typeface="Arial"/>
                <a:ea typeface="Arial"/>
                <a:cs typeface="Arial"/>
                <a:sym typeface="Arial"/>
              </a:rPr>
              <a:t> Install it with very simple steps.</a:t>
            </a:r>
            <a:endParaRPr sz="1400">
              <a:solidFill>
                <a:srgbClr val="555755"/>
              </a:solidFill>
              <a:highlight>
                <a:schemeClr val="lt1"/>
              </a:highlight>
              <a:latin typeface="Arial"/>
              <a:ea typeface="Arial"/>
              <a:cs typeface="Arial"/>
              <a:sym typeface="Arial"/>
            </a:endParaRPr>
          </a:p>
          <a:p>
            <a:pPr indent="0" lvl="0" marL="0" rtl="0">
              <a:spcBef>
                <a:spcPts val="0"/>
              </a:spcBef>
              <a:spcAft>
                <a:spcPts val="0"/>
              </a:spcAft>
              <a:buNone/>
            </a:pPr>
            <a:r>
              <a:t/>
            </a:r>
            <a:endParaRPr sz="600">
              <a:solidFill>
                <a:srgbClr val="555755"/>
              </a:solidFill>
              <a:highlight>
                <a:schemeClr val="lt1"/>
              </a:highlight>
              <a:latin typeface="Arial"/>
              <a:ea typeface="Arial"/>
              <a:cs typeface="Arial"/>
              <a:sym typeface="Arial"/>
            </a:endParaRPr>
          </a:p>
          <a:p>
            <a:pPr indent="0" lvl="0" marL="0" rtl="0">
              <a:spcBef>
                <a:spcPts val="0"/>
              </a:spcBef>
              <a:spcAft>
                <a:spcPts val="0"/>
              </a:spcAft>
              <a:buNone/>
            </a:pPr>
            <a:r>
              <a:rPr lang="en" sz="1400">
                <a:solidFill>
                  <a:srgbClr val="555755"/>
                </a:solidFill>
                <a:highlight>
                  <a:schemeClr val="lt1"/>
                </a:highlight>
                <a:latin typeface="Arial"/>
                <a:ea typeface="Arial"/>
                <a:cs typeface="Arial"/>
                <a:sym typeface="Arial"/>
              </a:rPr>
              <a:t>For Linux </a:t>
            </a:r>
            <a:endParaRPr sz="1400">
              <a:solidFill>
                <a:srgbClr val="555755"/>
              </a:solidFill>
              <a:highlight>
                <a:schemeClr val="lt1"/>
              </a:highlight>
              <a:latin typeface="Arial"/>
              <a:ea typeface="Arial"/>
              <a:cs typeface="Arial"/>
              <a:sym typeface="Arial"/>
            </a:endParaRPr>
          </a:p>
          <a:p>
            <a:pPr indent="0" lvl="0" marL="0" rtl="0">
              <a:spcBef>
                <a:spcPts val="0"/>
              </a:spcBef>
              <a:spcAft>
                <a:spcPts val="0"/>
              </a:spcAft>
              <a:buNone/>
            </a:pPr>
            <a:r>
              <a:rPr i="1" lang="en" sz="1400">
                <a:solidFill>
                  <a:srgbClr val="1C4587"/>
                </a:solidFill>
                <a:highlight>
                  <a:schemeClr val="lt1"/>
                </a:highlight>
                <a:latin typeface="Arial"/>
                <a:ea typeface="Arial"/>
                <a:cs typeface="Arial"/>
                <a:sym typeface="Arial"/>
              </a:rPr>
              <a:t>$ apt-get install  git</a:t>
            </a:r>
            <a:endParaRPr i="1" sz="1400">
              <a:solidFill>
                <a:srgbClr val="0C343D"/>
              </a:solidFill>
              <a:highlight>
                <a:schemeClr val="lt1"/>
              </a:highlight>
              <a:latin typeface="Arial"/>
              <a:ea typeface="Arial"/>
              <a:cs typeface="Arial"/>
              <a:sym typeface="Arial"/>
            </a:endParaRPr>
          </a:p>
          <a:p>
            <a:pPr indent="0" lvl="0" marL="0" rtl="0">
              <a:spcBef>
                <a:spcPts val="0"/>
              </a:spcBef>
              <a:spcAft>
                <a:spcPts val="0"/>
              </a:spcAft>
              <a:buNone/>
            </a:pPr>
            <a:r>
              <a:t/>
            </a:r>
            <a:endParaRPr sz="1400">
              <a:solidFill>
                <a:srgbClr val="555755"/>
              </a:solidFill>
              <a:highlight>
                <a:schemeClr val="lt1"/>
              </a:highlight>
              <a:latin typeface="Arial"/>
              <a:ea typeface="Arial"/>
              <a:cs typeface="Arial"/>
              <a:sym typeface="Arial"/>
            </a:endParaRPr>
          </a:p>
          <a:p>
            <a:pPr indent="0" lvl="0" marL="0" rtl="0">
              <a:spcBef>
                <a:spcPts val="0"/>
              </a:spcBef>
              <a:spcAft>
                <a:spcPts val="0"/>
              </a:spcAft>
              <a:buNone/>
            </a:pPr>
            <a:r>
              <a:rPr lang="en" sz="1400">
                <a:solidFill>
                  <a:srgbClr val="555755"/>
                </a:solidFill>
                <a:highlight>
                  <a:schemeClr val="lt1"/>
                </a:highlight>
                <a:latin typeface="Arial"/>
                <a:ea typeface="Arial"/>
                <a:cs typeface="Arial"/>
                <a:sym typeface="Arial"/>
              </a:rPr>
              <a:t>Other systems</a:t>
            </a:r>
            <a:endParaRPr sz="1400">
              <a:solidFill>
                <a:srgbClr val="555755"/>
              </a:solidFill>
              <a:highlight>
                <a:schemeClr val="lt1"/>
              </a:highlight>
              <a:latin typeface="Arial"/>
              <a:ea typeface="Arial"/>
              <a:cs typeface="Arial"/>
              <a:sym typeface="Arial"/>
            </a:endParaRPr>
          </a:p>
          <a:p>
            <a:pPr indent="0" lvl="0" marL="0" rtl="0">
              <a:spcBef>
                <a:spcPts val="0"/>
              </a:spcBef>
              <a:spcAft>
                <a:spcPts val="0"/>
              </a:spcAft>
              <a:buNone/>
            </a:pPr>
            <a:r>
              <a:rPr i="1" lang="en" sz="1400">
                <a:solidFill>
                  <a:srgbClr val="1C4587"/>
                </a:solidFill>
                <a:highlight>
                  <a:schemeClr val="lt1"/>
                </a:highlight>
                <a:latin typeface="Arial"/>
                <a:ea typeface="Arial"/>
                <a:cs typeface="Arial"/>
                <a:sym typeface="Arial"/>
              </a:rPr>
              <a:t>https://www.git-scm.com/</a:t>
            </a:r>
            <a:endParaRPr i="1" sz="1400">
              <a:solidFill>
                <a:srgbClr val="1C4587"/>
              </a:solidFill>
              <a:highlight>
                <a:schemeClr val="lt1"/>
              </a:highlight>
              <a:latin typeface="Arial"/>
              <a:ea typeface="Arial"/>
              <a:cs typeface="Arial"/>
              <a:sym typeface="Arial"/>
            </a:endParaRPr>
          </a:p>
          <a:p>
            <a:pPr indent="0" lvl="0" marL="0" rtl="0">
              <a:spcBef>
                <a:spcPts val="0"/>
              </a:spcBef>
              <a:spcAft>
                <a:spcPts val="0"/>
              </a:spcAft>
              <a:buNone/>
            </a:pPr>
            <a:r>
              <a:t/>
            </a:r>
            <a:endParaRPr sz="1400">
              <a:solidFill>
                <a:srgbClr val="1C4587"/>
              </a:solidFill>
              <a:highlight>
                <a:schemeClr val="lt1"/>
              </a:highlight>
              <a:latin typeface="Arial"/>
              <a:ea typeface="Arial"/>
              <a:cs typeface="Arial"/>
              <a:sym typeface="Arial"/>
            </a:endParaRPr>
          </a:p>
          <a:p>
            <a:pPr indent="0" lvl="0" marL="0" rtl="0">
              <a:spcBef>
                <a:spcPts val="0"/>
              </a:spcBef>
              <a:spcAft>
                <a:spcPts val="0"/>
              </a:spcAft>
              <a:buNone/>
            </a:pPr>
            <a:r>
              <a:rPr lang="en" sz="1400">
                <a:solidFill>
                  <a:srgbClr val="555755"/>
                </a:solidFill>
                <a:highlight>
                  <a:schemeClr val="lt1"/>
                </a:highlight>
                <a:latin typeface="Arial"/>
                <a:ea typeface="Arial"/>
                <a:cs typeface="Arial"/>
                <a:sym typeface="Arial"/>
              </a:rPr>
              <a:t>Version</a:t>
            </a:r>
            <a:endParaRPr sz="1400">
              <a:solidFill>
                <a:srgbClr val="1C4587"/>
              </a:solidFill>
              <a:highlight>
                <a:schemeClr val="lt1"/>
              </a:highlight>
              <a:latin typeface="Arial"/>
              <a:ea typeface="Arial"/>
              <a:cs typeface="Arial"/>
              <a:sym typeface="Arial"/>
            </a:endParaRPr>
          </a:p>
          <a:p>
            <a:pPr indent="0" lvl="0" marL="0" rtl="0">
              <a:spcBef>
                <a:spcPts val="0"/>
              </a:spcBef>
              <a:spcAft>
                <a:spcPts val="0"/>
              </a:spcAft>
              <a:buNone/>
            </a:pPr>
            <a:r>
              <a:rPr i="1" lang="en" sz="1400">
                <a:solidFill>
                  <a:srgbClr val="1C4587"/>
                </a:solidFill>
                <a:highlight>
                  <a:schemeClr val="lt1"/>
                </a:highlight>
                <a:latin typeface="Arial"/>
                <a:ea typeface="Arial"/>
                <a:cs typeface="Arial"/>
                <a:sym typeface="Arial"/>
              </a:rPr>
              <a:t>$ git --version</a:t>
            </a:r>
            <a:endParaRPr sz="1400">
              <a:solidFill>
                <a:srgbClr val="1C4587"/>
              </a:solidFill>
              <a:highlight>
                <a:schemeClr val="lt1"/>
              </a:highlight>
              <a:latin typeface="Arial"/>
              <a:ea typeface="Arial"/>
              <a:cs typeface="Arial"/>
              <a:sym typeface="Arial"/>
            </a:endParaRPr>
          </a:p>
          <a:p>
            <a:pPr indent="0" lvl="0" marL="0" rtl="0">
              <a:spcBef>
                <a:spcPts val="0"/>
              </a:spcBef>
              <a:spcAft>
                <a:spcPts val="0"/>
              </a:spcAft>
              <a:buNone/>
            </a:pPr>
            <a:r>
              <a:t/>
            </a:r>
            <a:endParaRPr sz="1400">
              <a:solidFill>
                <a:srgbClr val="1C4587"/>
              </a:solidFill>
              <a:highlight>
                <a:schemeClr val="lt1"/>
              </a:highlight>
              <a:latin typeface="Arial"/>
              <a:ea typeface="Arial"/>
              <a:cs typeface="Arial"/>
              <a:sym typeface="Arial"/>
            </a:endParaRPr>
          </a:p>
        </p:txBody>
      </p:sp>
      <p:pic>
        <p:nvPicPr>
          <p:cNvPr id="118" name="Shape 118"/>
          <p:cNvPicPr preferRelativeResize="0"/>
          <p:nvPr/>
        </p:nvPicPr>
        <p:blipFill>
          <a:blip r:embed="rId3">
            <a:alphaModFix/>
          </a:blip>
          <a:stretch>
            <a:fillRect/>
          </a:stretch>
        </p:blipFill>
        <p:spPr>
          <a:xfrm>
            <a:off x="6341450" y="1945300"/>
            <a:ext cx="2544275" cy="253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Git Workflow</a:t>
            </a:r>
            <a:endParaRPr/>
          </a:p>
        </p:txBody>
      </p:sp>
      <p:sp>
        <p:nvSpPr>
          <p:cNvPr id="124" name="Shape 124"/>
          <p:cNvSpPr txBox="1"/>
          <p:nvPr>
            <p:ph idx="1" type="body"/>
          </p:nvPr>
        </p:nvSpPr>
        <p:spPr>
          <a:xfrm>
            <a:off x="311700" y="1152475"/>
            <a:ext cx="3831600" cy="361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Git workflow can be divided in two blocks.</a:t>
            </a:r>
            <a:endParaRPr/>
          </a:p>
          <a:p>
            <a:pPr indent="-342900" lvl="0" marL="457200" rtl="0">
              <a:spcBef>
                <a:spcPts val="1600"/>
              </a:spcBef>
              <a:spcAft>
                <a:spcPts val="0"/>
              </a:spcAft>
              <a:buSzPts val="1800"/>
              <a:buChar char="❖"/>
            </a:pPr>
            <a:r>
              <a:rPr lang="en"/>
              <a:t>Local:</a:t>
            </a:r>
            <a:endParaRPr/>
          </a:p>
          <a:p>
            <a:pPr indent="-317500" lvl="1" marL="914400" rtl="0">
              <a:spcBef>
                <a:spcPts val="0"/>
              </a:spcBef>
              <a:spcAft>
                <a:spcPts val="0"/>
              </a:spcAft>
              <a:buSzPts val="1400"/>
              <a:buChar char="➢"/>
            </a:pPr>
            <a:r>
              <a:rPr lang="en"/>
              <a:t>Add local files to staging area</a:t>
            </a:r>
            <a:endParaRPr/>
          </a:p>
          <a:p>
            <a:pPr indent="-317500" lvl="1" marL="914400" rtl="0">
              <a:spcBef>
                <a:spcPts val="0"/>
              </a:spcBef>
              <a:spcAft>
                <a:spcPts val="0"/>
              </a:spcAft>
              <a:buSzPts val="1400"/>
              <a:buChar char="➢"/>
            </a:pPr>
            <a:r>
              <a:rPr lang="en"/>
              <a:t>Commit your changes to local repo</a:t>
            </a:r>
            <a:endParaRPr/>
          </a:p>
          <a:p>
            <a:pPr indent="-317500" lvl="1" marL="914400" rtl="0">
              <a:spcBef>
                <a:spcPts val="0"/>
              </a:spcBef>
              <a:spcAft>
                <a:spcPts val="0"/>
              </a:spcAft>
              <a:buSzPts val="1400"/>
              <a:buChar char="➢"/>
            </a:pPr>
            <a:r>
              <a:rPr lang="en"/>
              <a:t>Cut branch locally </a:t>
            </a:r>
            <a:endParaRPr/>
          </a:p>
          <a:p>
            <a:pPr indent="-317500" lvl="1" marL="914400" rtl="0">
              <a:spcBef>
                <a:spcPts val="0"/>
              </a:spcBef>
              <a:spcAft>
                <a:spcPts val="0"/>
              </a:spcAft>
              <a:buSzPts val="1400"/>
              <a:buChar char="➢"/>
            </a:pPr>
            <a:r>
              <a:rPr lang="en"/>
              <a:t>Merge branches</a:t>
            </a:r>
            <a:endParaRPr/>
          </a:p>
          <a:p>
            <a:pPr indent="-342900" lvl="0" marL="457200" rtl="0">
              <a:spcBef>
                <a:spcPts val="0"/>
              </a:spcBef>
              <a:spcAft>
                <a:spcPts val="0"/>
              </a:spcAft>
              <a:buSzPts val="1800"/>
              <a:buChar char="❖"/>
            </a:pPr>
            <a:r>
              <a:rPr lang="en"/>
              <a:t>Remote</a:t>
            </a:r>
            <a:endParaRPr/>
          </a:p>
          <a:p>
            <a:pPr indent="-317500" lvl="1" marL="914400" rtl="0">
              <a:spcBef>
                <a:spcPts val="0"/>
              </a:spcBef>
              <a:spcAft>
                <a:spcPts val="0"/>
              </a:spcAft>
              <a:buSzPts val="1400"/>
              <a:buChar char="➢"/>
            </a:pPr>
            <a:r>
              <a:rPr lang="en"/>
              <a:t>Push your committed changes to  remote repo. </a:t>
            </a:r>
            <a:endParaRPr/>
          </a:p>
          <a:p>
            <a:pPr indent="-317500" lvl="1" marL="914400" rtl="0">
              <a:spcBef>
                <a:spcPts val="0"/>
              </a:spcBef>
              <a:spcAft>
                <a:spcPts val="0"/>
              </a:spcAft>
              <a:buSzPts val="1400"/>
              <a:buChar char="➢"/>
            </a:pPr>
            <a:r>
              <a:rPr lang="en"/>
              <a:t>Pull/Fetch changes from remote to local</a:t>
            </a:r>
            <a:endParaRPr/>
          </a:p>
        </p:txBody>
      </p:sp>
      <p:pic>
        <p:nvPicPr>
          <p:cNvPr id="125" name="Shape 125"/>
          <p:cNvPicPr preferRelativeResize="0"/>
          <p:nvPr/>
        </p:nvPicPr>
        <p:blipFill>
          <a:blip r:embed="rId3">
            <a:alphaModFix/>
          </a:blip>
          <a:stretch>
            <a:fillRect/>
          </a:stretch>
        </p:blipFill>
        <p:spPr>
          <a:xfrm>
            <a:off x="4365723" y="1152475"/>
            <a:ext cx="4405624" cy="3614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 Workflow</a:t>
            </a:r>
            <a:endParaRPr/>
          </a:p>
        </p:txBody>
      </p:sp>
      <p:pic>
        <p:nvPicPr>
          <p:cNvPr id="131" name="Shape 131"/>
          <p:cNvPicPr preferRelativeResize="0"/>
          <p:nvPr/>
        </p:nvPicPr>
        <p:blipFill>
          <a:blip r:embed="rId3">
            <a:alphaModFix/>
          </a:blip>
          <a:stretch>
            <a:fillRect/>
          </a:stretch>
        </p:blipFill>
        <p:spPr>
          <a:xfrm>
            <a:off x="419100" y="1166813"/>
            <a:ext cx="7848600" cy="372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Git Hosting Services</a:t>
            </a:r>
            <a:endParaRPr/>
          </a:p>
        </p:txBody>
      </p:sp>
      <p:pic>
        <p:nvPicPr>
          <p:cNvPr id="137" name="Shape 137"/>
          <p:cNvPicPr preferRelativeResize="0"/>
          <p:nvPr/>
        </p:nvPicPr>
        <p:blipFill>
          <a:blip r:embed="rId3">
            <a:alphaModFix/>
          </a:blip>
          <a:stretch>
            <a:fillRect/>
          </a:stretch>
        </p:blipFill>
        <p:spPr>
          <a:xfrm>
            <a:off x="152400" y="1170125"/>
            <a:ext cx="3209023" cy="1687325"/>
          </a:xfrm>
          <a:prstGeom prst="rect">
            <a:avLst/>
          </a:prstGeom>
          <a:noFill/>
          <a:ln>
            <a:noFill/>
          </a:ln>
        </p:spPr>
      </p:pic>
      <p:pic>
        <p:nvPicPr>
          <p:cNvPr id="138" name="Shape 138"/>
          <p:cNvPicPr preferRelativeResize="0"/>
          <p:nvPr/>
        </p:nvPicPr>
        <p:blipFill>
          <a:blip r:embed="rId4">
            <a:alphaModFix/>
          </a:blip>
          <a:stretch>
            <a:fillRect/>
          </a:stretch>
        </p:blipFill>
        <p:spPr>
          <a:xfrm>
            <a:off x="3562350" y="1170125"/>
            <a:ext cx="1536550" cy="1687325"/>
          </a:xfrm>
          <a:prstGeom prst="rect">
            <a:avLst/>
          </a:prstGeom>
          <a:noFill/>
          <a:ln>
            <a:noFill/>
          </a:ln>
        </p:spPr>
      </p:pic>
      <p:pic>
        <p:nvPicPr>
          <p:cNvPr id="139" name="Shape 139"/>
          <p:cNvPicPr preferRelativeResize="0"/>
          <p:nvPr/>
        </p:nvPicPr>
        <p:blipFill>
          <a:blip r:embed="rId5">
            <a:alphaModFix/>
          </a:blip>
          <a:stretch>
            <a:fillRect/>
          </a:stretch>
        </p:blipFill>
        <p:spPr>
          <a:xfrm>
            <a:off x="5755725" y="1270838"/>
            <a:ext cx="3076575" cy="1485900"/>
          </a:xfrm>
          <a:prstGeom prst="rect">
            <a:avLst/>
          </a:prstGeom>
          <a:noFill/>
          <a:ln>
            <a:noFill/>
          </a:ln>
        </p:spPr>
      </p:pic>
      <p:cxnSp>
        <p:nvCxnSpPr>
          <p:cNvPr id="140" name="Shape 140"/>
          <p:cNvCxnSpPr/>
          <p:nvPr/>
        </p:nvCxnSpPr>
        <p:spPr>
          <a:xfrm>
            <a:off x="379825" y="2930950"/>
            <a:ext cx="8441700" cy="42300"/>
          </a:xfrm>
          <a:prstGeom prst="straightConnector1">
            <a:avLst/>
          </a:prstGeom>
          <a:noFill/>
          <a:ln cap="flat" cmpd="sng" w="28575">
            <a:solidFill>
              <a:srgbClr val="000000"/>
            </a:solidFill>
            <a:prstDash val="solid"/>
            <a:round/>
            <a:headEnd len="med" w="med" type="none"/>
            <a:tailEnd len="med" w="med" type="none"/>
          </a:ln>
        </p:spPr>
      </p:cxnSp>
      <p:pic>
        <p:nvPicPr>
          <p:cNvPr id="141" name="Shape 141"/>
          <p:cNvPicPr preferRelativeResize="0"/>
          <p:nvPr/>
        </p:nvPicPr>
        <p:blipFill>
          <a:blip r:embed="rId6">
            <a:alphaModFix/>
          </a:blip>
          <a:stretch>
            <a:fillRect/>
          </a:stretch>
        </p:blipFill>
        <p:spPr>
          <a:xfrm>
            <a:off x="824188" y="3140975"/>
            <a:ext cx="1865450" cy="1865450"/>
          </a:xfrm>
          <a:prstGeom prst="rect">
            <a:avLst/>
          </a:prstGeom>
          <a:noFill/>
          <a:ln>
            <a:noFill/>
          </a:ln>
        </p:spPr>
      </p:pic>
      <p:pic>
        <p:nvPicPr>
          <p:cNvPr id="142" name="Shape 142"/>
          <p:cNvPicPr preferRelativeResize="0"/>
          <p:nvPr/>
        </p:nvPicPr>
        <p:blipFill>
          <a:blip r:embed="rId7">
            <a:alphaModFix/>
          </a:blip>
          <a:stretch>
            <a:fillRect/>
          </a:stretch>
        </p:blipFill>
        <p:spPr>
          <a:xfrm>
            <a:off x="5755723" y="3309475"/>
            <a:ext cx="3076575" cy="1181100"/>
          </a:xfrm>
          <a:prstGeom prst="rect">
            <a:avLst/>
          </a:prstGeom>
          <a:noFill/>
          <a:ln>
            <a:noFill/>
          </a:ln>
        </p:spPr>
      </p:pic>
      <p:pic>
        <p:nvPicPr>
          <p:cNvPr id="143" name="Shape 143"/>
          <p:cNvPicPr preferRelativeResize="0"/>
          <p:nvPr/>
        </p:nvPicPr>
        <p:blipFill>
          <a:blip r:embed="rId8">
            <a:alphaModFix/>
          </a:blip>
          <a:stretch>
            <a:fillRect/>
          </a:stretch>
        </p:blipFill>
        <p:spPr>
          <a:xfrm>
            <a:off x="3581700" y="3056376"/>
            <a:ext cx="1790700" cy="186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