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4">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025" autoAdjust="0"/>
    <p:restoredTop sz="94660"/>
  </p:normalViewPr>
  <p:slideViewPr>
    <p:cSldViewPr snapToGrid="0">
      <p:cViewPr>
        <p:scale>
          <a:sx n="30" d="100"/>
          <a:sy n="30" d="100"/>
        </p:scale>
        <p:origin x="595" y="48"/>
      </p:cViewPr>
      <p:guideLst>
        <p:guide orient="horz" pos="10944"/>
        <p:guide pos="12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686639"/>
            <a:ext cx="32644080" cy="1209717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8250326"/>
            <a:ext cx="28803600" cy="8389194"/>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68221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42791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849967"/>
            <a:ext cx="828103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849967"/>
            <a:ext cx="24363045"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314351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69965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662680"/>
            <a:ext cx="33124140" cy="1445386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3253287"/>
            <a:ext cx="33124140" cy="76009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71422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9249833"/>
            <a:ext cx="1632204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58170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49974"/>
            <a:ext cx="3312414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517893"/>
            <a:ext cx="16247028"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2645336" y="12692380"/>
            <a:ext cx="16247028"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517893"/>
            <a:ext cx="16327042" cy="417448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19442432" y="12692380"/>
            <a:ext cx="16327042"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77057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49954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10964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002961"/>
            <a:ext cx="19442430" cy="246930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243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316480"/>
            <a:ext cx="12386548" cy="810768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002961"/>
            <a:ext cx="19442430" cy="246930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0424160"/>
            <a:ext cx="12386548" cy="19312046"/>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DF447037-5B7C-4A80-B109-1C0710EF4934}"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2F491-C769-4A15-B23F-2786C1D034BD}" type="slidenum">
              <a:rPr lang="en-US" smtClean="0"/>
              <a:pPr/>
              <a:t>‹#›</a:t>
            </a:fld>
            <a:endParaRPr lang="en-US"/>
          </a:p>
        </p:txBody>
      </p:sp>
    </p:spTree>
    <p:extLst>
      <p:ext uri="{BB962C8B-B14F-4D97-AF65-F5344CB8AC3E}">
        <p14:creationId xmlns:p14="http://schemas.microsoft.com/office/powerpoint/2010/main" val="99383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849974"/>
            <a:ext cx="3312414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9249833"/>
            <a:ext cx="3312414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2205514"/>
            <a:ext cx="8641080" cy="1849967"/>
          </a:xfrm>
          <a:prstGeom prst="rect">
            <a:avLst/>
          </a:prstGeom>
        </p:spPr>
        <p:txBody>
          <a:bodyPr vert="horz" lIns="91440" tIns="45720" rIns="91440" bIns="45720" rtlCol="0" anchor="ctr"/>
          <a:lstStyle>
            <a:lvl1pPr algn="l">
              <a:defRPr sz="5040">
                <a:solidFill>
                  <a:schemeClr val="tx1">
                    <a:tint val="75000"/>
                  </a:schemeClr>
                </a:solidFill>
              </a:defRPr>
            </a:lvl1pPr>
          </a:lstStyle>
          <a:p>
            <a:fld id="{DF447037-5B7C-4A80-B109-1C0710EF4934}" type="datetimeFigureOut">
              <a:rPr lang="en-US" smtClean="0"/>
              <a:pPr/>
              <a:t>12/11/2019</a:t>
            </a:fld>
            <a:endParaRPr lang="en-US"/>
          </a:p>
        </p:txBody>
      </p:sp>
      <p:sp>
        <p:nvSpPr>
          <p:cNvPr id="5" name="Footer Placeholder 4"/>
          <p:cNvSpPr>
            <a:spLocks noGrp="1"/>
          </p:cNvSpPr>
          <p:nvPr>
            <p:ph type="ftr" sz="quarter" idx="3"/>
          </p:nvPr>
        </p:nvSpPr>
        <p:spPr>
          <a:xfrm>
            <a:off x="12721590" y="32205514"/>
            <a:ext cx="12961620" cy="18499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2205514"/>
            <a:ext cx="8641080" cy="1849967"/>
          </a:xfrm>
          <a:prstGeom prst="rect">
            <a:avLst/>
          </a:prstGeom>
        </p:spPr>
        <p:txBody>
          <a:bodyPr vert="horz" lIns="91440" tIns="45720" rIns="91440" bIns="45720" rtlCol="0" anchor="ctr"/>
          <a:lstStyle>
            <a:lvl1pPr algn="r">
              <a:defRPr sz="5040">
                <a:solidFill>
                  <a:schemeClr val="tx1">
                    <a:tint val="75000"/>
                  </a:schemeClr>
                </a:solidFill>
              </a:defRPr>
            </a:lvl1pPr>
          </a:lstStyle>
          <a:p>
            <a:fld id="{5C72F491-C769-4A15-B23F-2786C1D034BD}" type="slidenum">
              <a:rPr lang="en-US" smtClean="0"/>
              <a:pPr/>
              <a:t>‹#›</a:t>
            </a:fld>
            <a:endParaRPr lang="en-US"/>
          </a:p>
        </p:txBody>
      </p:sp>
    </p:spTree>
    <p:extLst>
      <p:ext uri="{BB962C8B-B14F-4D97-AF65-F5344CB8AC3E}">
        <p14:creationId xmlns:p14="http://schemas.microsoft.com/office/powerpoint/2010/main" val="1259739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github.com/pavankotas/InLoVE" TargetMode="External"/><Relationship Id="rId12" Type="http://schemas.openxmlformats.org/officeDocument/2006/relationships/image" Target="../media/image9.gi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gif"/><Relationship Id="rId5" Type="http://schemas.openxmlformats.org/officeDocument/2006/relationships/image" Target="../media/image4.png"/><Relationship Id="rId10" Type="http://schemas.openxmlformats.org/officeDocument/2006/relationships/hyperlink" Target="https://youtu.be/VWIv5Vp9P4c" TargetMode="External"/><Relationship Id="rId4" Type="http://schemas.openxmlformats.org/officeDocument/2006/relationships/image" Target="../media/image3.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8404800" cy="404948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4049486"/>
            <a:ext cx="38404800"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0" y="34305766"/>
            <a:ext cx="38404800" cy="48715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4148110"/>
            <a:ext cx="38404800" cy="12011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89371" y="8882743"/>
            <a:ext cx="184731" cy="369332"/>
          </a:xfrm>
          <a:prstGeom prst="rect">
            <a:avLst/>
          </a:prstGeom>
          <a:noFill/>
        </p:spPr>
        <p:txBody>
          <a:bodyPr wrap="none" rtlCol="0">
            <a:spAutoFit/>
          </a:bodyPr>
          <a:lstStyle/>
          <a:p>
            <a:endParaRPr lang="en-US" dirty="0"/>
          </a:p>
        </p:txBody>
      </p:sp>
      <p:pic>
        <p:nvPicPr>
          <p:cNvPr id="11" name="Picture 4" descr="Image result for umkc logo&quot;"/>
          <p:cNvPicPr>
            <a:picLocks noChangeAspect="1" noChangeArrowheads="1"/>
          </p:cNvPicPr>
          <p:nvPr/>
        </p:nvPicPr>
        <p:blipFill>
          <a:blip r:embed="rId2" cstate="print"/>
          <a:srcRect/>
          <a:stretch>
            <a:fillRect/>
          </a:stretch>
        </p:blipFill>
        <p:spPr bwMode="auto">
          <a:xfrm>
            <a:off x="827314" y="827314"/>
            <a:ext cx="4923206" cy="2291429"/>
          </a:xfrm>
          <a:prstGeom prst="rect">
            <a:avLst/>
          </a:prstGeom>
          <a:noFill/>
        </p:spPr>
      </p:pic>
      <p:sp>
        <p:nvSpPr>
          <p:cNvPr id="18" name="TextBox 17"/>
          <p:cNvSpPr txBox="1"/>
          <p:nvPr/>
        </p:nvSpPr>
        <p:spPr>
          <a:xfrm>
            <a:off x="6817589" y="695525"/>
            <a:ext cx="29279490" cy="1569660"/>
          </a:xfrm>
          <a:prstGeom prst="rect">
            <a:avLst/>
          </a:prstGeom>
          <a:noFill/>
        </p:spPr>
        <p:txBody>
          <a:bodyPr wrap="none" rtlCol="0">
            <a:spAutoFit/>
          </a:bodyPr>
          <a:lstStyle/>
          <a:p>
            <a:r>
              <a:rPr lang="en-IN" sz="9600" b="1" dirty="0" err="1">
                <a:solidFill>
                  <a:srgbClr val="FFC000"/>
                </a:solidFill>
              </a:rPr>
              <a:t>InLoVE</a:t>
            </a:r>
            <a:r>
              <a:rPr lang="en-IN" sz="9600" b="1" dirty="0">
                <a:solidFill>
                  <a:srgbClr val="FFC000"/>
                </a:solidFill>
              </a:rPr>
              <a:t>: Indoor Localization Using Voice Enabled Systems </a:t>
            </a:r>
          </a:p>
        </p:txBody>
      </p:sp>
      <p:sp>
        <p:nvSpPr>
          <p:cNvPr id="19" name="TextBox 18"/>
          <p:cNvSpPr txBox="1"/>
          <p:nvPr/>
        </p:nvSpPr>
        <p:spPr>
          <a:xfrm>
            <a:off x="13505139" y="3373022"/>
            <a:ext cx="12962138" cy="707886"/>
          </a:xfrm>
          <a:prstGeom prst="rect">
            <a:avLst/>
          </a:prstGeom>
          <a:noFill/>
        </p:spPr>
        <p:txBody>
          <a:bodyPr wrap="none" rtlCol="0">
            <a:spAutoFit/>
          </a:bodyPr>
          <a:lstStyle/>
          <a:p>
            <a:r>
              <a:rPr lang="en-IN" sz="4000" b="1" dirty="0">
                <a:solidFill>
                  <a:schemeClr val="bg1"/>
                </a:solidFill>
              </a:rPr>
              <a:t>Advisor: Dr. </a:t>
            </a:r>
            <a:r>
              <a:rPr lang="en-IN" sz="4000" b="1" dirty="0" err="1">
                <a:solidFill>
                  <a:schemeClr val="bg1"/>
                </a:solidFill>
              </a:rPr>
              <a:t>Sejun</a:t>
            </a:r>
            <a:r>
              <a:rPr lang="en-IN" sz="4000" b="1" dirty="0">
                <a:solidFill>
                  <a:schemeClr val="bg1"/>
                </a:solidFill>
              </a:rPr>
              <a:t> Song, University of Missouri – Kansas City</a:t>
            </a:r>
          </a:p>
        </p:txBody>
      </p:sp>
      <p:sp>
        <p:nvSpPr>
          <p:cNvPr id="20" name="TextBox 19"/>
          <p:cNvSpPr txBox="1"/>
          <p:nvPr/>
        </p:nvSpPr>
        <p:spPr>
          <a:xfrm>
            <a:off x="10392632" y="2390567"/>
            <a:ext cx="19731364" cy="830997"/>
          </a:xfrm>
          <a:prstGeom prst="rect">
            <a:avLst/>
          </a:prstGeom>
          <a:noFill/>
        </p:spPr>
        <p:txBody>
          <a:bodyPr wrap="none" rtlCol="0">
            <a:spAutoFit/>
          </a:bodyPr>
          <a:lstStyle/>
          <a:p>
            <a:r>
              <a:rPr lang="en-IN" sz="4800" b="1" dirty="0">
                <a:solidFill>
                  <a:schemeClr val="bg1"/>
                </a:solidFill>
              </a:rPr>
              <a:t>Corey Doss, </a:t>
            </a:r>
            <a:r>
              <a:rPr lang="en-IN" sz="4800" b="1" dirty="0" err="1">
                <a:solidFill>
                  <a:schemeClr val="bg1"/>
                </a:solidFill>
              </a:rPr>
              <a:t>Pavan</a:t>
            </a:r>
            <a:r>
              <a:rPr lang="en-IN" sz="4800" b="1" dirty="0">
                <a:solidFill>
                  <a:schemeClr val="bg1"/>
                </a:solidFill>
              </a:rPr>
              <a:t> Kumar Kota, </a:t>
            </a:r>
            <a:r>
              <a:rPr lang="en-IN" sz="4800" b="1" dirty="0" err="1">
                <a:solidFill>
                  <a:schemeClr val="bg1"/>
                </a:solidFill>
              </a:rPr>
              <a:t>Sravan</a:t>
            </a:r>
            <a:r>
              <a:rPr lang="en-IN" sz="4800" b="1" dirty="0">
                <a:solidFill>
                  <a:schemeClr val="bg1"/>
                </a:solidFill>
              </a:rPr>
              <a:t> </a:t>
            </a:r>
            <a:r>
              <a:rPr lang="en-IN" sz="4800" b="1" dirty="0" err="1">
                <a:solidFill>
                  <a:schemeClr val="bg1"/>
                </a:solidFill>
              </a:rPr>
              <a:t>kumar</a:t>
            </a:r>
            <a:r>
              <a:rPr lang="en-IN" sz="4800" b="1" dirty="0">
                <a:solidFill>
                  <a:schemeClr val="bg1"/>
                </a:solidFill>
              </a:rPr>
              <a:t> </a:t>
            </a:r>
            <a:r>
              <a:rPr lang="en-IN" sz="4800" b="1" dirty="0" err="1">
                <a:solidFill>
                  <a:schemeClr val="bg1"/>
                </a:solidFill>
              </a:rPr>
              <a:t>Pagadala</a:t>
            </a:r>
            <a:r>
              <a:rPr lang="en-IN" sz="4800" b="1" dirty="0">
                <a:solidFill>
                  <a:schemeClr val="bg1"/>
                </a:solidFill>
              </a:rPr>
              <a:t>, </a:t>
            </a:r>
            <a:r>
              <a:rPr lang="en-IN" sz="4800" b="1" dirty="0" err="1">
                <a:solidFill>
                  <a:schemeClr val="bg1"/>
                </a:solidFill>
              </a:rPr>
              <a:t>Sindhusha</a:t>
            </a:r>
            <a:r>
              <a:rPr lang="en-IN" sz="4800" b="1" dirty="0">
                <a:solidFill>
                  <a:schemeClr val="bg1"/>
                </a:solidFill>
              </a:rPr>
              <a:t> </a:t>
            </a:r>
            <a:r>
              <a:rPr lang="en-IN" sz="4800" b="1" dirty="0" err="1">
                <a:solidFill>
                  <a:schemeClr val="bg1"/>
                </a:solidFill>
              </a:rPr>
              <a:t>Tiyyagura</a:t>
            </a:r>
            <a:endParaRPr lang="en-IN" sz="4800" b="1" dirty="0">
              <a:solidFill>
                <a:schemeClr val="bg1"/>
              </a:solidFill>
            </a:endParaRPr>
          </a:p>
        </p:txBody>
      </p:sp>
      <p:sp>
        <p:nvSpPr>
          <p:cNvPr id="21" name="Rounded Rectangle 20"/>
          <p:cNvSpPr/>
          <p:nvPr/>
        </p:nvSpPr>
        <p:spPr>
          <a:xfrm>
            <a:off x="783772" y="4903044"/>
            <a:ext cx="36782828" cy="2755039"/>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204856" y="4980229"/>
            <a:ext cx="30991629" cy="2554545"/>
          </a:xfrm>
          <a:prstGeom prst="rect">
            <a:avLst/>
          </a:prstGeom>
          <a:noFill/>
        </p:spPr>
        <p:txBody>
          <a:bodyPr wrap="square" rtlCol="0">
            <a:spAutoFit/>
          </a:bodyPr>
          <a:lstStyle/>
          <a:p>
            <a:pPr algn="just"/>
            <a:r>
              <a:rPr lang="en-US" sz="4000" dirty="0">
                <a:solidFill>
                  <a:schemeClr val="accent2">
                    <a:lumMod val="50000"/>
                  </a:schemeClr>
                </a:solidFill>
              </a:rPr>
              <a:t>In recent years we have seen increased interest in positioning systems. The positioning system can be defined as a mechanism for determining the exact location of the object/person. We rely heavily on Global navigation satellite systems such as GPS( Global Positioning system) for outdoors but GPS is not an option to locate device or people indoors. </a:t>
            </a:r>
          </a:p>
          <a:p>
            <a:pPr algn="just"/>
            <a:r>
              <a:rPr lang="en-US" sz="4000" dirty="0">
                <a:solidFill>
                  <a:schemeClr val="accent2">
                    <a:lumMod val="50000"/>
                  </a:schemeClr>
                </a:solidFill>
              </a:rPr>
              <a:t>So, our main motivation is to implement a system which can accurately locate and track the device inside the buildings.</a:t>
            </a:r>
          </a:p>
        </p:txBody>
      </p:sp>
      <p:sp>
        <p:nvSpPr>
          <p:cNvPr id="29" name="TextBox 28"/>
          <p:cNvSpPr txBox="1"/>
          <p:nvPr/>
        </p:nvSpPr>
        <p:spPr>
          <a:xfrm>
            <a:off x="1368936" y="5842916"/>
            <a:ext cx="4151714" cy="923330"/>
          </a:xfrm>
          <a:prstGeom prst="rect">
            <a:avLst/>
          </a:prstGeom>
          <a:noFill/>
        </p:spPr>
        <p:txBody>
          <a:bodyPr wrap="none" rtlCol="0">
            <a:spAutoFit/>
          </a:bodyPr>
          <a:lstStyle/>
          <a:p>
            <a:r>
              <a:rPr lang="en-US" sz="5400" b="1" dirty="0">
                <a:solidFill>
                  <a:schemeClr val="accent1">
                    <a:lumMod val="75000"/>
                  </a:schemeClr>
                </a:solidFill>
              </a:rPr>
              <a:t>MOTIVATION:</a:t>
            </a:r>
          </a:p>
        </p:txBody>
      </p:sp>
      <p:sp>
        <p:nvSpPr>
          <p:cNvPr id="32" name="Rounded Rectangle 31"/>
          <p:cNvSpPr/>
          <p:nvPr/>
        </p:nvSpPr>
        <p:spPr>
          <a:xfrm>
            <a:off x="827314" y="8017909"/>
            <a:ext cx="18265358" cy="4591184"/>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521579" y="9263174"/>
            <a:ext cx="17025538" cy="3170099"/>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Received signals are extremely weak ( a quadrillionth of a Watt) </a:t>
            </a:r>
          </a:p>
          <a:p>
            <a:pPr marL="1485900" lvl="2" indent="-571500" algn="just">
              <a:buFont typeface="Arial" panose="020B0604020202020204" pitchFamily="34" charset="0"/>
              <a:buChar char="•"/>
            </a:pPr>
            <a:r>
              <a:rPr lang="en-US" sz="4000" dirty="0">
                <a:solidFill>
                  <a:schemeClr val="accent2">
                    <a:lumMod val="50000"/>
                  </a:schemeClr>
                </a:solidFill>
              </a:rPr>
              <a:t>Affected by buildings, space weather, radio interference.</a:t>
            </a:r>
          </a:p>
          <a:p>
            <a:pPr marL="1485900" lvl="2" indent="-571500" algn="just">
              <a:buFont typeface="Arial" panose="020B0604020202020204" pitchFamily="34" charset="0"/>
              <a:buChar char="•"/>
            </a:pPr>
            <a:r>
              <a:rPr lang="en-US" sz="4000" dirty="0">
                <a:solidFill>
                  <a:schemeClr val="accent2">
                    <a:lumMod val="50000"/>
                  </a:schemeClr>
                </a:solidFill>
              </a:rPr>
              <a:t>GPS Jammers are cheaply available in the internet.  </a:t>
            </a:r>
          </a:p>
          <a:p>
            <a:pPr marL="571500" indent="-571500" algn="just">
              <a:buFont typeface="Wingdings" panose="05000000000000000000" pitchFamily="2" charset="2"/>
              <a:buChar char="Ø"/>
            </a:pPr>
            <a:r>
              <a:rPr lang="en-US" sz="4000" dirty="0">
                <a:solidFill>
                  <a:schemeClr val="accent2">
                    <a:lumMod val="50000"/>
                  </a:schemeClr>
                </a:solidFill>
              </a:rPr>
              <a:t>Cannot guide people inside shopping malls, museum tours, warehouses, 	airport, hospitals, hotels</a:t>
            </a:r>
          </a:p>
        </p:txBody>
      </p:sp>
      <p:sp>
        <p:nvSpPr>
          <p:cNvPr id="38" name="Rounded Rectangle 37"/>
          <p:cNvSpPr/>
          <p:nvPr/>
        </p:nvSpPr>
        <p:spPr>
          <a:xfrm>
            <a:off x="914399" y="12997948"/>
            <a:ext cx="18162599" cy="5222678"/>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41" name="TextBox 40"/>
          <p:cNvSpPr txBox="1"/>
          <p:nvPr/>
        </p:nvSpPr>
        <p:spPr>
          <a:xfrm>
            <a:off x="1650997" y="14299321"/>
            <a:ext cx="17025538" cy="3785652"/>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Using RSSI(Received Signal Strength Indicator) and Triangulation for tracking the devices indoor.</a:t>
            </a:r>
          </a:p>
          <a:p>
            <a:pPr marL="1943100" lvl="3" indent="-571500" algn="just">
              <a:buFont typeface="Arial" panose="020B0604020202020204" pitchFamily="34" charset="0"/>
              <a:buChar char="•"/>
            </a:pPr>
            <a:r>
              <a:rPr lang="en-US" sz="4000" dirty="0">
                <a:solidFill>
                  <a:schemeClr val="accent2">
                    <a:lumMod val="50000"/>
                  </a:schemeClr>
                </a:solidFill>
              </a:rPr>
              <a:t>Using signal strengths, gives accurate and precise distances.</a:t>
            </a:r>
          </a:p>
          <a:p>
            <a:pPr marL="1943100" lvl="3" indent="-571500" algn="just">
              <a:buFont typeface="Arial" panose="020B0604020202020204" pitchFamily="34" charset="0"/>
              <a:buChar char="•"/>
            </a:pPr>
            <a:r>
              <a:rPr lang="en-US" sz="4000" dirty="0">
                <a:solidFill>
                  <a:schemeClr val="accent2">
                    <a:lumMod val="50000"/>
                  </a:schemeClr>
                </a:solidFill>
              </a:rPr>
              <a:t>It is of low cost, does not require extra hardware requirements.</a:t>
            </a:r>
          </a:p>
          <a:p>
            <a:pPr marL="1943100" lvl="3" indent="-571500" algn="just">
              <a:buFont typeface="Arial" panose="020B0604020202020204" pitchFamily="34" charset="0"/>
              <a:buChar char="•"/>
            </a:pPr>
            <a:r>
              <a:rPr lang="en-US" sz="4000" dirty="0">
                <a:solidFill>
                  <a:schemeClr val="accent2">
                    <a:lumMod val="50000"/>
                  </a:schemeClr>
                </a:solidFill>
              </a:rPr>
              <a:t>Main advantage of RSSI is, it does not have line of state channel compared to other approaches.</a:t>
            </a:r>
          </a:p>
        </p:txBody>
      </p:sp>
      <p:sp>
        <p:nvSpPr>
          <p:cNvPr id="45" name="Rounded Rectangle 44"/>
          <p:cNvSpPr/>
          <p:nvPr/>
        </p:nvSpPr>
        <p:spPr>
          <a:xfrm>
            <a:off x="900466" y="18684483"/>
            <a:ext cx="18265358" cy="6829108"/>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47" name="TextBox 46"/>
          <p:cNvSpPr txBox="1"/>
          <p:nvPr/>
        </p:nvSpPr>
        <p:spPr>
          <a:xfrm>
            <a:off x="1626179" y="19967567"/>
            <a:ext cx="17025538" cy="5016758"/>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RSSI is a measurement of power level(in terms of </a:t>
            </a:r>
            <a:r>
              <a:rPr lang="en-US" sz="4000" dirty="0" err="1">
                <a:solidFill>
                  <a:schemeClr val="accent2">
                    <a:lumMod val="50000"/>
                  </a:schemeClr>
                </a:solidFill>
              </a:rPr>
              <a:t>dBm</a:t>
            </a:r>
            <a:r>
              <a:rPr lang="en-US" sz="4000" dirty="0">
                <a:solidFill>
                  <a:schemeClr val="accent2">
                    <a:lumMod val="50000"/>
                  </a:schemeClr>
                </a:solidFill>
              </a:rPr>
              <a:t>) received by the sensor.</a:t>
            </a:r>
          </a:p>
          <a:p>
            <a:pPr marL="571500" indent="-571500" algn="just">
              <a:buFont typeface="Wingdings" panose="05000000000000000000" pitchFamily="2" charset="2"/>
              <a:buChar char="Ø"/>
            </a:pPr>
            <a:r>
              <a:rPr lang="en-US" sz="4000" dirty="0">
                <a:solidFill>
                  <a:schemeClr val="accent2">
                    <a:lumMod val="50000"/>
                  </a:schemeClr>
                </a:solidFill>
              </a:rPr>
              <a:t>The distance(in terms of meters) is estimated from the received power using the below formulae: where d</a:t>
            </a:r>
            <a:r>
              <a:rPr lang="en-US" dirty="0"/>
              <a:t>0</a:t>
            </a:r>
            <a:r>
              <a:rPr lang="en-US" sz="4000" dirty="0">
                <a:solidFill>
                  <a:schemeClr val="accent2">
                    <a:lumMod val="50000"/>
                  </a:schemeClr>
                </a:solidFill>
              </a:rPr>
              <a:t> = 8.838m, pr</a:t>
            </a:r>
            <a:r>
              <a:rPr lang="en-US" dirty="0"/>
              <a:t>d0</a:t>
            </a:r>
            <a:r>
              <a:rPr lang="en-US" sz="4000" dirty="0">
                <a:solidFill>
                  <a:schemeClr val="accent2">
                    <a:lumMod val="50000"/>
                  </a:schemeClr>
                </a:solidFill>
              </a:rPr>
              <a:t> = -56.98dBm</a:t>
            </a:r>
          </a:p>
          <a:p>
            <a:pPr marL="571500" indent="-571500" algn="just">
              <a:buFont typeface="Wingdings" panose="05000000000000000000" pitchFamily="2" charset="2"/>
              <a:buChar char="Ø"/>
            </a:pPr>
            <a:endParaRPr lang="en-US" sz="4000" dirty="0">
              <a:solidFill>
                <a:schemeClr val="accent2">
                  <a:lumMod val="50000"/>
                </a:schemeClr>
              </a:solidFill>
            </a:endParaRPr>
          </a:p>
          <a:p>
            <a:pPr marL="571500" indent="-571500" algn="just">
              <a:buFont typeface="Wingdings" panose="05000000000000000000" pitchFamily="2" charset="2"/>
              <a:buChar char="Ø"/>
            </a:pPr>
            <a:endParaRPr lang="en-US" sz="4000" dirty="0">
              <a:solidFill>
                <a:schemeClr val="accent2">
                  <a:lumMod val="50000"/>
                </a:schemeClr>
              </a:solidFill>
            </a:endParaRPr>
          </a:p>
          <a:p>
            <a:pPr marL="571500" indent="-571500" algn="just">
              <a:buFont typeface="Wingdings" panose="05000000000000000000" pitchFamily="2" charset="2"/>
              <a:buChar char="Ø"/>
            </a:pPr>
            <a:r>
              <a:rPr lang="en-US" sz="4000" dirty="0">
                <a:solidFill>
                  <a:schemeClr val="accent2">
                    <a:lumMod val="50000"/>
                  </a:schemeClr>
                </a:solidFill>
              </a:rPr>
              <a:t>RSSI between transmitter and receiver:</a:t>
            </a:r>
          </a:p>
          <a:p>
            <a:pPr marL="571500" indent="-571500" algn="just">
              <a:buFont typeface="Wingdings" panose="05000000000000000000" pitchFamily="2" charset="2"/>
              <a:buChar char="Ø"/>
            </a:pPr>
            <a:endParaRPr lang="en-US" sz="4000" dirty="0">
              <a:solidFill>
                <a:schemeClr val="accent2">
                  <a:lumMod val="50000"/>
                </a:schemeClr>
              </a:solidFill>
            </a:endParaRPr>
          </a:p>
          <a:p>
            <a:pPr marL="571500" indent="-571500" algn="just">
              <a:buFont typeface="Wingdings" panose="05000000000000000000" pitchFamily="2" charset="2"/>
              <a:buChar char="Ø"/>
            </a:pPr>
            <a:endParaRPr lang="en-US" sz="4000" dirty="0">
              <a:solidFill>
                <a:schemeClr val="accent2">
                  <a:lumMod val="50000"/>
                </a:schemeClr>
              </a:solidFill>
            </a:endParaRPr>
          </a:p>
        </p:txBody>
      </p:sp>
      <p:sp>
        <p:nvSpPr>
          <p:cNvPr id="48" name="Rounded Rectangle 47"/>
          <p:cNvSpPr/>
          <p:nvPr/>
        </p:nvSpPr>
        <p:spPr>
          <a:xfrm>
            <a:off x="925284" y="25936681"/>
            <a:ext cx="18265358" cy="794424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50" name="TextBox 49"/>
          <p:cNvSpPr txBox="1"/>
          <p:nvPr/>
        </p:nvSpPr>
        <p:spPr>
          <a:xfrm>
            <a:off x="1650997" y="27152919"/>
            <a:ext cx="17025538" cy="3170099"/>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Triangulation is the process of determining the location/position of the object from the known distances.</a:t>
            </a:r>
          </a:p>
          <a:p>
            <a:pPr marL="571500" indent="-571500" algn="just">
              <a:buFont typeface="Wingdings" panose="05000000000000000000" pitchFamily="2" charset="2"/>
              <a:buChar char="Ø"/>
            </a:pPr>
            <a:r>
              <a:rPr lang="en-US" sz="4000" dirty="0">
                <a:solidFill>
                  <a:schemeClr val="accent2">
                    <a:lumMod val="50000"/>
                  </a:schemeClr>
                </a:solidFill>
              </a:rPr>
              <a:t>Using RSSI we get the distance of object, but not the exact direction of the object. So we use triangulation to get the exact location of the object. This is valid when we have at least 3 receivers.</a:t>
            </a:r>
          </a:p>
        </p:txBody>
      </p:sp>
      <p:sp>
        <p:nvSpPr>
          <p:cNvPr id="35" name="Rounded Rectangle 34"/>
          <p:cNvSpPr/>
          <p:nvPr/>
        </p:nvSpPr>
        <p:spPr>
          <a:xfrm>
            <a:off x="868679" y="804624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911351" y="1303293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1430139" y="8103406"/>
            <a:ext cx="17025538" cy="923330"/>
          </a:xfrm>
          <a:prstGeom prst="rect">
            <a:avLst/>
          </a:prstGeom>
          <a:noFill/>
        </p:spPr>
        <p:txBody>
          <a:bodyPr wrap="square" rtlCol="0">
            <a:spAutoFit/>
          </a:bodyPr>
          <a:lstStyle/>
          <a:p>
            <a:pPr algn="ctr"/>
            <a:r>
              <a:rPr lang="en-US" sz="5400" b="1" dirty="0">
                <a:solidFill>
                  <a:schemeClr val="bg1"/>
                </a:solidFill>
              </a:rPr>
              <a:t>CURRENT PROBLEMS WITH GPS</a:t>
            </a:r>
          </a:p>
        </p:txBody>
      </p:sp>
      <p:sp>
        <p:nvSpPr>
          <p:cNvPr id="39" name="TextBox 38"/>
          <p:cNvSpPr txBox="1"/>
          <p:nvPr/>
        </p:nvSpPr>
        <p:spPr>
          <a:xfrm>
            <a:off x="1780416" y="13065158"/>
            <a:ext cx="16756450" cy="923330"/>
          </a:xfrm>
          <a:prstGeom prst="rect">
            <a:avLst/>
          </a:prstGeom>
          <a:noFill/>
        </p:spPr>
        <p:txBody>
          <a:bodyPr wrap="square" rtlCol="0">
            <a:spAutoFit/>
          </a:bodyPr>
          <a:lstStyle/>
          <a:p>
            <a:pPr algn="ctr"/>
            <a:r>
              <a:rPr lang="en-US" sz="5400" b="1" dirty="0">
                <a:solidFill>
                  <a:schemeClr val="bg1"/>
                </a:solidFill>
              </a:rPr>
              <a:t>OUR SOLUTION: </a:t>
            </a:r>
            <a:r>
              <a:rPr lang="en-US" sz="5400" b="1" dirty="0" err="1">
                <a:solidFill>
                  <a:schemeClr val="bg1"/>
                </a:solidFill>
              </a:rPr>
              <a:t>InLoVE</a:t>
            </a:r>
            <a:endParaRPr lang="en-US" sz="5400" b="1" dirty="0">
              <a:solidFill>
                <a:schemeClr val="bg1"/>
              </a:solidFill>
            </a:endParaRPr>
          </a:p>
        </p:txBody>
      </p:sp>
      <p:sp>
        <p:nvSpPr>
          <p:cNvPr id="40" name="Rounded Rectangle 39"/>
          <p:cNvSpPr/>
          <p:nvPr/>
        </p:nvSpPr>
        <p:spPr>
          <a:xfrm>
            <a:off x="926591" y="18716970"/>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1755598" y="18751692"/>
            <a:ext cx="16756450" cy="923330"/>
          </a:xfrm>
          <a:prstGeom prst="rect">
            <a:avLst/>
          </a:prstGeom>
          <a:noFill/>
        </p:spPr>
        <p:txBody>
          <a:bodyPr wrap="square" rtlCol="0">
            <a:spAutoFit/>
          </a:bodyPr>
          <a:lstStyle/>
          <a:p>
            <a:pPr algn="ctr"/>
            <a:r>
              <a:rPr lang="en-US" sz="5400" b="1" dirty="0">
                <a:solidFill>
                  <a:schemeClr val="bg1"/>
                </a:solidFill>
              </a:rPr>
              <a:t>RSSI (RECEIVED SIGNAL STRENGTH INDICATOR)</a:t>
            </a:r>
          </a:p>
        </p:txBody>
      </p:sp>
      <p:pic>
        <p:nvPicPr>
          <p:cNvPr id="1026" name="Picture 2"/>
          <p:cNvPicPr>
            <a:picLocks noChangeAspect="1" noChangeArrowheads="1"/>
          </p:cNvPicPr>
          <p:nvPr/>
        </p:nvPicPr>
        <p:blipFill>
          <a:blip r:embed="rId3"/>
          <a:srcRect/>
          <a:stretch>
            <a:fillRect/>
          </a:stretch>
        </p:blipFill>
        <p:spPr bwMode="auto">
          <a:xfrm>
            <a:off x="6187454" y="22019059"/>
            <a:ext cx="6965632" cy="1035110"/>
          </a:xfrm>
          <a:prstGeom prst="rect">
            <a:avLst/>
          </a:prstGeom>
          <a:noFill/>
          <a:ln w="9525">
            <a:noFill/>
            <a:miter lim="800000"/>
            <a:headEnd/>
            <a:tailEnd/>
          </a:ln>
          <a:effectLst/>
        </p:spPr>
      </p:pic>
      <p:sp>
        <p:nvSpPr>
          <p:cNvPr id="44" name="Frame 43"/>
          <p:cNvSpPr/>
          <p:nvPr/>
        </p:nvSpPr>
        <p:spPr>
          <a:xfrm>
            <a:off x="4498848" y="24003884"/>
            <a:ext cx="2231136" cy="731520"/>
          </a:xfrm>
          <a:prstGeom prst="fram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4" name="Frame 53"/>
          <p:cNvSpPr/>
          <p:nvPr/>
        </p:nvSpPr>
        <p:spPr>
          <a:xfrm>
            <a:off x="11020517" y="23842236"/>
            <a:ext cx="2231136" cy="731520"/>
          </a:xfrm>
          <a:prstGeom prst="frame">
            <a:avLst/>
          </a:prstGeom>
          <a:solidFill>
            <a:schemeClr val="accent2">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Lightning Bolt 57"/>
          <p:cNvSpPr/>
          <p:nvPr/>
        </p:nvSpPr>
        <p:spPr>
          <a:xfrm>
            <a:off x="7288714" y="23872715"/>
            <a:ext cx="3438144" cy="73152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p:cNvSpPr txBox="1"/>
          <p:nvPr/>
        </p:nvSpPr>
        <p:spPr>
          <a:xfrm>
            <a:off x="4513983" y="24702612"/>
            <a:ext cx="2151743" cy="584775"/>
          </a:xfrm>
          <a:prstGeom prst="rect">
            <a:avLst/>
          </a:prstGeom>
          <a:noFill/>
        </p:spPr>
        <p:txBody>
          <a:bodyPr wrap="none" rtlCol="0">
            <a:spAutoFit/>
          </a:bodyPr>
          <a:lstStyle/>
          <a:p>
            <a:r>
              <a:rPr lang="en-IN" sz="3200" b="1" dirty="0"/>
              <a:t>Transmitter</a:t>
            </a:r>
          </a:p>
        </p:txBody>
      </p:sp>
      <p:sp>
        <p:nvSpPr>
          <p:cNvPr id="60" name="TextBox 59"/>
          <p:cNvSpPr txBox="1"/>
          <p:nvPr/>
        </p:nvSpPr>
        <p:spPr>
          <a:xfrm>
            <a:off x="11323215" y="24567449"/>
            <a:ext cx="1638397" cy="584775"/>
          </a:xfrm>
          <a:prstGeom prst="rect">
            <a:avLst/>
          </a:prstGeom>
          <a:noFill/>
        </p:spPr>
        <p:txBody>
          <a:bodyPr wrap="none" rtlCol="0">
            <a:spAutoFit/>
          </a:bodyPr>
          <a:lstStyle/>
          <a:p>
            <a:r>
              <a:rPr lang="en-IN" sz="3200" b="1" dirty="0"/>
              <a:t>Receiver</a:t>
            </a:r>
          </a:p>
        </p:txBody>
      </p:sp>
      <p:sp>
        <p:nvSpPr>
          <p:cNvPr id="61" name="TextBox 60"/>
          <p:cNvSpPr txBox="1"/>
          <p:nvPr/>
        </p:nvSpPr>
        <p:spPr>
          <a:xfrm>
            <a:off x="7953178" y="24452676"/>
            <a:ext cx="908390" cy="584775"/>
          </a:xfrm>
          <a:prstGeom prst="rect">
            <a:avLst/>
          </a:prstGeom>
          <a:noFill/>
        </p:spPr>
        <p:txBody>
          <a:bodyPr wrap="none" rtlCol="0">
            <a:spAutoFit/>
          </a:bodyPr>
          <a:lstStyle/>
          <a:p>
            <a:r>
              <a:rPr lang="en-IN" sz="3200" b="1" dirty="0"/>
              <a:t>RSSI</a:t>
            </a:r>
          </a:p>
        </p:txBody>
      </p:sp>
      <p:sp>
        <p:nvSpPr>
          <p:cNvPr id="62" name="Rounded Rectangle 61"/>
          <p:cNvSpPr/>
          <p:nvPr/>
        </p:nvSpPr>
        <p:spPr>
          <a:xfrm>
            <a:off x="969263" y="25957946"/>
            <a:ext cx="18156717"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1798270" y="25992668"/>
            <a:ext cx="16756450" cy="923330"/>
          </a:xfrm>
          <a:prstGeom prst="rect">
            <a:avLst/>
          </a:prstGeom>
          <a:noFill/>
        </p:spPr>
        <p:txBody>
          <a:bodyPr wrap="square" rtlCol="0">
            <a:spAutoFit/>
          </a:bodyPr>
          <a:lstStyle/>
          <a:p>
            <a:pPr algn="ctr"/>
            <a:r>
              <a:rPr lang="en-US" sz="5400" b="1" dirty="0">
                <a:solidFill>
                  <a:schemeClr val="bg1"/>
                </a:solidFill>
              </a:rPr>
              <a:t>RSSI TRIANGULATION</a:t>
            </a:r>
          </a:p>
        </p:txBody>
      </p:sp>
      <p:sp>
        <p:nvSpPr>
          <p:cNvPr id="65" name="TextBox 64"/>
          <p:cNvSpPr txBox="1"/>
          <p:nvPr/>
        </p:nvSpPr>
        <p:spPr>
          <a:xfrm rot="10800000" flipV="1">
            <a:off x="7374876" y="30276161"/>
            <a:ext cx="11346260" cy="1323439"/>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We find the (</a:t>
            </a:r>
            <a:r>
              <a:rPr lang="en-US" sz="4000" dirty="0" err="1">
                <a:solidFill>
                  <a:schemeClr val="accent2">
                    <a:lumMod val="50000"/>
                  </a:schemeClr>
                </a:solidFill>
              </a:rPr>
              <a:t>x,y</a:t>
            </a:r>
            <a:r>
              <a:rPr lang="en-US" sz="4000" dirty="0">
                <a:solidFill>
                  <a:schemeClr val="accent2">
                    <a:lumMod val="50000"/>
                  </a:schemeClr>
                </a:solidFill>
              </a:rPr>
              <a:t>) coordinates of an object by using distances given by the receivers.</a:t>
            </a:r>
          </a:p>
        </p:txBody>
      </p:sp>
      <p:pic>
        <p:nvPicPr>
          <p:cNvPr id="36" name="Picture 35"/>
          <p:cNvPicPr>
            <a:picLocks noChangeAspect="1"/>
          </p:cNvPicPr>
          <p:nvPr/>
        </p:nvPicPr>
        <p:blipFill>
          <a:blip r:embed="rId4"/>
          <a:stretch>
            <a:fillRect/>
          </a:stretch>
        </p:blipFill>
        <p:spPr>
          <a:xfrm>
            <a:off x="2408994" y="30545577"/>
            <a:ext cx="4617449" cy="3142844"/>
          </a:xfrm>
          <a:prstGeom prst="rect">
            <a:avLst/>
          </a:prstGeom>
        </p:spPr>
      </p:pic>
      <p:pic>
        <p:nvPicPr>
          <p:cNvPr id="1027" name="Picture 3"/>
          <p:cNvPicPr>
            <a:picLocks noChangeAspect="1" noChangeArrowheads="1"/>
          </p:cNvPicPr>
          <p:nvPr/>
        </p:nvPicPr>
        <p:blipFill>
          <a:blip r:embed="rId5"/>
          <a:srcRect/>
          <a:stretch>
            <a:fillRect/>
          </a:stretch>
        </p:blipFill>
        <p:spPr bwMode="auto">
          <a:xfrm>
            <a:off x="9005677" y="31891806"/>
            <a:ext cx="6202239" cy="1555983"/>
          </a:xfrm>
          <a:prstGeom prst="rect">
            <a:avLst/>
          </a:prstGeom>
          <a:noFill/>
          <a:ln w="9525">
            <a:noFill/>
            <a:miter lim="800000"/>
            <a:headEnd/>
            <a:tailEnd/>
          </a:ln>
          <a:effectLst/>
        </p:spPr>
      </p:pic>
      <p:sp>
        <p:nvSpPr>
          <p:cNvPr id="69" name="Rounded Rectangle 68"/>
          <p:cNvSpPr/>
          <p:nvPr/>
        </p:nvSpPr>
        <p:spPr>
          <a:xfrm>
            <a:off x="19976592" y="8047317"/>
            <a:ext cx="17659674" cy="18566535"/>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71" name="Rounded Rectangle 70"/>
          <p:cNvSpPr/>
          <p:nvPr/>
        </p:nvSpPr>
        <p:spPr>
          <a:xfrm>
            <a:off x="20021108" y="8068576"/>
            <a:ext cx="17554636"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p:cNvSpPr txBox="1"/>
          <p:nvPr/>
        </p:nvSpPr>
        <p:spPr>
          <a:xfrm>
            <a:off x="20410862" y="8103306"/>
            <a:ext cx="16756450" cy="923330"/>
          </a:xfrm>
          <a:prstGeom prst="rect">
            <a:avLst/>
          </a:prstGeom>
          <a:noFill/>
        </p:spPr>
        <p:txBody>
          <a:bodyPr wrap="square" rtlCol="0">
            <a:spAutoFit/>
          </a:bodyPr>
          <a:lstStyle/>
          <a:p>
            <a:pPr algn="ctr"/>
            <a:r>
              <a:rPr lang="en-US" sz="5400" b="1" dirty="0">
                <a:solidFill>
                  <a:schemeClr val="bg1"/>
                </a:solidFill>
              </a:rPr>
              <a:t>WORKING OF </a:t>
            </a:r>
            <a:r>
              <a:rPr lang="en-US" sz="5400" b="1" dirty="0" err="1">
                <a:solidFill>
                  <a:schemeClr val="bg1"/>
                </a:solidFill>
              </a:rPr>
              <a:t>InLoVE</a:t>
            </a:r>
            <a:endParaRPr lang="en-US" sz="5400" b="1" dirty="0">
              <a:solidFill>
                <a:schemeClr val="bg1"/>
              </a:solidFill>
            </a:endParaRPr>
          </a:p>
        </p:txBody>
      </p:sp>
      <p:pic>
        <p:nvPicPr>
          <p:cNvPr id="1029" name="Picture 5"/>
          <p:cNvPicPr>
            <a:picLocks noChangeAspect="1" noChangeArrowheads="1"/>
          </p:cNvPicPr>
          <p:nvPr/>
        </p:nvPicPr>
        <p:blipFill>
          <a:blip r:embed="rId6"/>
          <a:srcRect/>
          <a:stretch>
            <a:fillRect/>
          </a:stretch>
        </p:blipFill>
        <p:spPr bwMode="auto">
          <a:xfrm>
            <a:off x="20289935" y="14434073"/>
            <a:ext cx="17007960" cy="6741505"/>
          </a:xfrm>
          <a:prstGeom prst="rect">
            <a:avLst/>
          </a:prstGeom>
          <a:noFill/>
          <a:ln w="9525">
            <a:noFill/>
            <a:miter lim="800000"/>
            <a:headEnd/>
            <a:tailEnd/>
          </a:ln>
          <a:effectLst/>
        </p:spPr>
      </p:pic>
      <p:sp>
        <p:nvSpPr>
          <p:cNvPr id="85" name="Rounded Rectangle 84"/>
          <p:cNvSpPr/>
          <p:nvPr/>
        </p:nvSpPr>
        <p:spPr>
          <a:xfrm>
            <a:off x="788277" y="4918841"/>
            <a:ext cx="4855779" cy="2680138"/>
          </a:xfrm>
          <a:prstGeom prst="roundRect">
            <a:avLst>
              <a:gd name="adj" fmla="val 8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t>MOTIVATION:</a:t>
            </a:r>
          </a:p>
        </p:txBody>
      </p:sp>
      <p:sp>
        <p:nvSpPr>
          <p:cNvPr id="88" name="TextBox 87"/>
          <p:cNvSpPr txBox="1"/>
          <p:nvPr/>
        </p:nvSpPr>
        <p:spPr>
          <a:xfrm>
            <a:off x="21700670" y="32389353"/>
            <a:ext cx="6378208" cy="923330"/>
          </a:xfrm>
          <a:prstGeom prst="rect">
            <a:avLst/>
          </a:prstGeom>
          <a:noFill/>
        </p:spPr>
        <p:txBody>
          <a:bodyPr wrap="square" rtlCol="0">
            <a:spAutoFit/>
          </a:bodyPr>
          <a:lstStyle/>
          <a:p>
            <a:pPr marL="571500" indent="-571500" algn="just"/>
            <a:r>
              <a:rPr lang="en-US" sz="5400" dirty="0">
                <a:solidFill>
                  <a:schemeClr val="accent2">
                    <a:lumMod val="50000"/>
                  </a:schemeClr>
                </a:solidFill>
                <a:hlinkClick r:id="rId7"/>
              </a:rPr>
              <a:t>Source Code</a:t>
            </a:r>
            <a:endParaRPr lang="en-US" sz="5400" dirty="0">
              <a:solidFill>
                <a:schemeClr val="accent2">
                  <a:lumMod val="50000"/>
                </a:schemeClr>
              </a:solidFill>
            </a:endParaRPr>
          </a:p>
        </p:txBody>
      </p:sp>
      <p:pic>
        <p:nvPicPr>
          <p:cNvPr id="1031" name="Picture 7" descr="Image result for github logo&quot;"/>
          <p:cNvPicPr>
            <a:picLocks noChangeAspect="1" noChangeArrowheads="1"/>
          </p:cNvPicPr>
          <p:nvPr/>
        </p:nvPicPr>
        <p:blipFill>
          <a:blip r:embed="rId8" cstate="print"/>
          <a:srcRect/>
          <a:stretch>
            <a:fillRect/>
          </a:stretch>
        </p:blipFill>
        <p:spPr bwMode="auto">
          <a:xfrm>
            <a:off x="20085148" y="32244628"/>
            <a:ext cx="1646928" cy="1369009"/>
          </a:xfrm>
          <a:prstGeom prst="rect">
            <a:avLst/>
          </a:prstGeom>
          <a:noFill/>
        </p:spPr>
      </p:pic>
      <p:sp>
        <p:nvSpPr>
          <p:cNvPr id="1037" name="AutoShape 13"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9" name="AutoShape 15"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1" name="AutoShape 17" descr="Image result for youtube logo&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43" name="Picture 19" descr="Image result for youtube logo&quot;"/>
          <p:cNvPicPr>
            <a:picLocks noChangeAspect="1" noChangeArrowheads="1"/>
          </p:cNvPicPr>
          <p:nvPr/>
        </p:nvPicPr>
        <p:blipFill>
          <a:blip r:embed="rId9" cstate="print"/>
          <a:srcRect/>
          <a:stretch>
            <a:fillRect/>
          </a:stretch>
        </p:blipFill>
        <p:spPr bwMode="auto">
          <a:xfrm flipV="1">
            <a:off x="28971917" y="32196500"/>
            <a:ext cx="2454442" cy="1309036"/>
          </a:xfrm>
          <a:prstGeom prst="rect">
            <a:avLst/>
          </a:prstGeom>
          <a:noFill/>
        </p:spPr>
      </p:pic>
      <p:sp>
        <p:nvSpPr>
          <p:cNvPr id="89" name="TextBox 88"/>
          <p:cNvSpPr txBox="1"/>
          <p:nvPr/>
        </p:nvSpPr>
        <p:spPr>
          <a:xfrm>
            <a:off x="31312722" y="32348901"/>
            <a:ext cx="5223046" cy="923330"/>
          </a:xfrm>
          <a:prstGeom prst="rect">
            <a:avLst/>
          </a:prstGeom>
          <a:noFill/>
        </p:spPr>
        <p:txBody>
          <a:bodyPr wrap="square" rtlCol="0">
            <a:spAutoFit/>
          </a:bodyPr>
          <a:lstStyle/>
          <a:p>
            <a:pPr marL="571500" indent="-571500" algn="just"/>
            <a:r>
              <a:rPr lang="en-US" sz="5400" dirty="0">
                <a:solidFill>
                  <a:schemeClr val="accent2">
                    <a:lumMod val="50000"/>
                  </a:schemeClr>
                </a:solidFill>
                <a:hlinkClick r:id="rId10"/>
              </a:rPr>
              <a:t>Project Demo</a:t>
            </a:r>
            <a:endParaRPr lang="en-US" sz="5400" dirty="0">
              <a:solidFill>
                <a:schemeClr val="accent2">
                  <a:lumMod val="50000"/>
                </a:schemeClr>
              </a:solidFill>
            </a:endParaRPr>
          </a:p>
        </p:txBody>
      </p:sp>
      <p:sp>
        <p:nvSpPr>
          <p:cNvPr id="90" name="Rounded Rectangle 89"/>
          <p:cNvSpPr/>
          <p:nvPr/>
        </p:nvSpPr>
        <p:spPr>
          <a:xfrm>
            <a:off x="20213053" y="26955353"/>
            <a:ext cx="17373600" cy="3989866"/>
          </a:xfrm>
          <a:prstGeom prst="roundRect">
            <a:avLst>
              <a:gd name="adj" fmla="val 6831"/>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85900" lvl="2" indent="-571500" algn="just">
              <a:buFont typeface="Arial" panose="020B0604020202020204" pitchFamily="34" charset="0"/>
              <a:buChar char="•"/>
            </a:pPr>
            <a:endParaRPr lang="en-US" sz="4000" dirty="0"/>
          </a:p>
        </p:txBody>
      </p:sp>
      <p:sp>
        <p:nvSpPr>
          <p:cNvPr id="91" name="Rounded Rectangle 90"/>
          <p:cNvSpPr/>
          <p:nvPr/>
        </p:nvSpPr>
        <p:spPr>
          <a:xfrm>
            <a:off x="20258599" y="26976617"/>
            <a:ext cx="17270263" cy="936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extBox 91"/>
          <p:cNvSpPr txBox="1"/>
          <p:nvPr/>
        </p:nvSpPr>
        <p:spPr>
          <a:xfrm>
            <a:off x="21107788" y="27011339"/>
            <a:ext cx="15805908" cy="923330"/>
          </a:xfrm>
          <a:prstGeom prst="rect">
            <a:avLst/>
          </a:prstGeom>
          <a:noFill/>
        </p:spPr>
        <p:txBody>
          <a:bodyPr wrap="square" rtlCol="0">
            <a:spAutoFit/>
          </a:bodyPr>
          <a:lstStyle/>
          <a:p>
            <a:pPr algn="ctr"/>
            <a:r>
              <a:rPr lang="en-US" sz="5400" b="1" dirty="0">
                <a:solidFill>
                  <a:schemeClr val="bg1"/>
                </a:solidFill>
              </a:rPr>
              <a:t>CONCLUSION</a:t>
            </a:r>
          </a:p>
        </p:txBody>
      </p:sp>
      <p:sp>
        <p:nvSpPr>
          <p:cNvPr id="96" name="TextBox 95"/>
          <p:cNvSpPr txBox="1"/>
          <p:nvPr/>
        </p:nvSpPr>
        <p:spPr>
          <a:xfrm>
            <a:off x="20717038" y="28298270"/>
            <a:ext cx="16532729" cy="2554545"/>
          </a:xfrm>
          <a:prstGeom prst="rect">
            <a:avLst/>
          </a:prstGeom>
          <a:noFill/>
        </p:spPr>
        <p:txBody>
          <a:bodyPr wrap="square" rtlCol="0">
            <a:spAutoFit/>
          </a:bodyPr>
          <a:lstStyle/>
          <a:p>
            <a:pPr marL="571500" indent="-571500" algn="just">
              <a:buFont typeface="Wingdings" panose="05000000000000000000" pitchFamily="2" charset="2"/>
              <a:buChar char="Ø"/>
            </a:pPr>
            <a:r>
              <a:rPr lang="en-US" sz="4000" dirty="0">
                <a:solidFill>
                  <a:schemeClr val="accent2">
                    <a:lumMod val="50000"/>
                  </a:schemeClr>
                </a:solidFill>
              </a:rPr>
              <a:t>Successfully, we are able to show  the accurate position of the device in indoors.</a:t>
            </a:r>
          </a:p>
          <a:p>
            <a:pPr marL="571500" indent="-571500" algn="just">
              <a:buFont typeface="Wingdings" panose="05000000000000000000" pitchFamily="2" charset="2"/>
              <a:buChar char="Ø"/>
            </a:pPr>
            <a:r>
              <a:rPr lang="en-US" sz="4000" dirty="0">
                <a:solidFill>
                  <a:schemeClr val="accent2">
                    <a:lumMod val="50000"/>
                  </a:schemeClr>
                </a:solidFill>
              </a:rPr>
              <a:t>Future work includes more thorough path loss to ensure accurate position of the device inside the buildings.</a:t>
            </a:r>
          </a:p>
        </p:txBody>
      </p:sp>
      <p:sp>
        <p:nvSpPr>
          <p:cNvPr id="97" name="TextBox 96"/>
          <p:cNvSpPr txBox="1"/>
          <p:nvPr/>
        </p:nvSpPr>
        <p:spPr>
          <a:xfrm>
            <a:off x="20580680" y="9537030"/>
            <a:ext cx="16532729" cy="16712267"/>
          </a:xfrm>
          <a:prstGeom prst="rect">
            <a:avLst/>
          </a:prstGeom>
          <a:noFill/>
        </p:spPr>
        <p:txBody>
          <a:bodyPr wrap="square" rtlCol="0">
            <a:spAutoFit/>
          </a:bodyPr>
          <a:lstStyle/>
          <a:p>
            <a:pPr marL="742950" indent="-742950" algn="just">
              <a:buFont typeface="+mj-lt"/>
              <a:buAutoNum type="arabicPeriod"/>
            </a:pPr>
            <a:r>
              <a:rPr lang="en-US" sz="4000" dirty="0">
                <a:solidFill>
                  <a:schemeClr val="accent2">
                    <a:lumMod val="50000"/>
                  </a:schemeClr>
                </a:solidFill>
              </a:rPr>
              <a:t>We have used one ESP32 as a transmitter/device which acts as an access point .</a:t>
            </a:r>
          </a:p>
          <a:p>
            <a:pPr marL="742950" indent="-742950" algn="just">
              <a:buFont typeface="+mj-lt"/>
              <a:buAutoNum type="arabicPeriod"/>
            </a:pPr>
            <a:r>
              <a:rPr lang="en-US" sz="4000" dirty="0">
                <a:solidFill>
                  <a:schemeClr val="accent2">
                    <a:lumMod val="50000"/>
                  </a:schemeClr>
                </a:solidFill>
              </a:rPr>
              <a:t>We have used four ESP32 devices , were coded in </a:t>
            </a:r>
            <a:r>
              <a:rPr lang="en-US" sz="4000" dirty="0" err="1">
                <a:solidFill>
                  <a:schemeClr val="accent2">
                    <a:lumMod val="50000"/>
                  </a:schemeClr>
                </a:solidFill>
              </a:rPr>
              <a:t>arduino</a:t>
            </a:r>
            <a:r>
              <a:rPr lang="en-US" sz="4000" dirty="0">
                <a:solidFill>
                  <a:schemeClr val="accent2">
                    <a:lumMod val="50000"/>
                  </a:schemeClr>
                </a:solidFill>
              </a:rPr>
              <a:t> programming which acts like receivers/scanners. The scanners were connected to the local home </a:t>
            </a:r>
            <a:r>
              <a:rPr lang="en-US" sz="4000" dirty="0" err="1">
                <a:solidFill>
                  <a:schemeClr val="accent2">
                    <a:lumMod val="50000"/>
                  </a:schemeClr>
                </a:solidFill>
              </a:rPr>
              <a:t>Wi-fi</a:t>
            </a:r>
            <a:r>
              <a:rPr lang="en-US" sz="4000" dirty="0">
                <a:solidFill>
                  <a:schemeClr val="accent2">
                    <a:lumMod val="50000"/>
                  </a:schemeClr>
                </a:solidFill>
              </a:rPr>
              <a:t> and then gets the RSSI signal power for the device.</a:t>
            </a:r>
          </a:p>
          <a:p>
            <a:pPr marL="742950" indent="-742950" algn="just">
              <a:buFont typeface="+mj-lt"/>
              <a:buAutoNum type="arabicPeriod"/>
            </a:pPr>
            <a:r>
              <a:rPr lang="en-US" sz="4000" dirty="0">
                <a:solidFill>
                  <a:schemeClr val="accent2">
                    <a:lumMod val="50000"/>
                  </a:schemeClr>
                </a:solidFill>
              </a:rPr>
              <a:t>Each scanner also acts like a web server, where the RSSI value is populated in the web URL.</a:t>
            </a: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endParaRPr lang="en-US" sz="4000" dirty="0">
              <a:solidFill>
                <a:schemeClr val="accent2">
                  <a:lumMod val="50000"/>
                </a:schemeClr>
              </a:solidFill>
            </a:endParaRPr>
          </a:p>
          <a:p>
            <a:pPr marL="742950" indent="-742950" algn="just">
              <a:buFont typeface="+mj-lt"/>
              <a:buAutoNum type="arabicPeriod"/>
            </a:pPr>
            <a:r>
              <a:rPr lang="en-US" sz="4000" dirty="0">
                <a:solidFill>
                  <a:schemeClr val="accent2">
                    <a:lumMod val="50000"/>
                  </a:schemeClr>
                </a:solidFill>
              </a:rPr>
              <a:t>In an Android application, when a user requests for “Find my phone”, we are doing http request of the web URL which internally requests the scanners to get the distance in meters (converted RSSI power </a:t>
            </a:r>
            <a:r>
              <a:rPr lang="en-US" sz="4000" dirty="0" err="1">
                <a:solidFill>
                  <a:schemeClr val="accent2">
                    <a:lumMod val="50000"/>
                  </a:schemeClr>
                </a:solidFill>
              </a:rPr>
              <a:t>dBm</a:t>
            </a:r>
            <a:r>
              <a:rPr lang="en-US" sz="4000" dirty="0">
                <a:solidFill>
                  <a:schemeClr val="accent2">
                    <a:lumMod val="50000"/>
                  </a:schemeClr>
                </a:solidFill>
              </a:rPr>
              <a:t> value).</a:t>
            </a:r>
          </a:p>
          <a:p>
            <a:pPr marL="742950" indent="-742950" algn="just">
              <a:buFont typeface="+mj-lt"/>
              <a:buAutoNum type="arabicPeriod"/>
            </a:pPr>
            <a:r>
              <a:rPr lang="en-US" sz="4000" dirty="0">
                <a:solidFill>
                  <a:schemeClr val="accent2">
                    <a:lumMod val="50000"/>
                  </a:schemeClr>
                </a:solidFill>
              </a:rPr>
              <a:t>The android application collects all 4 distances from 4 different scanners and does triangulation to get the exact position of the device.</a:t>
            </a:r>
          </a:p>
          <a:p>
            <a:pPr marL="742950" indent="-742950" algn="just">
              <a:buFont typeface="+mj-lt"/>
              <a:buAutoNum type="arabicPeriod"/>
            </a:pPr>
            <a:r>
              <a:rPr lang="en-US" sz="4000" dirty="0">
                <a:solidFill>
                  <a:schemeClr val="accent2">
                    <a:lumMod val="50000"/>
                  </a:schemeClr>
                </a:solidFill>
              </a:rPr>
              <a:t>After finding the position android app routes to a new page where the device location is shown as an icon on the blueprint image of the room .</a:t>
            </a:r>
          </a:p>
        </p:txBody>
      </p:sp>
      <p:pic>
        <p:nvPicPr>
          <p:cNvPr id="9" name="Picture 8">
            <a:extLst>
              <a:ext uri="{FF2B5EF4-FFF2-40B4-BE49-F238E27FC236}">
                <a16:creationId xmlns:a16="http://schemas.microsoft.com/office/drawing/2014/main" id="{DE9BFC08-FC47-4D24-AEE4-E1A65AC644D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89988" y="32116999"/>
            <a:ext cx="1898173" cy="1559723"/>
          </a:xfrm>
          <a:prstGeom prst="rect">
            <a:avLst/>
          </a:prstGeom>
        </p:spPr>
      </p:pic>
      <p:pic>
        <p:nvPicPr>
          <p:cNvPr id="12" name="Picture 11">
            <a:extLst>
              <a:ext uri="{FF2B5EF4-FFF2-40B4-BE49-F238E27FC236}">
                <a16:creationId xmlns:a16="http://schemas.microsoft.com/office/drawing/2014/main" id="{F656565C-A460-43E3-8FBA-BCBF2474D5E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518191" y="32200964"/>
            <a:ext cx="1898172" cy="1491921"/>
          </a:xfrm>
          <a:prstGeom prst="rect">
            <a:avLst/>
          </a:prstGeom>
        </p:spPr>
      </p:pic>
    </p:spTree>
    <p:extLst>
      <p:ext uri="{BB962C8B-B14F-4D97-AF65-F5344CB8AC3E}">
        <p14:creationId xmlns:p14="http://schemas.microsoft.com/office/powerpoint/2010/main" val="42493822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TotalTime>
  <Words>593</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 Johnson Hall</dc:creator>
  <cp:lastModifiedBy>SINDHUSHA TIYYAGURA</cp:lastModifiedBy>
  <cp:revision>18</cp:revision>
  <dcterms:created xsi:type="dcterms:W3CDTF">2019-12-04T18:23:18Z</dcterms:created>
  <dcterms:modified xsi:type="dcterms:W3CDTF">2019-12-12T02:36:10Z</dcterms:modified>
</cp:coreProperties>
</file>