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3ac59a49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3ac59a49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3ac59a49e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3ac59a49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3ac59a49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3ac59a49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3ac59a49e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3ac59a49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3ac59a49e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3ac59a49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c8324159b_0_39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c8324159b_0_3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42d537ac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42d537ac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c8324159b_0_35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c8324159b_0_3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c8324159b_0_35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fc8324159b_0_3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42d537acd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42d537acd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42d537acd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42d537acd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3ac59a49e_2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3ac59a49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3ac59a49e_6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3ac59a49e_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42d537acd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42d537acd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fc8324159b_0_35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fc8324159b_0_3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3ac59a49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3ac59a49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fc190b428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fc190b428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3ac59a49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3ac59a49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42d537acd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42d537acd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3ac59a49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3ac59a49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a:blip r:embed="rId2">
            <a:alphaModFix/>
          </a:blip>
          <a:stretch>
            <a:fillRect/>
          </a:stretch>
        </p:blipFill>
        <p:spPr>
          <a:xfrm>
            <a:off x="-1" y="-3"/>
            <a:ext cx="9144007" cy="5143500"/>
          </a:xfrm>
          <a:prstGeom prst="rect">
            <a:avLst/>
          </a:prstGeom>
          <a:noFill/>
          <a:ln>
            <a:noFill/>
          </a:ln>
        </p:spPr>
      </p:pic>
      <p:sp>
        <p:nvSpPr>
          <p:cNvPr id="52" name="Google Shape;52;p13"/>
          <p:cNvSpPr txBox="1"/>
          <p:nvPr>
            <p:ph type="ctrTitle"/>
          </p:nvPr>
        </p:nvSpPr>
        <p:spPr>
          <a:xfrm>
            <a:off x="436825" y="901200"/>
            <a:ext cx="4065900" cy="3341100"/>
          </a:xfrm>
          <a:prstGeom prst="rect">
            <a:avLst/>
          </a:prstGeom>
          <a:noFill/>
        </p:spPr>
        <p:txBody>
          <a:bodyPr anchorCtr="0" anchor="ctr" bIns="91425" lIns="91425" spcFirstLastPara="1" rIns="91425" wrap="square" tIns="91425">
            <a:normAutofit/>
          </a:bodyPr>
          <a:lstStyle>
            <a:lvl1pPr lvl="0" rtl="0" algn="l">
              <a:lnSpc>
                <a:spcPct val="100000"/>
              </a:lnSpc>
              <a:spcBef>
                <a:spcPts val="0"/>
              </a:spcBef>
              <a:spcAft>
                <a:spcPts val="0"/>
              </a:spcAft>
              <a:buClr>
                <a:srgbClr val="424242"/>
              </a:buClr>
              <a:buSzPts val="3600"/>
              <a:buNone/>
              <a:defRPr sz="3600">
                <a:solidFill>
                  <a:srgbClr val="424242"/>
                </a:solidFill>
              </a:defRPr>
            </a:lvl1pPr>
            <a:lvl2pPr lvl="1" rtl="0" algn="l">
              <a:lnSpc>
                <a:spcPct val="100000"/>
              </a:lnSpc>
              <a:spcBef>
                <a:spcPts val="0"/>
              </a:spcBef>
              <a:spcAft>
                <a:spcPts val="0"/>
              </a:spcAft>
              <a:buClr>
                <a:srgbClr val="424242"/>
              </a:buClr>
              <a:buSzPts val="3600"/>
              <a:buNone/>
              <a:defRPr sz="3600">
                <a:solidFill>
                  <a:srgbClr val="424242"/>
                </a:solidFill>
              </a:defRPr>
            </a:lvl2pPr>
            <a:lvl3pPr lvl="2" rtl="0" algn="l">
              <a:lnSpc>
                <a:spcPct val="100000"/>
              </a:lnSpc>
              <a:spcBef>
                <a:spcPts val="0"/>
              </a:spcBef>
              <a:spcAft>
                <a:spcPts val="0"/>
              </a:spcAft>
              <a:buClr>
                <a:srgbClr val="424242"/>
              </a:buClr>
              <a:buSzPts val="3600"/>
              <a:buNone/>
              <a:defRPr sz="3600">
                <a:solidFill>
                  <a:srgbClr val="424242"/>
                </a:solidFill>
              </a:defRPr>
            </a:lvl3pPr>
            <a:lvl4pPr lvl="3" rtl="0" algn="l">
              <a:lnSpc>
                <a:spcPct val="100000"/>
              </a:lnSpc>
              <a:spcBef>
                <a:spcPts val="0"/>
              </a:spcBef>
              <a:spcAft>
                <a:spcPts val="0"/>
              </a:spcAft>
              <a:buClr>
                <a:srgbClr val="424242"/>
              </a:buClr>
              <a:buSzPts val="3600"/>
              <a:buNone/>
              <a:defRPr sz="3600">
                <a:solidFill>
                  <a:srgbClr val="424242"/>
                </a:solidFill>
              </a:defRPr>
            </a:lvl4pPr>
            <a:lvl5pPr lvl="4" rtl="0" algn="l">
              <a:lnSpc>
                <a:spcPct val="100000"/>
              </a:lnSpc>
              <a:spcBef>
                <a:spcPts val="0"/>
              </a:spcBef>
              <a:spcAft>
                <a:spcPts val="0"/>
              </a:spcAft>
              <a:buClr>
                <a:srgbClr val="424242"/>
              </a:buClr>
              <a:buSzPts val="3600"/>
              <a:buNone/>
              <a:defRPr sz="3600">
                <a:solidFill>
                  <a:srgbClr val="424242"/>
                </a:solidFill>
              </a:defRPr>
            </a:lvl5pPr>
            <a:lvl6pPr lvl="5" rtl="0" algn="l">
              <a:lnSpc>
                <a:spcPct val="100000"/>
              </a:lnSpc>
              <a:spcBef>
                <a:spcPts val="0"/>
              </a:spcBef>
              <a:spcAft>
                <a:spcPts val="0"/>
              </a:spcAft>
              <a:buClr>
                <a:srgbClr val="424242"/>
              </a:buClr>
              <a:buSzPts val="3600"/>
              <a:buNone/>
              <a:defRPr sz="3600">
                <a:solidFill>
                  <a:srgbClr val="424242"/>
                </a:solidFill>
              </a:defRPr>
            </a:lvl6pPr>
            <a:lvl7pPr lvl="6" rtl="0" algn="l">
              <a:lnSpc>
                <a:spcPct val="100000"/>
              </a:lnSpc>
              <a:spcBef>
                <a:spcPts val="0"/>
              </a:spcBef>
              <a:spcAft>
                <a:spcPts val="0"/>
              </a:spcAft>
              <a:buClr>
                <a:srgbClr val="424242"/>
              </a:buClr>
              <a:buSzPts val="3600"/>
              <a:buNone/>
              <a:defRPr sz="3600">
                <a:solidFill>
                  <a:srgbClr val="424242"/>
                </a:solidFill>
              </a:defRPr>
            </a:lvl7pPr>
            <a:lvl8pPr lvl="7" rtl="0" algn="l">
              <a:lnSpc>
                <a:spcPct val="100000"/>
              </a:lnSpc>
              <a:spcBef>
                <a:spcPts val="0"/>
              </a:spcBef>
              <a:spcAft>
                <a:spcPts val="0"/>
              </a:spcAft>
              <a:buClr>
                <a:srgbClr val="424242"/>
              </a:buClr>
              <a:buSzPts val="3600"/>
              <a:buNone/>
              <a:defRPr sz="3600">
                <a:solidFill>
                  <a:srgbClr val="424242"/>
                </a:solidFill>
              </a:defRPr>
            </a:lvl8pPr>
            <a:lvl9pPr lvl="8" rtl="0" algn="l">
              <a:lnSpc>
                <a:spcPct val="100000"/>
              </a:lnSpc>
              <a:spcBef>
                <a:spcPts val="0"/>
              </a:spcBef>
              <a:spcAft>
                <a:spcPts val="0"/>
              </a:spcAft>
              <a:buClr>
                <a:srgbClr val="424242"/>
              </a:buClr>
              <a:buSzPts val="3600"/>
              <a:buNone/>
              <a:defRPr sz="3600">
                <a:solidFill>
                  <a:srgbClr val="424242"/>
                </a:solidFill>
              </a:defRPr>
            </a:lvl9pPr>
          </a:lstStyle>
          <a:p/>
        </p:txBody>
      </p:sp>
      <p:sp>
        <p:nvSpPr>
          <p:cNvPr id="53" name="Google Shape;53;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hyperlink" Target="https://drive.google.com/drive/folders/1yD6JFx2OVkb8mGeA4I4NYe_EH5A6tmaO?usp=sharing" TargetMode="Externa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4"/>
          <p:cNvSpPr txBox="1"/>
          <p:nvPr/>
        </p:nvSpPr>
        <p:spPr>
          <a:xfrm>
            <a:off x="424400" y="1040625"/>
            <a:ext cx="8591700" cy="358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en" sz="2800" u="sng">
                <a:solidFill>
                  <a:schemeClr val="dk1"/>
                </a:solidFill>
                <a:latin typeface="Cambria"/>
                <a:ea typeface="Cambria"/>
                <a:cs typeface="Cambria"/>
                <a:sym typeface="Cambria"/>
              </a:rPr>
              <a:t>Project Group Number 07</a:t>
            </a:r>
            <a:endParaRPr b="1" i="1" sz="2800" u="sng">
              <a:solidFill>
                <a:schemeClr val="dk1"/>
              </a:solidFill>
              <a:latin typeface="Cambria"/>
              <a:ea typeface="Cambria"/>
              <a:cs typeface="Cambria"/>
              <a:sym typeface="Cambria"/>
            </a:endParaRPr>
          </a:p>
          <a:p>
            <a:pPr indent="0" lvl="0" marL="0" rtl="0" algn="l">
              <a:lnSpc>
                <a:spcPct val="115000"/>
              </a:lnSpc>
              <a:spcBef>
                <a:spcPts val="0"/>
              </a:spcBef>
              <a:spcAft>
                <a:spcPts val="0"/>
              </a:spcAft>
              <a:buNone/>
            </a:pPr>
            <a:r>
              <a:t/>
            </a:r>
            <a:endParaRPr b="1" sz="2800">
              <a:solidFill>
                <a:schemeClr val="dk1"/>
              </a:solidFill>
              <a:latin typeface="Cambria"/>
              <a:ea typeface="Cambria"/>
              <a:cs typeface="Cambria"/>
              <a:sym typeface="Cambria"/>
            </a:endParaRPr>
          </a:p>
          <a:p>
            <a:pPr indent="-406400" lvl="0" marL="457200" rtl="0" algn="l">
              <a:lnSpc>
                <a:spcPct val="115000"/>
              </a:lnSpc>
              <a:spcBef>
                <a:spcPts val="0"/>
              </a:spcBef>
              <a:spcAft>
                <a:spcPts val="0"/>
              </a:spcAft>
              <a:buClr>
                <a:schemeClr val="dk1"/>
              </a:buClr>
              <a:buSzPts val="2800"/>
              <a:buFont typeface="Cambria"/>
              <a:buChar char="❖"/>
            </a:pPr>
            <a:r>
              <a:rPr b="1" lang="en" sz="2800">
                <a:solidFill>
                  <a:schemeClr val="dk1"/>
                </a:solidFill>
                <a:latin typeface="Cambria"/>
                <a:ea typeface="Cambria"/>
                <a:cs typeface="Cambria"/>
                <a:sym typeface="Cambria"/>
              </a:rPr>
              <a:t>DVS Sravan (AM.EN.U4CSE19117) </a:t>
            </a:r>
            <a:endParaRPr b="1" sz="2800">
              <a:solidFill>
                <a:schemeClr val="dk1"/>
              </a:solidFill>
              <a:latin typeface="Cambria"/>
              <a:ea typeface="Cambria"/>
              <a:cs typeface="Cambria"/>
              <a:sym typeface="Cambria"/>
            </a:endParaRPr>
          </a:p>
          <a:p>
            <a:pPr indent="-406400" lvl="0" marL="457200" rtl="0" algn="l">
              <a:lnSpc>
                <a:spcPct val="115000"/>
              </a:lnSpc>
              <a:spcBef>
                <a:spcPts val="0"/>
              </a:spcBef>
              <a:spcAft>
                <a:spcPts val="0"/>
              </a:spcAft>
              <a:buClr>
                <a:schemeClr val="dk1"/>
              </a:buClr>
              <a:buSzPts val="2800"/>
              <a:buFont typeface="Cambria"/>
              <a:buChar char="❖"/>
            </a:pPr>
            <a:r>
              <a:rPr b="1" lang="en" sz="2800">
                <a:solidFill>
                  <a:schemeClr val="dk1"/>
                </a:solidFill>
                <a:latin typeface="Cambria"/>
                <a:ea typeface="Cambria"/>
                <a:cs typeface="Cambria"/>
                <a:sym typeface="Cambria"/>
              </a:rPr>
              <a:t>Dutta Sai Tharun (AM.EN.U4CSE19119) </a:t>
            </a:r>
            <a:endParaRPr b="1" sz="2800">
              <a:solidFill>
                <a:schemeClr val="dk1"/>
              </a:solidFill>
              <a:latin typeface="Cambria"/>
              <a:ea typeface="Cambria"/>
              <a:cs typeface="Cambria"/>
              <a:sym typeface="Cambria"/>
            </a:endParaRPr>
          </a:p>
          <a:p>
            <a:pPr indent="-406400" lvl="0" marL="457200" rtl="0" algn="l">
              <a:lnSpc>
                <a:spcPct val="115000"/>
              </a:lnSpc>
              <a:spcBef>
                <a:spcPts val="0"/>
              </a:spcBef>
              <a:spcAft>
                <a:spcPts val="0"/>
              </a:spcAft>
              <a:buClr>
                <a:schemeClr val="dk1"/>
              </a:buClr>
              <a:buSzPts val="2800"/>
              <a:buFont typeface="Cambria"/>
              <a:buChar char="❖"/>
            </a:pPr>
            <a:r>
              <a:rPr b="1" lang="en" sz="2800">
                <a:solidFill>
                  <a:schemeClr val="dk1"/>
                </a:solidFill>
                <a:latin typeface="Cambria"/>
                <a:ea typeface="Cambria"/>
                <a:cs typeface="Cambria"/>
                <a:sym typeface="Cambria"/>
              </a:rPr>
              <a:t>G. Vidyacharan Varma (AM.EN.U4CSE19120) </a:t>
            </a:r>
            <a:endParaRPr b="1" sz="2800">
              <a:solidFill>
                <a:schemeClr val="dk1"/>
              </a:solidFill>
              <a:latin typeface="Cambria"/>
              <a:ea typeface="Cambria"/>
              <a:cs typeface="Cambria"/>
              <a:sym typeface="Cambria"/>
            </a:endParaRPr>
          </a:p>
          <a:p>
            <a:pPr indent="-406400" lvl="0" marL="457200" rtl="0" algn="l">
              <a:lnSpc>
                <a:spcPct val="115000"/>
              </a:lnSpc>
              <a:spcBef>
                <a:spcPts val="0"/>
              </a:spcBef>
              <a:spcAft>
                <a:spcPts val="0"/>
              </a:spcAft>
              <a:buClr>
                <a:schemeClr val="dk1"/>
              </a:buClr>
              <a:buSzPts val="2800"/>
              <a:buFont typeface="Cambria"/>
              <a:buChar char="❖"/>
            </a:pPr>
            <a:r>
              <a:rPr b="1" lang="en" sz="2800">
                <a:solidFill>
                  <a:schemeClr val="dk1"/>
                </a:solidFill>
                <a:latin typeface="Cambria"/>
                <a:ea typeface="Cambria"/>
                <a:cs typeface="Cambria"/>
                <a:sym typeface="Cambria"/>
              </a:rPr>
              <a:t>Seelam Ram Mohan Reddy (AM.EN.U4CSE19150)</a:t>
            </a:r>
            <a:endParaRPr b="1" sz="2800">
              <a:solidFill>
                <a:schemeClr val="dk1"/>
              </a:solidFill>
              <a:latin typeface="Cambria"/>
              <a:ea typeface="Cambria"/>
              <a:cs typeface="Cambria"/>
              <a:sym typeface="Cambria"/>
            </a:endParaRPr>
          </a:p>
          <a:p>
            <a:pPr indent="-406400" lvl="0" marL="457200" rtl="0" algn="l">
              <a:lnSpc>
                <a:spcPct val="115000"/>
              </a:lnSpc>
              <a:spcBef>
                <a:spcPts val="0"/>
              </a:spcBef>
              <a:spcAft>
                <a:spcPts val="0"/>
              </a:spcAft>
              <a:buClr>
                <a:schemeClr val="dk1"/>
              </a:buClr>
              <a:buSzPts val="2800"/>
              <a:buFont typeface="Cambria"/>
              <a:buChar char="❖"/>
            </a:pPr>
            <a:r>
              <a:rPr b="1" lang="en" sz="2800">
                <a:solidFill>
                  <a:schemeClr val="dk1"/>
                </a:solidFill>
                <a:latin typeface="Cambria"/>
                <a:ea typeface="Cambria"/>
                <a:cs typeface="Cambria"/>
                <a:sym typeface="Cambria"/>
              </a:rPr>
              <a:t>Sai Ganesh Chepuri (AM.EN.U4CSE19166)</a:t>
            </a:r>
            <a:endParaRPr sz="2800">
              <a:solidFill>
                <a:schemeClr val="dk1"/>
              </a:solidFill>
              <a:latin typeface="Cambria"/>
              <a:ea typeface="Cambria"/>
              <a:cs typeface="Cambria"/>
              <a:sym typeface="Cambria"/>
            </a:endParaRPr>
          </a:p>
        </p:txBody>
      </p:sp>
      <p:sp>
        <p:nvSpPr>
          <p:cNvPr id="59" name="Google Shape;59;p14"/>
          <p:cNvSpPr txBox="1"/>
          <p:nvPr/>
        </p:nvSpPr>
        <p:spPr>
          <a:xfrm>
            <a:off x="266350" y="220425"/>
            <a:ext cx="84591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en" sz="3000">
                <a:solidFill>
                  <a:srgbClr val="FF9900"/>
                </a:solidFill>
                <a:latin typeface="Cambria"/>
                <a:ea typeface="Cambria"/>
                <a:cs typeface="Cambria"/>
                <a:sym typeface="Cambria"/>
              </a:rPr>
              <a:t>Fake News Detection System</a:t>
            </a:r>
            <a:endParaRPr sz="3000">
              <a:solidFill>
                <a:srgbClr val="FF99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3"/>
          <p:cNvPicPr preferRelativeResize="0"/>
          <p:nvPr/>
        </p:nvPicPr>
        <p:blipFill>
          <a:blip r:embed="rId3">
            <a:alphaModFix/>
          </a:blip>
          <a:stretch>
            <a:fillRect/>
          </a:stretch>
        </p:blipFill>
        <p:spPr>
          <a:xfrm>
            <a:off x="5815227" y="2001800"/>
            <a:ext cx="3254576" cy="3101574"/>
          </a:xfrm>
          <a:prstGeom prst="rect">
            <a:avLst/>
          </a:prstGeom>
          <a:noFill/>
          <a:ln>
            <a:noFill/>
          </a:ln>
        </p:spPr>
      </p:pic>
      <p:pic>
        <p:nvPicPr>
          <p:cNvPr id="116" name="Google Shape;116;p23"/>
          <p:cNvPicPr preferRelativeResize="0"/>
          <p:nvPr/>
        </p:nvPicPr>
        <p:blipFill>
          <a:blip r:embed="rId4">
            <a:alphaModFix/>
          </a:blip>
          <a:stretch>
            <a:fillRect/>
          </a:stretch>
        </p:blipFill>
        <p:spPr>
          <a:xfrm>
            <a:off x="47900" y="3212925"/>
            <a:ext cx="5677124" cy="1368525"/>
          </a:xfrm>
          <a:prstGeom prst="rect">
            <a:avLst/>
          </a:prstGeom>
          <a:noFill/>
          <a:ln>
            <a:noFill/>
          </a:ln>
        </p:spPr>
      </p:pic>
      <p:sp>
        <p:nvSpPr>
          <p:cNvPr id="117" name="Google Shape;117;p23"/>
          <p:cNvSpPr txBox="1"/>
          <p:nvPr/>
        </p:nvSpPr>
        <p:spPr>
          <a:xfrm>
            <a:off x="0" y="107325"/>
            <a:ext cx="914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t>MERGING THE COLUMNS author and title to content:</a:t>
            </a:r>
            <a:endParaRPr sz="2800"/>
          </a:p>
        </p:txBody>
      </p:sp>
      <p:sp>
        <p:nvSpPr>
          <p:cNvPr id="118" name="Google Shape;118;p23"/>
          <p:cNvSpPr txBox="1"/>
          <p:nvPr/>
        </p:nvSpPr>
        <p:spPr>
          <a:xfrm>
            <a:off x="149350" y="952150"/>
            <a:ext cx="5358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Here we are taking another column content and merging author and </a:t>
            </a:r>
            <a:r>
              <a:rPr lang="en"/>
              <a:t>title</a:t>
            </a:r>
            <a:r>
              <a:rPr lang="en"/>
              <a:t> together and making single column.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second screen shot we are printing x we can see author and text are combined. Printing y we can see only label is printing which indicates 0 and 1.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4"/>
          <p:cNvPicPr preferRelativeResize="0"/>
          <p:nvPr/>
        </p:nvPicPr>
        <p:blipFill>
          <a:blip r:embed="rId3">
            <a:alphaModFix/>
          </a:blip>
          <a:stretch>
            <a:fillRect/>
          </a:stretch>
        </p:blipFill>
        <p:spPr>
          <a:xfrm>
            <a:off x="152400" y="2017275"/>
            <a:ext cx="8839202" cy="2876129"/>
          </a:xfrm>
          <a:prstGeom prst="rect">
            <a:avLst/>
          </a:prstGeom>
          <a:noFill/>
          <a:ln>
            <a:noFill/>
          </a:ln>
        </p:spPr>
      </p:pic>
      <p:sp>
        <p:nvSpPr>
          <p:cNvPr id="124" name="Google Shape;124;p24"/>
          <p:cNvSpPr txBox="1"/>
          <p:nvPr/>
        </p:nvSpPr>
        <p:spPr>
          <a:xfrm>
            <a:off x="190500" y="190500"/>
            <a:ext cx="575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STEMMING</a:t>
            </a:r>
            <a:r>
              <a:rPr lang="en"/>
              <a:t>:</a:t>
            </a:r>
            <a:endParaRPr/>
          </a:p>
        </p:txBody>
      </p:sp>
      <p:sp>
        <p:nvSpPr>
          <p:cNvPr id="125" name="Google Shape;125;p24"/>
          <p:cNvSpPr txBox="1"/>
          <p:nvPr/>
        </p:nvSpPr>
        <p:spPr>
          <a:xfrm>
            <a:off x="310825" y="581525"/>
            <a:ext cx="8680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Stemming is the process of reducing a word to its Root word.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example:</a:t>
            </a:r>
            <a:endParaRPr/>
          </a:p>
          <a:p>
            <a:pPr indent="0" lvl="0" marL="0" rtl="0" algn="l">
              <a:spcBef>
                <a:spcPts val="0"/>
              </a:spcBef>
              <a:spcAft>
                <a:spcPts val="0"/>
              </a:spcAft>
              <a:buNone/>
            </a:pPr>
            <a:r>
              <a:rPr lang="en"/>
              <a:t>actor, actress, acting --&gt; act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nvSpPr>
        <p:spPr>
          <a:xfrm>
            <a:off x="350925" y="1012625"/>
            <a:ext cx="87228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stemmed_content = re.sub('[^a-zA-Z]',' ',content)</a:t>
            </a:r>
            <a:endParaRPr b="1"/>
          </a:p>
          <a:p>
            <a:pPr indent="0" lvl="0" marL="0" rtl="0" algn="l">
              <a:spcBef>
                <a:spcPts val="0"/>
              </a:spcBef>
              <a:spcAft>
                <a:spcPts val="0"/>
              </a:spcAft>
              <a:buNone/>
            </a:pPr>
            <a:r>
              <a:rPr lang="en"/>
              <a:t>Make the content only with alphabets, i.e., a-z and A-Z. Remove numericals and special characters.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   </a:t>
            </a:r>
            <a:r>
              <a:rPr b="1" lang="en"/>
              <a:t> stemmed_content = stemmed_content.lower()</a:t>
            </a:r>
            <a:endParaRPr b="1"/>
          </a:p>
          <a:p>
            <a:pPr indent="0" lvl="0" marL="0" rtl="0" algn="l">
              <a:spcBef>
                <a:spcPts val="0"/>
              </a:spcBef>
              <a:spcAft>
                <a:spcPts val="0"/>
              </a:spcAft>
              <a:buNone/>
            </a:pPr>
            <a:r>
              <a:rPr lang="en"/>
              <a:t>Convert the data to </a:t>
            </a:r>
            <a:r>
              <a:rPr lang="en"/>
              <a:t>lowercase</a:t>
            </a:r>
            <a:r>
              <a:rPr lang="en"/>
              <a:t>, i.e., a-z</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    </a:t>
            </a:r>
            <a:r>
              <a:rPr b="1" lang="en"/>
              <a:t>stemmed_content = stemmed_content.split()</a:t>
            </a:r>
            <a:endParaRPr b="1"/>
          </a:p>
          <a:p>
            <a:pPr indent="0" lvl="0" marL="0" rtl="0" algn="l">
              <a:spcBef>
                <a:spcPts val="0"/>
              </a:spcBef>
              <a:spcAft>
                <a:spcPts val="0"/>
              </a:spcAft>
              <a:buNone/>
            </a:pPr>
            <a:r>
              <a:rPr lang="en"/>
              <a:t>Split the </a:t>
            </a:r>
            <a:r>
              <a:rPr lang="en"/>
              <a:t>data so that it becomes a list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   </a:t>
            </a:r>
            <a:r>
              <a:rPr b="1" lang="en"/>
              <a:t> stemmed_content = [port_stem.stem(word) for word in stemmed_content if not word in stopwords.words('english')]</a:t>
            </a:r>
            <a:endParaRPr b="1"/>
          </a:p>
          <a:p>
            <a:pPr indent="0" lvl="0" marL="0" rtl="0" algn="l">
              <a:spcBef>
                <a:spcPts val="0"/>
              </a:spcBef>
              <a:spcAft>
                <a:spcPts val="0"/>
              </a:spcAft>
              <a:buNone/>
            </a:pPr>
            <a:r>
              <a:rPr lang="en"/>
              <a:t>Apply stemming to every word other than the words in stopwords.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    </a:t>
            </a:r>
            <a:r>
              <a:rPr b="1" lang="en"/>
              <a:t>stemmed_content = ' '.join(stemmed_content)</a:t>
            </a:r>
            <a:endParaRPr b="1"/>
          </a:p>
          <a:p>
            <a:pPr indent="0" lvl="0" marL="0" rtl="0" algn="l">
              <a:spcBef>
                <a:spcPts val="0"/>
              </a:spcBef>
              <a:spcAft>
                <a:spcPts val="0"/>
              </a:spcAft>
              <a:buClr>
                <a:schemeClr val="dk1"/>
              </a:buClr>
              <a:buSzPts val="1100"/>
              <a:buFont typeface="Arial"/>
              <a:buNone/>
            </a:pPr>
            <a:r>
              <a:rPr lang="en"/>
              <a:t>Joining the processed data with ‘ ‘ separator.</a:t>
            </a:r>
            <a:endParaRPr/>
          </a:p>
          <a:p>
            <a:pPr indent="0" lvl="0" marL="0" rtl="0" algn="l">
              <a:spcBef>
                <a:spcPts val="0"/>
              </a:spcBef>
              <a:spcAft>
                <a:spcPts val="0"/>
              </a:spcAft>
              <a:buNone/>
            </a:pPr>
            <a:r>
              <a:t/>
            </a:r>
            <a:endParaRPr/>
          </a:p>
        </p:txBody>
      </p:sp>
      <p:sp>
        <p:nvSpPr>
          <p:cNvPr id="131" name="Google Shape;131;p25"/>
          <p:cNvSpPr txBox="1"/>
          <p:nvPr/>
        </p:nvSpPr>
        <p:spPr>
          <a:xfrm>
            <a:off x="290775" y="350925"/>
            <a:ext cx="457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STEMMING</a:t>
            </a:r>
            <a:r>
              <a:rPr lang="en"/>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nvSpPr>
        <p:spPr>
          <a:xfrm>
            <a:off x="340950" y="233300"/>
            <a:ext cx="757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TEAM MEMBER-1 :</a:t>
            </a:r>
            <a:r>
              <a:rPr lang="en"/>
              <a:t> Seelam Ram Mohan Reddy, AM.EN.U4CSE19150.</a:t>
            </a:r>
            <a:endParaRPr/>
          </a:p>
        </p:txBody>
      </p:sp>
      <p:sp>
        <p:nvSpPr>
          <p:cNvPr id="137" name="Google Shape;137;p26"/>
          <p:cNvSpPr txBox="1"/>
          <p:nvPr/>
        </p:nvSpPr>
        <p:spPr>
          <a:xfrm>
            <a:off x="549000" y="555025"/>
            <a:ext cx="793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 have implemented the </a:t>
            </a:r>
            <a:r>
              <a:rPr lang="en"/>
              <a:t>fake news detector</a:t>
            </a:r>
            <a:r>
              <a:rPr lang="en"/>
              <a:t> </a:t>
            </a:r>
            <a:r>
              <a:rPr lang="en"/>
              <a:t>algorithm</a:t>
            </a:r>
            <a:r>
              <a:rPr lang="en"/>
              <a:t> using Logistic Regression </a:t>
            </a:r>
            <a:r>
              <a:rPr lang="en"/>
              <a:t>classifier</a:t>
            </a:r>
            <a:r>
              <a:rPr lang="en"/>
              <a:t>.</a:t>
            </a:r>
            <a:endParaRPr/>
          </a:p>
        </p:txBody>
      </p:sp>
      <p:sp>
        <p:nvSpPr>
          <p:cNvPr id="138" name="Google Shape;138;p26"/>
          <p:cNvSpPr txBox="1"/>
          <p:nvPr/>
        </p:nvSpPr>
        <p:spPr>
          <a:xfrm>
            <a:off x="670475" y="874325"/>
            <a:ext cx="351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Colab Notebook File: </a:t>
            </a:r>
            <a:r>
              <a:rPr lang="en" u="sng">
                <a:solidFill>
                  <a:schemeClr val="hlink"/>
                </a:solidFill>
                <a:hlinkClick r:id="rId3"/>
              </a:rPr>
              <a:t>Click here</a:t>
            </a:r>
            <a:endParaRPr/>
          </a:p>
        </p:txBody>
      </p:sp>
      <p:sp>
        <p:nvSpPr>
          <p:cNvPr id="139" name="Google Shape;139;p26"/>
          <p:cNvSpPr txBox="1"/>
          <p:nvPr/>
        </p:nvSpPr>
        <p:spPr>
          <a:xfrm>
            <a:off x="155975" y="1680825"/>
            <a:ext cx="31230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solidFill>
                  <a:schemeClr val="dk1"/>
                </a:solidFill>
              </a:rPr>
              <a:t>Here, I have split the data into 20% for testing and remaining 80% data is for training.</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rPr lang="en" sz="1200">
                <a:solidFill>
                  <a:schemeClr val="dk1"/>
                </a:solidFill>
              </a:rPr>
              <a:t>Now, implementing Logistic Regression algorithm was done on the training data. With help of fit function, fitting was done for x_train and y_train.</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Using predict function, predicting was done on x_test.</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Using Accuracy_Score we know how accurate is our model on our test data.</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Logistic Regression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Accuracy Score training data - 98.65%</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Accuracy Score test data - 97.90%</a:t>
            </a:r>
            <a:endParaRPr sz="1200">
              <a:solidFill>
                <a:schemeClr val="dk1"/>
              </a:solidFill>
            </a:endParaRPr>
          </a:p>
        </p:txBody>
      </p:sp>
      <p:pic>
        <p:nvPicPr>
          <p:cNvPr id="140" name="Google Shape;140;p26"/>
          <p:cNvPicPr preferRelativeResize="0"/>
          <p:nvPr/>
        </p:nvPicPr>
        <p:blipFill>
          <a:blip r:embed="rId4">
            <a:alphaModFix/>
          </a:blip>
          <a:stretch>
            <a:fillRect/>
          </a:stretch>
        </p:blipFill>
        <p:spPr>
          <a:xfrm>
            <a:off x="3278974" y="1946050"/>
            <a:ext cx="5809901" cy="3094400"/>
          </a:xfrm>
          <a:prstGeom prst="rect">
            <a:avLst/>
          </a:prstGeom>
          <a:noFill/>
          <a:ln>
            <a:noFill/>
          </a:ln>
        </p:spPr>
      </p:pic>
      <p:sp>
        <p:nvSpPr>
          <p:cNvPr id="141" name="Google Shape;141;p26"/>
          <p:cNvSpPr txBox="1"/>
          <p:nvPr/>
        </p:nvSpPr>
        <p:spPr>
          <a:xfrm>
            <a:off x="118350" y="1114750"/>
            <a:ext cx="8799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Firstly, Logistic Regression algorithm and accuracy score were imported from sklearn and and then splitting the data for training and testing purposes.</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nvSpPr>
        <p:spPr>
          <a:xfrm>
            <a:off x="595475" y="1078650"/>
            <a:ext cx="8167500" cy="3632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Here we are testing the model with data that we made using train_test_split algorithm.</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We have 20% of the </a:t>
            </a:r>
            <a:r>
              <a:rPr lang="en" sz="1600"/>
              <a:t>overall</a:t>
            </a:r>
            <a:r>
              <a:rPr lang="en" sz="1600"/>
              <a:t> data as testing data.</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So, we manually test the model with the test data.</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So we create a new variable X_new_log and assign to any random datapoint in the test data.</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So to verify if the X_test predicted value is correct, we check the predicted value in the Y_test with the output of X_test.</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By comparing these, we can verify the output.</a:t>
            </a:r>
            <a:endParaRPr sz="1600"/>
          </a:p>
        </p:txBody>
      </p:sp>
      <p:sp>
        <p:nvSpPr>
          <p:cNvPr id="147" name="Google Shape;147;p27"/>
          <p:cNvSpPr txBox="1"/>
          <p:nvPr/>
        </p:nvSpPr>
        <p:spPr>
          <a:xfrm>
            <a:off x="651700" y="330875"/>
            <a:ext cx="3178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t>TESTING:</a:t>
            </a:r>
            <a:endParaRPr b="1"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8"/>
          <p:cNvPicPr preferRelativeResize="0"/>
          <p:nvPr/>
        </p:nvPicPr>
        <p:blipFill>
          <a:blip r:embed="rId3">
            <a:alphaModFix/>
          </a:blip>
          <a:stretch>
            <a:fillRect/>
          </a:stretch>
        </p:blipFill>
        <p:spPr>
          <a:xfrm>
            <a:off x="110850" y="1027951"/>
            <a:ext cx="4078489" cy="3828925"/>
          </a:xfrm>
          <a:prstGeom prst="rect">
            <a:avLst/>
          </a:prstGeom>
          <a:noFill/>
          <a:ln>
            <a:noFill/>
          </a:ln>
        </p:spPr>
      </p:pic>
      <p:pic>
        <p:nvPicPr>
          <p:cNvPr id="153" name="Google Shape;153;p28"/>
          <p:cNvPicPr preferRelativeResize="0"/>
          <p:nvPr/>
        </p:nvPicPr>
        <p:blipFill>
          <a:blip r:embed="rId4">
            <a:alphaModFix/>
          </a:blip>
          <a:stretch>
            <a:fillRect/>
          </a:stretch>
        </p:blipFill>
        <p:spPr>
          <a:xfrm>
            <a:off x="4939400" y="1027950"/>
            <a:ext cx="3953199" cy="3828934"/>
          </a:xfrm>
          <a:prstGeom prst="rect">
            <a:avLst/>
          </a:prstGeom>
          <a:noFill/>
          <a:ln>
            <a:noFill/>
          </a:ln>
        </p:spPr>
      </p:pic>
      <p:sp>
        <p:nvSpPr>
          <p:cNvPr id="154" name="Google Shape;154;p28"/>
          <p:cNvSpPr txBox="1"/>
          <p:nvPr/>
        </p:nvSpPr>
        <p:spPr>
          <a:xfrm>
            <a:off x="146950" y="477600"/>
            <a:ext cx="874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Real News:									   Fake News:</a:t>
            </a:r>
            <a:endParaRPr/>
          </a:p>
        </p:txBody>
      </p:sp>
      <p:sp>
        <p:nvSpPr>
          <p:cNvPr id="155" name="Google Shape;155;p28"/>
          <p:cNvSpPr txBox="1"/>
          <p:nvPr/>
        </p:nvSpPr>
        <p:spPr>
          <a:xfrm>
            <a:off x="4360775" y="1341775"/>
            <a:ext cx="715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nvSpPr>
        <p:spPr>
          <a:xfrm>
            <a:off x="0" y="160375"/>
            <a:ext cx="9080700" cy="4002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b="1" lang="en">
                <a:solidFill>
                  <a:schemeClr val="dk1"/>
                </a:solidFill>
              </a:rPr>
              <a:t>TEAM MEMBER-2:</a:t>
            </a:r>
            <a:r>
              <a:rPr lang="en">
                <a:solidFill>
                  <a:schemeClr val="dk1"/>
                </a:solidFill>
              </a:rPr>
              <a:t> Sai Ganesh Chepuri, AM.EN.U4CSE19166.</a:t>
            </a:r>
            <a:endParaRPr>
              <a:solidFill>
                <a:schemeClr val="dk1"/>
              </a:solidFill>
            </a:endParaRPr>
          </a:p>
        </p:txBody>
      </p:sp>
      <p:sp>
        <p:nvSpPr>
          <p:cNvPr id="161" name="Google Shape;161;p29"/>
          <p:cNvSpPr txBox="1"/>
          <p:nvPr/>
        </p:nvSpPr>
        <p:spPr>
          <a:xfrm>
            <a:off x="0" y="560575"/>
            <a:ext cx="9144000" cy="4002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a:solidFill>
                  <a:schemeClr val="dk1"/>
                </a:solidFill>
              </a:rPr>
              <a:t>I have implemented the Fake News Detection  using KNN(K - Nearest Neighbours) Algorithm.</a:t>
            </a:r>
            <a:endParaRPr>
              <a:solidFill>
                <a:schemeClr val="dk1"/>
              </a:solidFill>
            </a:endParaRPr>
          </a:p>
        </p:txBody>
      </p:sp>
      <p:sp>
        <p:nvSpPr>
          <p:cNvPr id="162" name="Google Shape;162;p29"/>
          <p:cNvSpPr txBox="1"/>
          <p:nvPr/>
        </p:nvSpPr>
        <p:spPr>
          <a:xfrm>
            <a:off x="268050" y="3355500"/>
            <a:ext cx="85446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 the above the screen shot we can see we are implementing KNN (K Nearest Neighbours) algorithm  first we are dividing the our data into train and test and taking 0.2% of data for testing and remaining data for training.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help Sklearn we are importing KNeighbourClassifier  and </a:t>
            </a:r>
            <a:r>
              <a:rPr lang="en"/>
              <a:t>implementing</a:t>
            </a:r>
            <a:r>
              <a:rPr lang="en"/>
              <a:t> KNN algorithm on our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help of fit function we are fitting X_train and Y_train in KNN.</a:t>
            </a:r>
            <a:endParaRPr/>
          </a:p>
        </p:txBody>
      </p:sp>
      <p:pic>
        <p:nvPicPr>
          <p:cNvPr id="163" name="Google Shape;163;p29"/>
          <p:cNvPicPr preferRelativeResize="0"/>
          <p:nvPr/>
        </p:nvPicPr>
        <p:blipFill>
          <a:blip r:embed="rId3">
            <a:alphaModFix/>
          </a:blip>
          <a:stretch>
            <a:fillRect/>
          </a:stretch>
        </p:blipFill>
        <p:spPr>
          <a:xfrm>
            <a:off x="135525" y="1028750"/>
            <a:ext cx="7419167" cy="2098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nvSpPr>
        <p:spPr>
          <a:xfrm>
            <a:off x="261675" y="3490825"/>
            <a:ext cx="795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pic>
        <p:nvPicPr>
          <p:cNvPr id="169" name="Google Shape;169;p30"/>
          <p:cNvPicPr preferRelativeResize="0"/>
          <p:nvPr/>
        </p:nvPicPr>
        <p:blipFill>
          <a:blip r:embed="rId3">
            <a:alphaModFix/>
          </a:blip>
          <a:stretch>
            <a:fillRect/>
          </a:stretch>
        </p:blipFill>
        <p:spPr>
          <a:xfrm>
            <a:off x="97100" y="675450"/>
            <a:ext cx="5054975" cy="3490833"/>
          </a:xfrm>
          <a:prstGeom prst="rect">
            <a:avLst/>
          </a:prstGeom>
          <a:noFill/>
          <a:ln>
            <a:noFill/>
          </a:ln>
        </p:spPr>
      </p:pic>
      <p:sp>
        <p:nvSpPr>
          <p:cNvPr id="170" name="Google Shape;170;p30"/>
          <p:cNvSpPr txBox="1"/>
          <p:nvPr/>
        </p:nvSpPr>
        <p:spPr>
          <a:xfrm>
            <a:off x="5367550" y="1200"/>
            <a:ext cx="3491700" cy="578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Here we are using accuracy score which is used to find how accurate is our model on our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we have to predict our x_train data on KNN and store the result in X_Train_Prediction.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help of accuracy function i am finding how accurate is our model on our train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 can see Accuracy on our training data is 53%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Again using accuracy function to predict how accurate is testing data on y_test.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So we can see Accuracy on our training data is 52%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So by this we can understand KNN is not showing good accuracy for our data.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31"/>
          <p:cNvPicPr preferRelativeResize="0"/>
          <p:nvPr/>
        </p:nvPicPr>
        <p:blipFill>
          <a:blip r:embed="rId3">
            <a:alphaModFix/>
          </a:blip>
          <a:stretch>
            <a:fillRect/>
          </a:stretch>
        </p:blipFill>
        <p:spPr>
          <a:xfrm>
            <a:off x="143050" y="572475"/>
            <a:ext cx="4187000" cy="4571025"/>
          </a:xfrm>
          <a:prstGeom prst="rect">
            <a:avLst/>
          </a:prstGeom>
          <a:noFill/>
          <a:ln>
            <a:noFill/>
          </a:ln>
        </p:spPr>
      </p:pic>
      <p:pic>
        <p:nvPicPr>
          <p:cNvPr id="176" name="Google Shape;176;p31"/>
          <p:cNvPicPr preferRelativeResize="0"/>
          <p:nvPr/>
        </p:nvPicPr>
        <p:blipFill>
          <a:blip r:embed="rId4">
            <a:alphaModFix/>
          </a:blip>
          <a:stretch>
            <a:fillRect/>
          </a:stretch>
        </p:blipFill>
        <p:spPr>
          <a:xfrm>
            <a:off x="4687850" y="572475"/>
            <a:ext cx="4094275" cy="4571025"/>
          </a:xfrm>
          <a:prstGeom prst="rect">
            <a:avLst/>
          </a:prstGeom>
          <a:noFill/>
          <a:ln>
            <a:noFill/>
          </a:ln>
        </p:spPr>
      </p:pic>
      <p:sp>
        <p:nvSpPr>
          <p:cNvPr id="177" name="Google Shape;177;p31"/>
          <p:cNvSpPr txBox="1"/>
          <p:nvPr/>
        </p:nvSpPr>
        <p:spPr>
          <a:xfrm>
            <a:off x="214700" y="130700"/>
            <a:ext cx="3855300" cy="400200"/>
          </a:xfrm>
          <a:prstGeom prst="rect">
            <a:avLst/>
          </a:prstGeom>
          <a:noFill/>
          <a:ln>
            <a:noFill/>
          </a:ln>
        </p:spPr>
        <p:txBody>
          <a:bodyPr anchorCtr="0" anchor="t" bIns="91425" lIns="91425" spcFirstLastPara="1" rIns="91425" wrap="square" tIns="91425">
            <a:spAutoFit/>
          </a:bodyPr>
          <a:lstStyle/>
          <a:p>
            <a:pPr indent="457200" lvl="0" marL="914400" rtl="0" algn="l">
              <a:spcBef>
                <a:spcPts val="0"/>
              </a:spcBef>
              <a:spcAft>
                <a:spcPts val="0"/>
              </a:spcAft>
              <a:buNone/>
            </a:pPr>
            <a:r>
              <a:rPr lang="en"/>
              <a:t>Real News</a:t>
            </a:r>
            <a:endParaRPr/>
          </a:p>
        </p:txBody>
      </p:sp>
      <p:sp>
        <p:nvSpPr>
          <p:cNvPr id="178" name="Google Shape;178;p31"/>
          <p:cNvSpPr txBox="1"/>
          <p:nvPr/>
        </p:nvSpPr>
        <p:spPr>
          <a:xfrm>
            <a:off x="4704750" y="130700"/>
            <a:ext cx="3986100" cy="400200"/>
          </a:xfrm>
          <a:prstGeom prst="rect">
            <a:avLst/>
          </a:prstGeom>
          <a:noFill/>
          <a:ln>
            <a:noFill/>
          </a:ln>
        </p:spPr>
        <p:txBody>
          <a:bodyPr anchorCtr="0" anchor="t" bIns="91425" lIns="91425" spcFirstLastPara="1" rIns="91425" wrap="square" tIns="91425">
            <a:spAutoFit/>
          </a:bodyPr>
          <a:lstStyle/>
          <a:p>
            <a:pPr indent="457200" lvl="0" marL="914400" rtl="0" algn="l">
              <a:spcBef>
                <a:spcPts val="0"/>
              </a:spcBef>
              <a:spcAft>
                <a:spcPts val="0"/>
              </a:spcAft>
              <a:buNone/>
            </a:pPr>
            <a:r>
              <a:rPr lang="en"/>
              <a:t> Fake News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nvSpPr>
        <p:spPr>
          <a:xfrm>
            <a:off x="0" y="0"/>
            <a:ext cx="91440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rPr>
              <a:t>Decision Tree :</a:t>
            </a:r>
            <a:endParaRPr b="1" sz="15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Vidya charan Varma</a:t>
            </a:r>
            <a:r>
              <a:rPr lang="en">
                <a:solidFill>
                  <a:schemeClr val="dk1"/>
                </a:solidFill>
              </a:rPr>
              <a:t>, AM.EN.U4CSE191</a:t>
            </a:r>
            <a:r>
              <a:rPr lang="en">
                <a:solidFill>
                  <a:schemeClr val="dk1"/>
                </a:solidFill>
              </a:rPr>
              <a:t>20</a:t>
            </a: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D.V.S.Sravan, AM.EN.U4CSE19117.</a:t>
            </a:r>
            <a:endParaRPr>
              <a:solidFill>
                <a:schemeClr val="dk1"/>
              </a:solidFill>
            </a:endParaRPr>
          </a:p>
          <a:p>
            <a:pPr indent="0" lvl="0" marL="0" rtl="0" algn="l">
              <a:spcBef>
                <a:spcPts val="0"/>
              </a:spcBef>
              <a:spcAft>
                <a:spcPts val="0"/>
              </a:spcAft>
              <a:buNone/>
            </a:pPr>
            <a:r>
              <a:t/>
            </a:r>
            <a:endParaRPr sz="2100">
              <a:solidFill>
                <a:schemeClr val="dk1"/>
              </a:solidFill>
            </a:endParaRPr>
          </a:p>
        </p:txBody>
      </p:sp>
      <p:sp>
        <p:nvSpPr>
          <p:cNvPr id="184" name="Google Shape;184;p32"/>
          <p:cNvSpPr txBox="1"/>
          <p:nvPr/>
        </p:nvSpPr>
        <p:spPr>
          <a:xfrm>
            <a:off x="6247200" y="456500"/>
            <a:ext cx="2757600" cy="561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500">
              <a:solidFill>
                <a:schemeClr val="dk1"/>
              </a:solidFill>
            </a:endParaRPr>
          </a:p>
          <a:p>
            <a:pPr indent="0" lvl="0" marL="0" rtl="0" algn="l">
              <a:spcBef>
                <a:spcPts val="0"/>
              </a:spcBef>
              <a:spcAft>
                <a:spcPts val="0"/>
              </a:spcAft>
              <a:buNone/>
            </a:pPr>
            <a:r>
              <a:rPr lang="en" sz="1200">
                <a:solidFill>
                  <a:schemeClr val="dk1"/>
                </a:solidFill>
              </a:rPr>
              <a:t>The data was separated for training and testing after importing the Decision Tree method and accuracy score from sklearn.</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I've divided the data into two sections: 20% for testing and the remaining 80% for training.</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The training data was used to create the Decision Tree. Fitting for x train and y train was done with the aid of the fit function.</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predicting was done on x_test, by using predict function.</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We can determine how accurate our model is on our test data by using Accuracy Score.</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pic>
        <p:nvPicPr>
          <p:cNvPr id="185" name="Google Shape;185;p32"/>
          <p:cNvPicPr preferRelativeResize="0"/>
          <p:nvPr/>
        </p:nvPicPr>
        <p:blipFill>
          <a:blip r:embed="rId3">
            <a:alphaModFix/>
          </a:blip>
          <a:stretch>
            <a:fillRect/>
          </a:stretch>
        </p:blipFill>
        <p:spPr>
          <a:xfrm>
            <a:off x="17025" y="1037800"/>
            <a:ext cx="6230175" cy="4105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nvSpPr>
        <p:spPr>
          <a:xfrm>
            <a:off x="220575" y="250650"/>
            <a:ext cx="5775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latin typeface="Cambria"/>
                <a:ea typeface="Cambria"/>
                <a:cs typeface="Cambria"/>
                <a:sym typeface="Cambria"/>
              </a:rPr>
              <a:t>BACKGROUND:</a:t>
            </a:r>
            <a:endParaRPr sz="2600">
              <a:latin typeface="Cambria"/>
              <a:ea typeface="Cambria"/>
              <a:cs typeface="Cambria"/>
              <a:sym typeface="Cambria"/>
            </a:endParaRPr>
          </a:p>
        </p:txBody>
      </p:sp>
      <p:sp>
        <p:nvSpPr>
          <p:cNvPr id="65" name="Google Shape;65;p15"/>
          <p:cNvSpPr txBox="1"/>
          <p:nvPr/>
        </p:nvSpPr>
        <p:spPr>
          <a:xfrm>
            <a:off x="541350" y="1032700"/>
            <a:ext cx="80613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600">
                <a:solidFill>
                  <a:schemeClr val="dk1"/>
                </a:solidFill>
              </a:rPr>
              <a:t>Everyone relies on numerous online resources for news in our modern era, where the</a:t>
            </a:r>
            <a:endParaRPr sz="1600">
              <a:solidFill>
                <a:schemeClr val="dk1"/>
              </a:solidFill>
            </a:endParaRPr>
          </a:p>
          <a:p>
            <a:pPr indent="0" lvl="0" marL="0" rtl="0" algn="l">
              <a:spcBef>
                <a:spcPts val="0"/>
              </a:spcBef>
              <a:spcAft>
                <a:spcPts val="0"/>
              </a:spcAft>
              <a:buNone/>
            </a:pPr>
            <a:r>
              <a:rPr lang="en" sz="1600">
                <a:solidFill>
                  <a:schemeClr val="dk1"/>
                </a:solidFill>
              </a:rPr>
              <a:t>internet is ubiquitous. As the use of social media platforms such as Facebook, Twitter, and others has grown, news has travelled quickly among millions of users in a short period of time. The propagation of fake news has far-reaching repercussions, from altering election outcomes in favor of specific politicians to creating prejudiced viewpoints. Furthermore, spammers utilize appealing news headlines to make cash through </a:t>
            </a:r>
            <a:r>
              <a:rPr lang="en" sz="1600">
                <a:solidFill>
                  <a:schemeClr val="dk1"/>
                </a:solidFill>
              </a:rPr>
              <a:t>clickbait</a:t>
            </a:r>
            <a:r>
              <a:rPr lang="en" sz="1600">
                <a:solidFill>
                  <a:schemeClr val="dk1"/>
                </a:solidFill>
              </a:rPr>
              <a:t> adverts.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With the use of Machine Learning techniques, we hope to conduct binary categorization of various news items available online in this project.</a:t>
            </a:r>
            <a:endParaRPr sz="1600">
              <a:solidFill>
                <a:schemeClr val="dk1"/>
              </a:solidFill>
            </a:endParaRPr>
          </a:p>
          <a:p>
            <a:pPr indent="0" lvl="0" marL="0" rtl="0" algn="l">
              <a:spcBef>
                <a:spcPts val="0"/>
              </a:spcBef>
              <a:spcAft>
                <a:spcPts val="0"/>
              </a:spcAft>
              <a:buNone/>
            </a:pPr>
            <a:r>
              <a:t/>
            </a:r>
            <a:endParaRPr sz="16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nvSpPr>
        <p:spPr>
          <a:xfrm>
            <a:off x="5861700" y="703700"/>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solidFill>
                  <a:schemeClr val="dk1"/>
                </a:solidFill>
              </a:rPr>
              <a:t>Decision Tree</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Accuracy Score training data - 100%</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Accuracy Score test data - 100%</a:t>
            </a:r>
            <a:endParaRPr sz="1300">
              <a:solidFill>
                <a:schemeClr val="dk1"/>
              </a:solidFill>
            </a:endParaRPr>
          </a:p>
        </p:txBody>
      </p:sp>
      <p:pic>
        <p:nvPicPr>
          <p:cNvPr id="191" name="Google Shape;191;p33"/>
          <p:cNvPicPr preferRelativeResize="0"/>
          <p:nvPr/>
        </p:nvPicPr>
        <p:blipFill>
          <a:blip r:embed="rId3">
            <a:alphaModFix/>
          </a:blip>
          <a:stretch>
            <a:fillRect/>
          </a:stretch>
        </p:blipFill>
        <p:spPr>
          <a:xfrm>
            <a:off x="141675" y="645325"/>
            <a:ext cx="5720025" cy="3865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nvSpPr>
        <p:spPr>
          <a:xfrm>
            <a:off x="424025" y="1025075"/>
            <a:ext cx="8167500" cy="3386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We're putting the model to the test with data generated by the train test split technique.</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We have 20% of the total data set as testing data.</a:t>
            </a:r>
            <a:r>
              <a:rPr lang="en" sz="1600">
                <a:solidFill>
                  <a:schemeClr val="dk1"/>
                </a:solidFill>
              </a:rPr>
              <a:t>So, With the test data, we manually test the model.</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As a result, we establish a new variable called X_new_log, which we may assign to any random datapoint in the test data.</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To see if the X_test predicted value is right, we compare the Y_test anticipated value to the X_test result.</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we can verify the output by comparing these.</a:t>
            </a:r>
            <a:endParaRPr sz="1600"/>
          </a:p>
        </p:txBody>
      </p:sp>
      <p:sp>
        <p:nvSpPr>
          <p:cNvPr id="197" name="Google Shape;197;p34"/>
          <p:cNvSpPr txBox="1"/>
          <p:nvPr/>
        </p:nvSpPr>
        <p:spPr>
          <a:xfrm>
            <a:off x="353625" y="578675"/>
            <a:ext cx="3000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980000"/>
                </a:solidFill>
              </a:rPr>
              <a:t>TESTING :</a:t>
            </a:r>
            <a:endParaRPr b="1" sz="1700">
              <a:solidFill>
                <a:srgbClr val="98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35"/>
          <p:cNvPicPr preferRelativeResize="0"/>
          <p:nvPr/>
        </p:nvPicPr>
        <p:blipFill>
          <a:blip r:embed="rId3">
            <a:alphaModFix/>
          </a:blip>
          <a:stretch>
            <a:fillRect/>
          </a:stretch>
        </p:blipFill>
        <p:spPr>
          <a:xfrm>
            <a:off x="0" y="1097750"/>
            <a:ext cx="4274425" cy="2963475"/>
          </a:xfrm>
          <a:prstGeom prst="rect">
            <a:avLst/>
          </a:prstGeom>
          <a:noFill/>
          <a:ln>
            <a:noFill/>
          </a:ln>
        </p:spPr>
      </p:pic>
      <p:pic>
        <p:nvPicPr>
          <p:cNvPr id="203" name="Google Shape;203;p35"/>
          <p:cNvPicPr preferRelativeResize="0"/>
          <p:nvPr/>
        </p:nvPicPr>
        <p:blipFill rotWithShape="1">
          <a:blip r:embed="rId4">
            <a:alphaModFix/>
          </a:blip>
          <a:srcRect b="5428" l="0" r="7175" t="0"/>
          <a:stretch/>
        </p:blipFill>
        <p:spPr>
          <a:xfrm>
            <a:off x="4611775" y="1201349"/>
            <a:ext cx="4207175" cy="2591975"/>
          </a:xfrm>
          <a:prstGeom prst="rect">
            <a:avLst/>
          </a:prstGeom>
          <a:noFill/>
          <a:ln>
            <a:noFill/>
          </a:ln>
        </p:spPr>
      </p:pic>
      <p:sp>
        <p:nvSpPr>
          <p:cNvPr id="204" name="Google Shape;204;p35"/>
          <p:cNvSpPr txBox="1"/>
          <p:nvPr/>
        </p:nvSpPr>
        <p:spPr>
          <a:xfrm>
            <a:off x="30950" y="579550"/>
            <a:ext cx="3000000" cy="45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50" u="sng">
                <a:solidFill>
                  <a:srgbClr val="CE9178"/>
                </a:solidFill>
                <a:highlight>
                  <a:srgbClr val="FFFFFF"/>
                </a:highlight>
                <a:latin typeface="Courier New"/>
                <a:ea typeface="Courier New"/>
                <a:cs typeface="Courier New"/>
                <a:sym typeface="Courier New"/>
              </a:rPr>
              <a:t>Fake news :</a:t>
            </a:r>
            <a:endParaRPr b="1" sz="2100" u="sng">
              <a:solidFill>
                <a:srgbClr val="CE9178"/>
              </a:solidFill>
            </a:endParaRPr>
          </a:p>
        </p:txBody>
      </p:sp>
      <p:sp>
        <p:nvSpPr>
          <p:cNvPr id="205" name="Google Shape;205;p35"/>
          <p:cNvSpPr txBox="1"/>
          <p:nvPr/>
        </p:nvSpPr>
        <p:spPr>
          <a:xfrm>
            <a:off x="4856550" y="579550"/>
            <a:ext cx="3000000" cy="45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50" u="sng">
                <a:solidFill>
                  <a:srgbClr val="CE9178"/>
                </a:solidFill>
                <a:highlight>
                  <a:srgbClr val="FFFFFF"/>
                </a:highlight>
                <a:latin typeface="Courier New"/>
                <a:ea typeface="Courier New"/>
                <a:cs typeface="Courier New"/>
                <a:sym typeface="Courier New"/>
              </a:rPr>
              <a:t>Real</a:t>
            </a:r>
            <a:r>
              <a:rPr b="1" lang="en" sz="1750" u="sng">
                <a:solidFill>
                  <a:srgbClr val="CE9178"/>
                </a:solidFill>
                <a:highlight>
                  <a:srgbClr val="FFFFFF"/>
                </a:highlight>
                <a:latin typeface="Courier New"/>
                <a:ea typeface="Courier New"/>
                <a:cs typeface="Courier New"/>
                <a:sym typeface="Courier New"/>
              </a:rPr>
              <a:t> news :</a:t>
            </a:r>
            <a:endParaRPr u="sng"/>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nvSpPr>
        <p:spPr>
          <a:xfrm>
            <a:off x="0" y="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TEAM MEMBER-5:</a:t>
            </a:r>
            <a:r>
              <a:rPr lang="en">
                <a:solidFill>
                  <a:schemeClr val="dk1"/>
                </a:solidFill>
              </a:rPr>
              <a:t> DUTTA SAI TARUN, AM.EN.U4CSE19119.</a:t>
            </a:r>
            <a:endParaRPr>
              <a:solidFill>
                <a:schemeClr val="dk1"/>
              </a:solidFill>
            </a:endParaRPr>
          </a:p>
        </p:txBody>
      </p:sp>
      <p:sp>
        <p:nvSpPr>
          <p:cNvPr id="211" name="Google Shape;211;p36"/>
          <p:cNvSpPr txBox="1"/>
          <p:nvPr/>
        </p:nvSpPr>
        <p:spPr>
          <a:xfrm>
            <a:off x="64300" y="495975"/>
            <a:ext cx="89367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I have implemented the Fake news prediction algorithm using support vector classification.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212" name="Google Shape;212;p36"/>
          <p:cNvSpPr txBox="1"/>
          <p:nvPr/>
        </p:nvSpPr>
        <p:spPr>
          <a:xfrm>
            <a:off x="5905250" y="1356625"/>
            <a:ext cx="30000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Firstly, Decision Tree algorithm and accuracy score were imported from sklearn and and then splitting the data was done for training and testing purposes.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accuracy of the training data is 99% and the accuracy score of the test data is 99%.</a:t>
            </a:r>
            <a:endParaRPr>
              <a:solidFill>
                <a:schemeClr val="dk1"/>
              </a:solidFill>
            </a:endParaRPr>
          </a:p>
          <a:p>
            <a:pPr indent="0" lvl="0" marL="0" rtl="0" algn="l">
              <a:spcBef>
                <a:spcPts val="0"/>
              </a:spcBef>
              <a:spcAft>
                <a:spcPts val="0"/>
              </a:spcAft>
              <a:buNone/>
            </a:pPr>
            <a:r>
              <a:t/>
            </a:r>
            <a:endParaRPr>
              <a:solidFill>
                <a:schemeClr val="dk1"/>
              </a:solidFill>
            </a:endParaRPr>
          </a:p>
        </p:txBody>
      </p:sp>
      <p:pic>
        <p:nvPicPr>
          <p:cNvPr id="213" name="Google Shape;213;p36"/>
          <p:cNvPicPr preferRelativeResize="0"/>
          <p:nvPr/>
        </p:nvPicPr>
        <p:blipFill>
          <a:blip r:embed="rId3">
            <a:alphaModFix/>
          </a:blip>
          <a:stretch>
            <a:fillRect/>
          </a:stretch>
        </p:blipFill>
        <p:spPr>
          <a:xfrm>
            <a:off x="304800" y="1120200"/>
            <a:ext cx="5600451" cy="331962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nvSpPr>
        <p:spPr>
          <a:xfrm>
            <a:off x="5448875" y="558675"/>
            <a:ext cx="30000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Here we can see we are testing our model with test_data which we divide before.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In test data i am taking third </a:t>
            </a:r>
            <a:r>
              <a:rPr lang="en">
                <a:solidFill>
                  <a:schemeClr val="dk1"/>
                </a:solidFill>
              </a:rPr>
              <a:t>sample and predicting whether it a fake news or not a Real news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can see the output in the screen shot where 3rd sample predicted as real news.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p:txBody>
      </p:sp>
      <p:pic>
        <p:nvPicPr>
          <p:cNvPr id="219" name="Google Shape;219;p37"/>
          <p:cNvPicPr preferRelativeResize="0"/>
          <p:nvPr/>
        </p:nvPicPr>
        <p:blipFill>
          <a:blip r:embed="rId3">
            <a:alphaModFix/>
          </a:blip>
          <a:stretch>
            <a:fillRect/>
          </a:stretch>
        </p:blipFill>
        <p:spPr>
          <a:xfrm>
            <a:off x="152400" y="152400"/>
            <a:ext cx="4634076" cy="2569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38"/>
          <p:cNvPicPr preferRelativeResize="0"/>
          <p:nvPr/>
        </p:nvPicPr>
        <p:blipFill>
          <a:blip r:embed="rId3">
            <a:alphaModFix/>
          </a:blip>
          <a:stretch>
            <a:fillRect/>
          </a:stretch>
        </p:blipFill>
        <p:spPr>
          <a:xfrm>
            <a:off x="5038725" y="1346425"/>
            <a:ext cx="3752850" cy="2609850"/>
          </a:xfrm>
          <a:prstGeom prst="rect">
            <a:avLst/>
          </a:prstGeom>
          <a:noFill/>
          <a:ln>
            <a:noFill/>
          </a:ln>
        </p:spPr>
      </p:pic>
      <p:sp>
        <p:nvSpPr>
          <p:cNvPr id="225" name="Google Shape;225;p38"/>
          <p:cNvSpPr txBox="1"/>
          <p:nvPr/>
        </p:nvSpPr>
        <p:spPr>
          <a:xfrm>
            <a:off x="292575" y="991625"/>
            <a:ext cx="46623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When the accuracy score of Logistic Regression, KNN, SVM and Decision Tree are compared, SVM and Decision Tree seems to be overfitted and KNN seems to be </a:t>
            </a:r>
            <a:r>
              <a:rPr lang="en"/>
              <a:t>under fitted</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Logistic Regression is the good fit when compared with the other algorithms.</a:t>
            </a:r>
            <a:endParaRPr/>
          </a:p>
        </p:txBody>
      </p:sp>
      <p:sp>
        <p:nvSpPr>
          <p:cNvPr id="226" name="Google Shape;226;p38"/>
          <p:cNvSpPr txBox="1"/>
          <p:nvPr/>
        </p:nvSpPr>
        <p:spPr>
          <a:xfrm>
            <a:off x="345250" y="305675"/>
            <a:ext cx="440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Conclusion:- </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9"/>
          <p:cNvSpPr txBox="1"/>
          <p:nvPr>
            <p:ph type="ctrTitle"/>
          </p:nvPr>
        </p:nvSpPr>
        <p:spPr>
          <a:xfrm>
            <a:off x="436825" y="901200"/>
            <a:ext cx="40659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nvSpPr>
        <p:spPr>
          <a:xfrm>
            <a:off x="320850" y="381000"/>
            <a:ext cx="6306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t>PROBLEM STATEMENT:</a:t>
            </a:r>
            <a:endParaRPr sz="2000"/>
          </a:p>
        </p:txBody>
      </p:sp>
      <p:sp>
        <p:nvSpPr>
          <p:cNvPr id="71" name="Google Shape;71;p16"/>
          <p:cNvSpPr txBox="1"/>
          <p:nvPr/>
        </p:nvSpPr>
        <p:spPr>
          <a:xfrm>
            <a:off x="441150" y="1092875"/>
            <a:ext cx="81012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Designing a fake news </a:t>
            </a:r>
            <a:r>
              <a:rPr lang="en" sz="1600"/>
              <a:t>classifier</a:t>
            </a:r>
            <a:r>
              <a:rPr lang="en" sz="1600"/>
              <a:t> using various machine learning algorithms.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We want to build a system that can classify the given </a:t>
            </a:r>
            <a:r>
              <a:rPr lang="en" sz="1600"/>
              <a:t>input</a:t>
            </a:r>
            <a:r>
              <a:rPr lang="en" sz="1600"/>
              <a:t> of news as Fake or not. The task here is to predict news based on the trained data and classify the results. It is a binary classification problem with 2 different classes(Fake News(1) and Real News(0)).</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There are numerous methods for Text Preprocessing but, for this we have decided to use Stemming and Vectorizing methods to convert the data to the </a:t>
            </a:r>
            <a:r>
              <a:rPr lang="en" sz="1600"/>
              <a:t>required</a:t>
            </a:r>
            <a:r>
              <a:rPr lang="en" sz="1600"/>
              <a:t> format.</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24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ALGORITHMS</a:t>
            </a:r>
            <a:r>
              <a:rPr lang="en"/>
              <a:t> USED:</a:t>
            </a:r>
            <a:endParaRPr/>
          </a:p>
        </p:txBody>
      </p:sp>
      <p:sp>
        <p:nvSpPr>
          <p:cNvPr id="77" name="Google Shape;77;p17"/>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81000" lvl="0" marL="1371600" rtl="0" algn="l">
              <a:spcBef>
                <a:spcPts val="0"/>
              </a:spcBef>
              <a:spcAft>
                <a:spcPts val="0"/>
              </a:spcAft>
              <a:buClr>
                <a:schemeClr val="dk1"/>
              </a:buClr>
              <a:buSzPts val="2400"/>
              <a:buAutoNum type="arabicPeriod"/>
            </a:pPr>
            <a:r>
              <a:rPr lang="en" sz="2400">
                <a:solidFill>
                  <a:schemeClr val="dk1"/>
                </a:solidFill>
              </a:rPr>
              <a:t>Logistic Regression</a:t>
            </a:r>
            <a:endParaRPr sz="2400">
              <a:solidFill>
                <a:schemeClr val="dk1"/>
              </a:solidFill>
            </a:endParaRPr>
          </a:p>
          <a:p>
            <a:pPr indent="0" lvl="0" marL="1371600" rtl="0" algn="l">
              <a:spcBef>
                <a:spcPts val="1200"/>
              </a:spcBef>
              <a:spcAft>
                <a:spcPts val="0"/>
              </a:spcAft>
              <a:buNone/>
            </a:pPr>
            <a:r>
              <a:t/>
            </a:r>
            <a:endParaRPr sz="2400">
              <a:solidFill>
                <a:schemeClr val="dk1"/>
              </a:solidFill>
            </a:endParaRPr>
          </a:p>
          <a:p>
            <a:pPr indent="-381000" lvl="0" marL="1371600" rtl="0" algn="l">
              <a:spcBef>
                <a:spcPts val="1200"/>
              </a:spcBef>
              <a:spcAft>
                <a:spcPts val="0"/>
              </a:spcAft>
              <a:buClr>
                <a:schemeClr val="dk1"/>
              </a:buClr>
              <a:buSzPts val="2400"/>
              <a:buAutoNum type="arabicPeriod"/>
            </a:pPr>
            <a:r>
              <a:rPr lang="en" sz="2400">
                <a:solidFill>
                  <a:schemeClr val="dk1"/>
                </a:solidFill>
              </a:rPr>
              <a:t>KNN classifier - K Nearest Neighbors </a:t>
            </a:r>
            <a:endParaRPr sz="2400">
              <a:solidFill>
                <a:schemeClr val="dk1"/>
              </a:solidFill>
            </a:endParaRPr>
          </a:p>
          <a:p>
            <a:pPr indent="0" lvl="0" marL="0" rtl="0" algn="l">
              <a:spcBef>
                <a:spcPts val="1200"/>
              </a:spcBef>
              <a:spcAft>
                <a:spcPts val="0"/>
              </a:spcAft>
              <a:buNone/>
            </a:pPr>
            <a:r>
              <a:t/>
            </a:r>
            <a:endParaRPr sz="2400">
              <a:solidFill>
                <a:schemeClr val="dk1"/>
              </a:solidFill>
            </a:endParaRPr>
          </a:p>
          <a:p>
            <a:pPr indent="-381000" lvl="0" marL="1371600" rtl="0" algn="l">
              <a:spcBef>
                <a:spcPts val="1200"/>
              </a:spcBef>
              <a:spcAft>
                <a:spcPts val="0"/>
              </a:spcAft>
              <a:buClr>
                <a:schemeClr val="dk1"/>
              </a:buClr>
              <a:buSzPts val="2400"/>
              <a:buAutoNum type="arabicPeriod"/>
            </a:pPr>
            <a:r>
              <a:rPr lang="en" sz="2400">
                <a:solidFill>
                  <a:schemeClr val="dk1"/>
                </a:solidFill>
              </a:rPr>
              <a:t>SVM </a:t>
            </a:r>
            <a:r>
              <a:rPr lang="en" sz="2400">
                <a:solidFill>
                  <a:schemeClr val="dk1"/>
                </a:solidFill>
              </a:rPr>
              <a:t>classifier</a:t>
            </a:r>
            <a:r>
              <a:rPr lang="en" sz="2400">
                <a:solidFill>
                  <a:schemeClr val="dk1"/>
                </a:solidFill>
              </a:rPr>
              <a:t> - Support Vector Machine</a:t>
            </a:r>
            <a:endParaRPr sz="2400">
              <a:solidFill>
                <a:schemeClr val="dk1"/>
              </a:solidFill>
            </a:endParaRPr>
          </a:p>
          <a:p>
            <a:pPr indent="0" lvl="0" marL="0" rtl="0" algn="l">
              <a:spcBef>
                <a:spcPts val="1200"/>
              </a:spcBef>
              <a:spcAft>
                <a:spcPts val="0"/>
              </a:spcAft>
              <a:buNone/>
            </a:pPr>
            <a:r>
              <a:t/>
            </a:r>
            <a:endParaRPr sz="2400">
              <a:solidFill>
                <a:schemeClr val="dk1"/>
              </a:solidFill>
            </a:endParaRPr>
          </a:p>
          <a:p>
            <a:pPr indent="-381000" lvl="0" marL="1371600" rtl="0" algn="l">
              <a:spcBef>
                <a:spcPts val="1200"/>
              </a:spcBef>
              <a:spcAft>
                <a:spcPts val="0"/>
              </a:spcAft>
              <a:buClr>
                <a:schemeClr val="dk1"/>
              </a:buClr>
              <a:buSzPts val="2400"/>
              <a:buAutoNum type="arabicPeriod"/>
            </a:pPr>
            <a:r>
              <a:rPr lang="en" sz="2400">
                <a:solidFill>
                  <a:schemeClr val="dk1"/>
                </a:solidFill>
              </a:rPr>
              <a:t>Decision Tree classifier</a:t>
            </a:r>
            <a:endParaRPr sz="2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8"/>
          <p:cNvPicPr preferRelativeResize="0"/>
          <p:nvPr/>
        </p:nvPicPr>
        <p:blipFill>
          <a:blip r:embed="rId3">
            <a:alphaModFix/>
          </a:blip>
          <a:stretch>
            <a:fillRect/>
          </a:stretch>
        </p:blipFill>
        <p:spPr>
          <a:xfrm>
            <a:off x="2195748" y="1940675"/>
            <a:ext cx="6755000" cy="3056400"/>
          </a:xfrm>
          <a:prstGeom prst="rect">
            <a:avLst/>
          </a:prstGeom>
          <a:noFill/>
          <a:ln>
            <a:noFill/>
          </a:ln>
        </p:spPr>
      </p:pic>
      <p:sp>
        <p:nvSpPr>
          <p:cNvPr id="83" name="Google Shape;83;p18"/>
          <p:cNvSpPr txBox="1"/>
          <p:nvPr/>
        </p:nvSpPr>
        <p:spPr>
          <a:xfrm>
            <a:off x="310825" y="190500"/>
            <a:ext cx="85725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t>About the Dataset:</a:t>
            </a:r>
            <a:endParaRPr b="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1. id: unique id for a news article</a:t>
            </a:r>
            <a:endParaRPr/>
          </a:p>
          <a:p>
            <a:pPr indent="0" lvl="0" marL="0" rtl="0" algn="l">
              <a:spcBef>
                <a:spcPts val="0"/>
              </a:spcBef>
              <a:spcAft>
                <a:spcPts val="0"/>
              </a:spcAft>
              <a:buClr>
                <a:schemeClr val="dk1"/>
              </a:buClr>
              <a:buSzPts val="1100"/>
              <a:buFont typeface="Arial"/>
              <a:buNone/>
            </a:pPr>
            <a:r>
              <a:rPr lang="en"/>
              <a:t>2. title: the title of a news article</a:t>
            </a:r>
            <a:endParaRPr/>
          </a:p>
          <a:p>
            <a:pPr indent="0" lvl="0" marL="0" rtl="0" algn="l">
              <a:spcBef>
                <a:spcPts val="0"/>
              </a:spcBef>
              <a:spcAft>
                <a:spcPts val="0"/>
              </a:spcAft>
              <a:buClr>
                <a:schemeClr val="dk1"/>
              </a:buClr>
              <a:buSzPts val="1100"/>
              <a:buFont typeface="Arial"/>
              <a:buNone/>
            </a:pPr>
            <a:r>
              <a:rPr lang="en"/>
              <a:t>3. author: author of the news article</a:t>
            </a:r>
            <a:endParaRPr/>
          </a:p>
          <a:p>
            <a:pPr indent="0" lvl="0" marL="0" rtl="0" algn="l">
              <a:spcBef>
                <a:spcPts val="0"/>
              </a:spcBef>
              <a:spcAft>
                <a:spcPts val="0"/>
              </a:spcAft>
              <a:buClr>
                <a:schemeClr val="dk1"/>
              </a:buClr>
              <a:buSzPts val="1100"/>
              <a:buFont typeface="Arial"/>
              <a:buNone/>
            </a:pPr>
            <a:r>
              <a:rPr lang="en"/>
              <a:t>4. text: the text of the article; could be incomplete</a:t>
            </a:r>
            <a:endParaRPr/>
          </a:p>
          <a:p>
            <a:pPr indent="0" lvl="0" marL="0" rtl="0" algn="l">
              <a:spcBef>
                <a:spcPts val="0"/>
              </a:spcBef>
              <a:spcAft>
                <a:spcPts val="0"/>
              </a:spcAft>
              <a:buClr>
                <a:schemeClr val="dk1"/>
              </a:buClr>
              <a:buSzPts val="1100"/>
              <a:buFont typeface="Arial"/>
              <a:buNone/>
            </a:pPr>
            <a:r>
              <a:rPr lang="en"/>
              <a:t>5. label: a label that marks whether the news article is real or fake:</a:t>
            </a:r>
            <a:endParaRPr/>
          </a:p>
          <a:p>
            <a:pPr indent="0" lvl="0" marL="0" rtl="0" algn="l">
              <a:spcBef>
                <a:spcPts val="0"/>
              </a:spcBef>
              <a:spcAft>
                <a:spcPts val="0"/>
              </a:spcAft>
              <a:buClr>
                <a:schemeClr val="dk1"/>
              </a:buClr>
              <a:buSzPts val="1100"/>
              <a:buFont typeface="Arial"/>
              <a:buNone/>
            </a:pPr>
            <a:r>
              <a:rPr lang="en"/>
              <a:t>           1: Fake news</a:t>
            </a:r>
            <a:endParaRPr/>
          </a:p>
          <a:p>
            <a:pPr indent="0" lvl="0" marL="0" rtl="0" algn="l">
              <a:spcBef>
                <a:spcPts val="0"/>
              </a:spcBef>
              <a:spcAft>
                <a:spcPts val="0"/>
              </a:spcAft>
              <a:buClr>
                <a:schemeClr val="dk1"/>
              </a:buClr>
              <a:buSzPts val="1100"/>
              <a:buFont typeface="Arial"/>
              <a:buNone/>
            </a:pPr>
            <a:r>
              <a:rPr lang="en"/>
              <a:t>           0: real News</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nvSpPr>
        <p:spPr>
          <a:xfrm>
            <a:off x="366800" y="456475"/>
            <a:ext cx="689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Dependencies Required </a:t>
            </a:r>
            <a:endParaRPr b="1"/>
          </a:p>
        </p:txBody>
      </p:sp>
      <p:pic>
        <p:nvPicPr>
          <p:cNvPr id="89" name="Google Shape;89;p19"/>
          <p:cNvPicPr preferRelativeResize="0"/>
          <p:nvPr/>
        </p:nvPicPr>
        <p:blipFill>
          <a:blip r:embed="rId3">
            <a:alphaModFix/>
          </a:blip>
          <a:stretch>
            <a:fillRect/>
          </a:stretch>
        </p:blipFill>
        <p:spPr>
          <a:xfrm>
            <a:off x="152400" y="1326975"/>
            <a:ext cx="8839200" cy="282571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nvSpPr>
        <p:spPr>
          <a:xfrm>
            <a:off x="651700" y="1155750"/>
            <a:ext cx="77403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292929"/>
                </a:solidFill>
                <a:highlight>
                  <a:srgbClr val="FFFFFF"/>
                </a:highlight>
                <a:latin typeface="Georgia"/>
                <a:ea typeface="Georgia"/>
                <a:cs typeface="Georgia"/>
                <a:sym typeface="Georgia"/>
              </a:rPr>
              <a:t>The words which are generally filtered out before processing a natural language are called stop words. These are actually the most common words in any language (like articles, prepositions, pronouns, conjunctions, etc) and does not add much information to the text. Examples of a few stop words in English are “the”, “a”, “an”, “so”, “what”.</a:t>
            </a:r>
            <a:endParaRPr/>
          </a:p>
        </p:txBody>
      </p:sp>
      <p:sp>
        <p:nvSpPr>
          <p:cNvPr id="95" name="Google Shape;95;p20"/>
          <p:cNvSpPr txBox="1"/>
          <p:nvPr/>
        </p:nvSpPr>
        <p:spPr>
          <a:xfrm>
            <a:off x="481250" y="561475"/>
            <a:ext cx="4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STOPWORDS:</a:t>
            </a:r>
            <a:endParaRPr b="1"/>
          </a:p>
        </p:txBody>
      </p:sp>
      <p:pic>
        <p:nvPicPr>
          <p:cNvPr id="96" name="Google Shape;96;p20"/>
          <p:cNvPicPr preferRelativeResize="0"/>
          <p:nvPr/>
        </p:nvPicPr>
        <p:blipFill>
          <a:blip r:embed="rId3">
            <a:alphaModFix/>
          </a:blip>
          <a:stretch>
            <a:fillRect/>
          </a:stretch>
        </p:blipFill>
        <p:spPr>
          <a:xfrm>
            <a:off x="252650" y="2724150"/>
            <a:ext cx="8839203" cy="19544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1"/>
          <p:cNvPicPr preferRelativeResize="0"/>
          <p:nvPr/>
        </p:nvPicPr>
        <p:blipFill>
          <a:blip r:embed="rId3">
            <a:alphaModFix/>
          </a:blip>
          <a:stretch>
            <a:fillRect/>
          </a:stretch>
        </p:blipFill>
        <p:spPr>
          <a:xfrm>
            <a:off x="424188" y="1423700"/>
            <a:ext cx="8295624" cy="3719801"/>
          </a:xfrm>
          <a:prstGeom prst="rect">
            <a:avLst/>
          </a:prstGeom>
          <a:noFill/>
          <a:ln>
            <a:noFill/>
          </a:ln>
        </p:spPr>
      </p:pic>
      <p:sp>
        <p:nvSpPr>
          <p:cNvPr id="102" name="Google Shape;102;p21"/>
          <p:cNvSpPr txBox="1"/>
          <p:nvPr/>
        </p:nvSpPr>
        <p:spPr>
          <a:xfrm>
            <a:off x="812125" y="242700"/>
            <a:ext cx="7570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Here we are using data sets from Sklearn we had downloaded and with the help read_csv function we are importing the data and next line we can see shape of the data set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the help of head function we can see first 5 data rows of our data.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2"/>
          <p:cNvPicPr preferRelativeResize="0"/>
          <p:nvPr/>
        </p:nvPicPr>
        <p:blipFill>
          <a:blip r:embed="rId3">
            <a:alphaModFix/>
          </a:blip>
          <a:stretch>
            <a:fillRect/>
          </a:stretch>
        </p:blipFill>
        <p:spPr>
          <a:xfrm>
            <a:off x="3671650" y="1255275"/>
            <a:ext cx="5410200" cy="3000375"/>
          </a:xfrm>
          <a:prstGeom prst="rect">
            <a:avLst/>
          </a:prstGeom>
          <a:noFill/>
          <a:ln>
            <a:noFill/>
          </a:ln>
        </p:spPr>
      </p:pic>
      <p:sp>
        <p:nvSpPr>
          <p:cNvPr id="108" name="Google Shape;108;p22"/>
          <p:cNvSpPr txBox="1"/>
          <p:nvPr/>
        </p:nvSpPr>
        <p:spPr>
          <a:xfrm>
            <a:off x="170450" y="1940700"/>
            <a:ext cx="3288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There are </a:t>
            </a:r>
            <a:endParaRPr/>
          </a:p>
          <a:p>
            <a:pPr indent="0" lvl="0" marL="0" rtl="0" algn="l">
              <a:spcBef>
                <a:spcPts val="0"/>
              </a:spcBef>
              <a:spcAft>
                <a:spcPts val="0"/>
              </a:spcAft>
              <a:buNone/>
            </a:pPr>
            <a:r>
              <a:rPr lang="en"/>
              <a:t>0 null values in id,</a:t>
            </a:r>
            <a:endParaRPr/>
          </a:p>
          <a:p>
            <a:pPr indent="0" lvl="0" marL="0" rtl="0" algn="l">
              <a:spcBef>
                <a:spcPts val="0"/>
              </a:spcBef>
              <a:spcAft>
                <a:spcPts val="0"/>
              </a:spcAft>
              <a:buNone/>
            </a:pPr>
            <a:r>
              <a:rPr lang="en"/>
              <a:t>558 null values in title,</a:t>
            </a:r>
            <a:endParaRPr/>
          </a:p>
          <a:p>
            <a:pPr indent="0" lvl="0" marL="0" rtl="0" algn="l">
              <a:spcBef>
                <a:spcPts val="0"/>
              </a:spcBef>
              <a:spcAft>
                <a:spcPts val="0"/>
              </a:spcAft>
              <a:buNone/>
            </a:pPr>
            <a:r>
              <a:rPr lang="en"/>
              <a:t>1957 null values in author,</a:t>
            </a:r>
            <a:endParaRPr/>
          </a:p>
          <a:p>
            <a:pPr indent="0" lvl="0" marL="0" rtl="0" algn="l">
              <a:spcBef>
                <a:spcPts val="0"/>
              </a:spcBef>
              <a:spcAft>
                <a:spcPts val="0"/>
              </a:spcAft>
              <a:buNone/>
            </a:pPr>
            <a:r>
              <a:rPr lang="en"/>
              <a:t>39 null values in text and</a:t>
            </a:r>
            <a:endParaRPr/>
          </a:p>
          <a:p>
            <a:pPr indent="0" lvl="0" marL="0" rtl="0" algn="l">
              <a:spcBef>
                <a:spcPts val="0"/>
              </a:spcBef>
              <a:spcAft>
                <a:spcPts val="0"/>
              </a:spcAft>
              <a:buNone/>
            </a:pPr>
            <a:r>
              <a:rPr lang="en"/>
              <a:t>0 null </a:t>
            </a:r>
            <a:r>
              <a:rPr lang="en"/>
              <a:t>values</a:t>
            </a:r>
            <a:r>
              <a:rPr lang="en"/>
              <a:t> in label.</a:t>
            </a:r>
            <a:endParaRPr/>
          </a:p>
        </p:txBody>
      </p:sp>
      <p:sp>
        <p:nvSpPr>
          <p:cNvPr id="109" name="Google Shape;109;p22"/>
          <p:cNvSpPr txBox="1"/>
          <p:nvPr/>
        </p:nvSpPr>
        <p:spPr>
          <a:xfrm>
            <a:off x="-20200" y="3424350"/>
            <a:ext cx="3669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We replace the null values with empty string using, </a:t>
            </a:r>
            <a:endParaRPr/>
          </a:p>
          <a:p>
            <a:pPr indent="0" lvl="0" marL="0" rtl="0" algn="l">
              <a:spcBef>
                <a:spcPts val="0"/>
              </a:spcBef>
              <a:spcAft>
                <a:spcPts val="0"/>
              </a:spcAft>
              <a:buNone/>
            </a:pPr>
            <a:r>
              <a:rPr b="1" lang="en"/>
              <a:t>news_dataset = news_dataset.fillna(‘’)</a:t>
            </a:r>
            <a:endParaRPr b="1"/>
          </a:p>
        </p:txBody>
      </p:sp>
      <p:sp>
        <p:nvSpPr>
          <p:cNvPr id="110" name="Google Shape;110;p22"/>
          <p:cNvSpPr txBox="1"/>
          <p:nvPr/>
        </p:nvSpPr>
        <p:spPr>
          <a:xfrm>
            <a:off x="130350" y="240625"/>
            <a:ext cx="8452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news_dataset.isnull().sum()</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is used to count the number of missing values in the dataset.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