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embeddedFontLst>
    <p:embeddedFont>
      <p:font typeface="DM Sans" pitchFamily="2" charset="0"/>
      <p:regular r:id="rId9"/>
      <p:bold r:id="rId10"/>
      <p:italic r:id="rId11"/>
      <p:boldItalic r:id="rId12"/>
    </p:embeddedFont>
    <p:embeddedFont>
      <p:font typeface="DM Sans ExtraLight" panose="020B0604020202020204" charset="0"/>
      <p:regular r:id="rId13"/>
      <p:bold r:id="rId14"/>
      <p:italic r:id="rId15"/>
      <p:boldItalic r:id="rId16"/>
    </p:embeddedFont>
    <p:embeddedFont>
      <p:font typeface="DM Sans Light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ipEVy6fk3ilSSMhZeJxEjLVvev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71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b7ae3cca5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2" name="Google Shape;52;g30b7ae3cca5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763" y="685800"/>
            <a:ext cx="3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0c5b7bad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0" name="Google Shape;60;g30c5b7bad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763" y="685800"/>
            <a:ext cx="3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c5b7bade6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1" name="Google Shape;71;g30c5b7bade6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763" y="685800"/>
            <a:ext cx="3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ca8fb41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" name="Google Shape;80;g30ca8fb41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763" y="685800"/>
            <a:ext cx="3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ca8fb41e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g30ca8fb41e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ca8fb41e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g30ca8fb41e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763" y="685800"/>
            <a:ext cx="3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0ca8fb41e6_0_38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g30ca8fb41e6_0_38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g30ca8fb41e6_0_3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0ca8fb41e6_0_73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30ca8fb41e6_0_73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30ca8fb41e6_0_7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0ca8fb41e6_0_7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0ca8fb41e6_0_42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g30ca8fb41e6_0_4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30ca8fb41e6_0_4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g30ca8fb41e6_0_4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g30ca8fb41e6_0_4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30ca8fb41e6_0_4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30ca8fb41e6_0_4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g30ca8fb41e6_0_49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g30ca8fb41e6_0_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30ca8fb41e6_0_5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30ca8fb41e6_0_5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30ca8fb41e6_0_5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g30ca8fb41e6_0_5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30ca8fb41e6_0_5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0ca8fb41e6_0_61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g30ca8fb41e6_0_6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0ca8fb41e6_0_64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g30ca8fb41e6_0_64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g30ca8fb41e6_0_64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g30ca8fb41e6_0_64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g30ca8fb41e6_0_6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0ca8fb41e6_0_7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g30ca8fb41e6_0_7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0ca8fb41e6_0_3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g30ca8fb41e6_0_3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g30ca8fb41e6_0_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4" Type="http://schemas.openxmlformats.org/officeDocument/2006/relationships/hyperlink" Target="https://englishchatterbot.pradigi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jpg"/><Relationship Id="rId5" Type="http://schemas.openxmlformats.org/officeDocument/2006/relationships/hyperlink" Target="https://huggingface.co/Sravana/llama_chatterbot_2" TargetMode="Externa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0b7ae3cca5_0_83"/>
          <p:cNvSpPr txBox="1"/>
          <p:nvPr/>
        </p:nvSpPr>
        <p:spPr>
          <a:xfrm>
            <a:off x="1561051" y="1861300"/>
            <a:ext cx="5858700" cy="17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3810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rPr>
              <a:t>Creating technology innovations for low-resource</a:t>
            </a:r>
            <a:r>
              <a:rPr lang="en-US" sz="15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rPr>
              <a:t>communities</a:t>
            </a:r>
            <a:endParaRPr sz="1500" b="0" i="0" u="none" strike="noStrike" cap="none">
              <a:solidFill>
                <a:schemeClr val="dk1"/>
              </a:solidFill>
              <a:latin typeface="DM Sans Light"/>
              <a:ea typeface="DM Sans Light"/>
              <a:cs typeface="DM Sans Light"/>
              <a:sym typeface="DM Sans Light"/>
            </a:endParaRPr>
          </a:p>
          <a:p>
            <a:pPr marL="0" marR="3810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>
              <a:solidFill>
                <a:schemeClr val="dk1"/>
              </a:solidFill>
              <a:latin typeface="DM Sans Light"/>
              <a:ea typeface="DM Sans Light"/>
              <a:cs typeface="DM Sans Light"/>
              <a:sym typeface="DM Sans Light"/>
            </a:endParaRPr>
          </a:p>
          <a:p>
            <a:pPr marL="0" marR="3810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>
              <a:solidFill>
                <a:schemeClr val="dk1"/>
              </a:solidFill>
              <a:latin typeface="DM Sans Light"/>
              <a:ea typeface="DM Sans Light"/>
              <a:cs typeface="DM Sans Light"/>
              <a:sym typeface="DM Sans Light"/>
            </a:endParaRPr>
          </a:p>
          <a:p>
            <a:pPr marL="0" marR="3810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>
              <a:solidFill>
                <a:schemeClr val="dk1"/>
              </a:solidFill>
              <a:latin typeface="DM Sans Light"/>
              <a:ea typeface="DM Sans Light"/>
              <a:cs typeface="DM Sans Light"/>
              <a:sym typeface="DM Sans Light"/>
            </a:endParaRPr>
          </a:p>
          <a:p>
            <a:pPr marL="0" marR="3810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3000" i="1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rPr>
              <a:t>Llama English Chatterbot</a:t>
            </a:r>
            <a:endParaRPr sz="3000" b="0" i="1" u="none" strike="noStrike" cap="none">
              <a:solidFill>
                <a:schemeClr val="dk1"/>
              </a:solidFill>
              <a:latin typeface="DM Sans Light"/>
              <a:ea typeface="DM Sans Light"/>
              <a:cs typeface="DM Sans Light"/>
              <a:sym typeface="DM Sans Light"/>
            </a:endParaRPr>
          </a:p>
          <a:p>
            <a:pPr marL="0" marR="3810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55" name="Google Shape;55;g30b7ae3cca5_0_83"/>
          <p:cNvSpPr/>
          <p:nvPr/>
        </p:nvSpPr>
        <p:spPr>
          <a:xfrm>
            <a:off x="0" y="6665513"/>
            <a:ext cx="4572000" cy="192728"/>
          </a:xfrm>
          <a:custGeom>
            <a:avLst/>
            <a:gdLst/>
            <a:ahLst/>
            <a:cxnLst/>
            <a:rect l="l" t="t" r="r" b="b"/>
            <a:pathLst>
              <a:path w="9144000" h="288731" extrusionOk="0">
                <a:moveTo>
                  <a:pt x="0" y="0"/>
                </a:moveTo>
                <a:lnTo>
                  <a:pt x="9144000" y="0"/>
                </a:lnTo>
                <a:lnTo>
                  <a:pt x="9144000" y="288731"/>
                </a:lnTo>
                <a:lnTo>
                  <a:pt x="0" y="2887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pic>
        <p:nvPicPr>
          <p:cNvPr id="56" name="Google Shape;56;g30b7ae3cca5_0_8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19639" y="644300"/>
            <a:ext cx="3389124" cy="111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g30b7ae3cca5_0_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46988" y="3842500"/>
            <a:ext cx="3734425" cy="234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c5b7bade6_0_0"/>
          <p:cNvSpPr/>
          <p:nvPr/>
        </p:nvSpPr>
        <p:spPr>
          <a:xfrm>
            <a:off x="0" y="0"/>
            <a:ext cx="3106420" cy="192688"/>
          </a:xfrm>
          <a:custGeom>
            <a:avLst/>
            <a:gdLst/>
            <a:ahLst/>
            <a:cxnLst/>
            <a:rect l="l" t="t" r="r" b="b"/>
            <a:pathLst>
              <a:path w="6212840" h="288671" extrusionOk="0">
                <a:moveTo>
                  <a:pt x="0" y="0"/>
                </a:moveTo>
                <a:lnTo>
                  <a:pt x="0" y="288671"/>
                </a:lnTo>
                <a:lnTo>
                  <a:pt x="6212840" y="288671"/>
                </a:lnTo>
                <a:lnTo>
                  <a:pt x="6212840" y="0"/>
                </a:lnTo>
                <a:close/>
              </a:path>
            </a:pathLst>
          </a:custGeom>
          <a:solidFill>
            <a:srgbClr val="3DCAB1"/>
          </a:solidFill>
          <a:ln>
            <a:noFill/>
          </a:ln>
        </p:spPr>
      </p:sp>
      <p:sp>
        <p:nvSpPr>
          <p:cNvPr id="63" name="Google Shape;63;g30c5b7bade6_0_0"/>
          <p:cNvSpPr txBox="1"/>
          <p:nvPr/>
        </p:nvSpPr>
        <p:spPr>
          <a:xfrm>
            <a:off x="2124538" y="793005"/>
            <a:ext cx="4882200" cy="7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u="sng">
                <a:solidFill>
                  <a:schemeClr val="dk1"/>
                </a:solidFill>
                <a:latin typeface="DM Sans ExtraLight"/>
                <a:ea typeface="DM Sans ExtraLight"/>
                <a:cs typeface="DM Sans ExtraLight"/>
                <a:sym typeface="DM Sans ExtraLight"/>
              </a:rPr>
              <a:t>The Problem</a:t>
            </a:r>
            <a:endParaRPr sz="3300" i="0" u="sng" strike="noStrike" cap="none">
              <a:solidFill>
                <a:schemeClr val="dk1"/>
              </a:solidFill>
              <a:latin typeface="DM Sans ExtraLight"/>
              <a:ea typeface="DM Sans ExtraLight"/>
              <a:cs typeface="DM Sans ExtraLight"/>
              <a:sym typeface="DM Sans ExtraLight"/>
            </a:endParaRPr>
          </a:p>
        </p:txBody>
      </p:sp>
      <p:sp>
        <p:nvSpPr>
          <p:cNvPr id="64" name="Google Shape;64;g30c5b7bade6_0_0"/>
          <p:cNvSpPr txBox="1"/>
          <p:nvPr/>
        </p:nvSpPr>
        <p:spPr>
          <a:xfrm>
            <a:off x="428300" y="1245892"/>
            <a:ext cx="3198900" cy="49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DM Sans ExtraLight"/>
              <a:ea typeface="DM Sans ExtraLight"/>
              <a:cs typeface="DM Sans ExtraLight"/>
              <a:sym typeface="DM Sans ExtraLight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DM Sans ExtraLight"/>
                <a:ea typeface="DM Sans ExtraLight"/>
                <a:cs typeface="DM Sans ExtraLight"/>
                <a:sym typeface="DM Sans ExtraLight"/>
              </a:rPr>
              <a:t>Opportunities to practice English in low-resource communities are few and far in-between. With the help of the English Chatterbot, </a:t>
            </a:r>
            <a:r>
              <a:rPr lang="en-US" sz="1700">
                <a:solidFill>
                  <a:schemeClr val="dk1"/>
                </a:solidFill>
                <a:latin typeface="DM Sans ExtraLight"/>
                <a:ea typeface="DM Sans ExtraLight"/>
                <a:cs typeface="DM Sans ExtraLight"/>
                <a:sym typeface="DM Sans ExtraLight"/>
              </a:rPr>
              <a:t>students </a:t>
            </a:r>
            <a:r>
              <a:rPr lang="en-US" sz="1700" b="0" i="0" u="none" strike="noStrike" cap="none">
                <a:solidFill>
                  <a:schemeClr val="dk1"/>
                </a:solidFill>
                <a:latin typeface="DM Sans ExtraLight"/>
                <a:ea typeface="DM Sans ExtraLight"/>
                <a:cs typeface="DM Sans ExtraLight"/>
                <a:sym typeface="DM Sans ExtraLight"/>
              </a:rPr>
              <a:t>can practice conversational English to build confidence, skills, and ability</a:t>
            </a:r>
            <a:endParaRPr sz="1700" b="0" i="0" u="none" strike="noStrike" cap="none">
              <a:solidFill>
                <a:schemeClr val="dk1"/>
              </a:solidFill>
              <a:latin typeface="DM Sans ExtraLight"/>
              <a:ea typeface="DM Sans ExtraLight"/>
              <a:cs typeface="DM Sans ExtraLight"/>
              <a:sym typeface="DM Sans ExtraLight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>
              <a:solidFill>
                <a:schemeClr val="dk1"/>
              </a:solidFill>
              <a:latin typeface="DM Sans ExtraLight"/>
              <a:ea typeface="DM Sans ExtraLight"/>
              <a:cs typeface="DM Sans ExtraLight"/>
              <a:sym typeface="DM Sans ExtraLigh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DM Sans ExtraLight"/>
                <a:ea typeface="DM Sans ExtraLight"/>
                <a:cs typeface="DM Sans ExtraLight"/>
                <a:sym typeface="DM Sans ExtraLight"/>
              </a:rPr>
              <a:t>The English Chatterbot, is an AI enabled practice tool, is built for youth (12-18) to practice casual conversational English</a:t>
            </a:r>
            <a:endParaRPr sz="1700">
              <a:solidFill>
                <a:schemeClr val="dk1"/>
              </a:solidFill>
              <a:latin typeface="DM Sans ExtraLight"/>
              <a:ea typeface="DM Sans ExtraLight"/>
              <a:cs typeface="DM Sans ExtraLight"/>
              <a:sym typeface="DM Sans ExtraLight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DM Sans ExtraLight"/>
              <a:ea typeface="DM Sans ExtraLight"/>
              <a:cs typeface="DM Sans ExtraLight"/>
              <a:sym typeface="DM Sans ExtraLight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DM Sans ExtraLight"/>
              <a:ea typeface="DM Sans ExtraLight"/>
              <a:cs typeface="DM Sans ExtraLight"/>
              <a:sym typeface="DM Sans ExtraLight"/>
            </a:endParaRPr>
          </a:p>
        </p:txBody>
      </p:sp>
      <p:pic>
        <p:nvPicPr>
          <p:cNvPr id="65" name="Google Shape;65;g30c5b7bade6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64763" y="1867017"/>
            <a:ext cx="1566863" cy="3543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6" name="Google Shape;66;g30c5b7bade6_0_0"/>
          <p:cNvSpPr txBox="1"/>
          <p:nvPr/>
        </p:nvSpPr>
        <p:spPr>
          <a:xfrm>
            <a:off x="2182275" y="6134817"/>
            <a:ext cx="4779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7" name="Google Shape;67;g30c5b7bade6_0_0"/>
          <p:cNvSpPr txBox="1"/>
          <p:nvPr/>
        </p:nvSpPr>
        <p:spPr>
          <a:xfrm>
            <a:off x="5625950" y="1867033"/>
            <a:ext cx="2690400" cy="41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-US" sz="1700" u="sng">
                <a:solidFill>
                  <a:schemeClr val="hlink"/>
                </a:solidFill>
                <a:latin typeface="DM Sans ExtraLight"/>
                <a:ea typeface="DM Sans ExtraLight"/>
                <a:cs typeface="DM Sans ExtraLight"/>
                <a:sym typeface="DM Sans ExtraLight"/>
                <a:hlinkClick r:id="rId4"/>
              </a:rPr>
              <a:t>https://englishchatterbot.pradigi.org/</a:t>
            </a:r>
            <a:endParaRPr sz="1700">
              <a:solidFill>
                <a:schemeClr val="dk1"/>
              </a:solidFill>
              <a:latin typeface="DM Sans ExtraLight"/>
              <a:ea typeface="DM Sans ExtraLight"/>
              <a:cs typeface="DM Sans ExtraLight"/>
              <a:sym typeface="DM Sans ExtraLigh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dk1"/>
              </a:solidFill>
              <a:latin typeface="DM Sans ExtraLight"/>
              <a:ea typeface="DM Sans ExtraLight"/>
              <a:cs typeface="DM Sans ExtraLight"/>
              <a:sym typeface="DM Sans Extra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DM Sans ExtraLight"/>
                <a:ea typeface="DM Sans ExtraLight"/>
                <a:cs typeface="DM Sans ExtraLight"/>
                <a:sym typeface="DM Sans ExtraLight"/>
              </a:rPr>
              <a:t>An online version has been </a:t>
            </a:r>
            <a:r>
              <a:rPr lang="en-US" sz="17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piloted with 50 students</a:t>
            </a:r>
            <a:r>
              <a:rPr lang="en-US" sz="1700">
                <a:solidFill>
                  <a:schemeClr val="dk1"/>
                </a:solidFill>
                <a:latin typeface="DM Sans ExtraLight"/>
                <a:ea typeface="DM Sans ExtraLight"/>
                <a:cs typeface="DM Sans ExtraLight"/>
                <a:sym typeface="DM Sans ExtraLight"/>
              </a:rPr>
              <a:t> in Pratham’s Vocational Programs</a:t>
            </a:r>
            <a:endParaRPr sz="1700">
              <a:solidFill>
                <a:schemeClr val="dk1"/>
              </a:solidFill>
              <a:latin typeface="DM Sans ExtraLight"/>
              <a:ea typeface="DM Sans ExtraLight"/>
              <a:cs typeface="DM Sans ExtraLight"/>
              <a:sym typeface="DM Sans Extra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>
              <a:solidFill>
                <a:schemeClr val="dk1"/>
              </a:solidFill>
              <a:latin typeface="DM Sans ExtraLight"/>
              <a:ea typeface="DM Sans ExtraLight"/>
              <a:cs typeface="DM Sans ExtraLight"/>
              <a:sym typeface="DM Sans Extra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DM Sans ExtraLight"/>
                <a:ea typeface="DM Sans ExtraLight"/>
                <a:cs typeface="DM Sans ExtraLight"/>
                <a:sym typeface="DM Sans ExtraLight"/>
              </a:rPr>
              <a:t>The major challenge to engagement during the pilot was the </a:t>
            </a:r>
            <a:r>
              <a:rPr lang="en-US" sz="17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low internet connectivity</a:t>
            </a:r>
            <a:r>
              <a:rPr lang="en-US" sz="1700">
                <a:solidFill>
                  <a:schemeClr val="dk1"/>
                </a:solidFill>
                <a:latin typeface="DM Sans ExtraLight"/>
                <a:ea typeface="DM Sans ExtraLight"/>
                <a:cs typeface="DM Sans ExtraLight"/>
                <a:sym typeface="DM Sans ExtraLight"/>
              </a:rPr>
              <a:t> in these communities</a:t>
            </a:r>
            <a:endParaRPr sz="1700">
              <a:solidFill>
                <a:schemeClr val="dk1"/>
              </a:solidFill>
              <a:latin typeface="DM Sans ExtraLight"/>
              <a:ea typeface="DM Sans ExtraLight"/>
              <a:cs typeface="DM Sans ExtraLight"/>
              <a:sym typeface="DM Sans ExtraLight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>
              <a:solidFill>
                <a:schemeClr val="dk1"/>
              </a:solidFill>
              <a:latin typeface="DM Sans ExtraLight"/>
              <a:ea typeface="DM Sans ExtraLight"/>
              <a:cs typeface="DM Sans ExtraLight"/>
              <a:sym typeface="DM Sans Extra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DM Sans ExtraLight"/>
                <a:ea typeface="DM Sans ExtraLight"/>
                <a:cs typeface="DM Sans ExtraLight"/>
                <a:sym typeface="DM Sans ExtraLight"/>
              </a:rPr>
              <a:t>.</a:t>
            </a:r>
            <a:endParaRPr sz="1700" b="0" i="0" u="none" strike="noStrike" cap="none">
              <a:solidFill>
                <a:schemeClr val="dk1"/>
              </a:solidFill>
              <a:latin typeface="DM Sans ExtraLight"/>
              <a:ea typeface="DM Sans ExtraLight"/>
              <a:cs typeface="DM Sans ExtraLight"/>
              <a:sym typeface="DM Sans ExtraLight"/>
            </a:endParaRPr>
          </a:p>
        </p:txBody>
      </p:sp>
      <p:pic>
        <p:nvPicPr>
          <p:cNvPr id="68" name="Google Shape;68;g30c5b7bade6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97825" y="92226"/>
            <a:ext cx="1727476" cy="56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c5b7bade6_0_87"/>
          <p:cNvSpPr/>
          <p:nvPr/>
        </p:nvSpPr>
        <p:spPr>
          <a:xfrm>
            <a:off x="0" y="0"/>
            <a:ext cx="3106420" cy="192688"/>
          </a:xfrm>
          <a:custGeom>
            <a:avLst/>
            <a:gdLst/>
            <a:ahLst/>
            <a:cxnLst/>
            <a:rect l="l" t="t" r="r" b="b"/>
            <a:pathLst>
              <a:path w="6212840" h="288671" extrusionOk="0">
                <a:moveTo>
                  <a:pt x="0" y="0"/>
                </a:moveTo>
                <a:lnTo>
                  <a:pt x="0" y="288671"/>
                </a:lnTo>
                <a:lnTo>
                  <a:pt x="6212840" y="288671"/>
                </a:lnTo>
                <a:lnTo>
                  <a:pt x="6212840" y="0"/>
                </a:lnTo>
                <a:close/>
              </a:path>
            </a:pathLst>
          </a:custGeom>
          <a:solidFill>
            <a:srgbClr val="3DCAB1"/>
          </a:solidFill>
          <a:ln>
            <a:noFill/>
          </a:ln>
        </p:spPr>
      </p:sp>
      <p:sp>
        <p:nvSpPr>
          <p:cNvPr id="74" name="Google Shape;74;g30c5b7bade6_0_87"/>
          <p:cNvSpPr txBox="1"/>
          <p:nvPr/>
        </p:nvSpPr>
        <p:spPr>
          <a:xfrm>
            <a:off x="739463" y="1420192"/>
            <a:ext cx="4882200" cy="7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u="sng">
                <a:solidFill>
                  <a:schemeClr val="dk1"/>
                </a:solidFill>
                <a:latin typeface="DM Sans ExtraLight"/>
                <a:ea typeface="DM Sans ExtraLight"/>
                <a:cs typeface="DM Sans ExtraLight"/>
                <a:sym typeface="DM Sans ExtraLight"/>
              </a:rPr>
              <a:t>Proposed Solution</a:t>
            </a:r>
            <a:endParaRPr sz="3300" b="0" i="0" u="sng" strike="noStrike" cap="none">
              <a:solidFill>
                <a:schemeClr val="dk1"/>
              </a:solidFill>
              <a:latin typeface="DM Sans ExtraLight"/>
              <a:ea typeface="DM Sans ExtraLight"/>
              <a:cs typeface="DM Sans ExtraLight"/>
              <a:sym typeface="DM Sans ExtraLight"/>
            </a:endParaRPr>
          </a:p>
        </p:txBody>
      </p:sp>
      <p:pic>
        <p:nvPicPr>
          <p:cNvPr id="75" name="Google Shape;75;g30c5b7bade6_0_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0879" y="1039206"/>
            <a:ext cx="2113575" cy="477959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6" name="Google Shape;76;g30c5b7bade6_0_87"/>
          <p:cNvSpPr txBox="1"/>
          <p:nvPr/>
        </p:nvSpPr>
        <p:spPr>
          <a:xfrm>
            <a:off x="663275" y="1978400"/>
            <a:ext cx="5508300" cy="3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DM Sans ExtraLight"/>
                <a:ea typeface="DM Sans ExtraLight"/>
                <a:cs typeface="DM Sans ExtraLight"/>
                <a:sym typeface="DM Sans ExtraLight"/>
              </a:rPr>
              <a:t>Given </a:t>
            </a:r>
            <a:r>
              <a:rPr lang="en-US" sz="1700">
                <a:solidFill>
                  <a:schemeClr val="dk1"/>
                </a:solidFill>
                <a:latin typeface="DM Sans ExtraLight"/>
                <a:ea typeface="DM Sans ExtraLight"/>
                <a:cs typeface="DM Sans ExtraLight"/>
                <a:sym typeface="DM Sans ExtraLight"/>
              </a:rPr>
              <a:t>the low-resource nature of the communities we work with</a:t>
            </a:r>
            <a:r>
              <a:rPr lang="en-US" sz="1700" b="0" i="0" u="none" strike="noStrike" cap="none">
                <a:solidFill>
                  <a:schemeClr val="dk1"/>
                </a:solidFill>
                <a:latin typeface="DM Sans ExtraLight"/>
                <a:ea typeface="DM Sans ExtraLight"/>
                <a:cs typeface="DM Sans ExtraLight"/>
                <a:sym typeface="DM Sans ExtraLight"/>
              </a:rPr>
              <a:t>, having an offline model matters the most - Llama</a:t>
            </a:r>
            <a:r>
              <a:rPr lang="en-US" sz="1700">
                <a:solidFill>
                  <a:schemeClr val="dk1"/>
                </a:solidFill>
                <a:latin typeface="DM Sans ExtraLight"/>
                <a:ea typeface="DM Sans ExtraLight"/>
                <a:cs typeface="DM Sans ExtraLight"/>
                <a:sym typeface="DM Sans ExtraLight"/>
              </a:rPr>
              <a:t>3.2 3B</a:t>
            </a:r>
            <a:endParaRPr sz="1700" b="0" i="0" u="none" strike="noStrike" cap="none">
              <a:solidFill>
                <a:schemeClr val="dk1"/>
              </a:solidFill>
              <a:latin typeface="DM Sans ExtraLight"/>
              <a:ea typeface="DM Sans ExtraLight"/>
              <a:cs typeface="DM Sans ExtraLight"/>
              <a:sym typeface="DM Sans Extra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DM Sans ExtraLight"/>
              <a:ea typeface="DM Sans ExtraLight"/>
              <a:cs typeface="DM Sans ExtraLight"/>
              <a:sym typeface="DM Sans Extra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u="sng">
                <a:solidFill>
                  <a:schemeClr val="dk1"/>
                </a:solidFill>
                <a:latin typeface="DM Sans ExtraLight"/>
                <a:ea typeface="DM Sans ExtraLight"/>
                <a:cs typeface="DM Sans ExtraLight"/>
                <a:sym typeface="DM Sans ExtraLight"/>
              </a:rPr>
              <a:t>For the Hackathon</a:t>
            </a:r>
            <a:r>
              <a:rPr lang="en-US" sz="1700">
                <a:solidFill>
                  <a:schemeClr val="dk1"/>
                </a:solidFill>
                <a:latin typeface="DM Sans ExtraLight"/>
                <a:ea typeface="DM Sans ExtraLight"/>
                <a:cs typeface="DM Sans ExtraLight"/>
                <a:sym typeface="DM Sans ExtraLight"/>
              </a:rPr>
              <a:t>: Instruction-tuning </a:t>
            </a:r>
            <a:r>
              <a:rPr lang="en-US" sz="1700" b="0" i="0" u="none" strike="noStrike" cap="none">
                <a:solidFill>
                  <a:schemeClr val="dk1"/>
                </a:solidFill>
                <a:latin typeface="DM Sans ExtraLight"/>
                <a:ea typeface="DM Sans ExtraLight"/>
                <a:cs typeface="DM Sans ExtraLight"/>
                <a:sym typeface="DM Sans ExtraLight"/>
              </a:rPr>
              <a:t> the model so that it can run </a:t>
            </a:r>
            <a:r>
              <a:rPr lang="en-US" sz="1700">
                <a:solidFill>
                  <a:schemeClr val="dk1"/>
                </a:solidFill>
                <a:latin typeface="DM Sans ExtraLight"/>
                <a:ea typeface="DM Sans ExtraLight"/>
                <a:cs typeface="DM Sans ExtraLight"/>
                <a:sym typeface="DM Sans ExtraLight"/>
              </a:rPr>
              <a:t>on laptop</a:t>
            </a:r>
            <a:endParaRPr sz="1700">
              <a:solidFill>
                <a:schemeClr val="dk1"/>
              </a:solidFill>
              <a:latin typeface="DM Sans ExtraLight"/>
              <a:ea typeface="DM Sans ExtraLight"/>
              <a:cs typeface="DM Sans ExtraLight"/>
              <a:sym typeface="DM Sans Extra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>
              <a:solidFill>
                <a:schemeClr val="dk1"/>
              </a:solidFill>
              <a:latin typeface="DM Sans ExtraLight"/>
              <a:ea typeface="DM Sans ExtraLight"/>
              <a:cs typeface="DM Sans ExtraLight"/>
              <a:sym typeface="DM Sans Extra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u="sng">
                <a:solidFill>
                  <a:schemeClr val="dk1"/>
                </a:solidFill>
                <a:latin typeface="DM Sans ExtraLight"/>
                <a:ea typeface="DM Sans ExtraLight"/>
                <a:cs typeface="DM Sans ExtraLight"/>
                <a:sym typeface="DM Sans ExtraLight"/>
              </a:rPr>
              <a:t>Eventual Goal</a:t>
            </a:r>
            <a:r>
              <a:rPr lang="en-US" sz="1700">
                <a:solidFill>
                  <a:schemeClr val="dk1"/>
                </a:solidFill>
                <a:latin typeface="DM Sans ExtraLight"/>
                <a:ea typeface="DM Sans ExtraLight"/>
                <a:cs typeface="DM Sans ExtraLight"/>
                <a:sym typeface="DM Sans ExtraLight"/>
              </a:rPr>
              <a:t>: To build a model that can run on mobile</a:t>
            </a:r>
            <a:endParaRPr sz="1700">
              <a:solidFill>
                <a:schemeClr val="dk1"/>
              </a:solidFill>
              <a:latin typeface="DM Sans ExtraLight"/>
              <a:ea typeface="DM Sans ExtraLight"/>
              <a:cs typeface="DM Sans ExtraLight"/>
              <a:sym typeface="DM Sans Extra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dk1"/>
              </a:solidFill>
              <a:latin typeface="DM Sans ExtraLight"/>
              <a:ea typeface="DM Sans ExtraLight"/>
              <a:cs typeface="DM Sans ExtraLight"/>
              <a:sym typeface="DM Sans ExtraLight"/>
            </a:endParaRPr>
          </a:p>
        </p:txBody>
      </p:sp>
      <p:pic>
        <p:nvPicPr>
          <p:cNvPr id="77" name="Google Shape;77;g30c5b7bade6_0_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97825" y="92226"/>
            <a:ext cx="1727476" cy="56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ca8fb41e6_0_0"/>
          <p:cNvSpPr/>
          <p:nvPr/>
        </p:nvSpPr>
        <p:spPr>
          <a:xfrm>
            <a:off x="0" y="0"/>
            <a:ext cx="3106420" cy="192688"/>
          </a:xfrm>
          <a:custGeom>
            <a:avLst/>
            <a:gdLst/>
            <a:ahLst/>
            <a:cxnLst/>
            <a:rect l="l" t="t" r="r" b="b"/>
            <a:pathLst>
              <a:path w="6212840" h="288671" extrusionOk="0">
                <a:moveTo>
                  <a:pt x="0" y="0"/>
                </a:moveTo>
                <a:lnTo>
                  <a:pt x="0" y="288671"/>
                </a:lnTo>
                <a:lnTo>
                  <a:pt x="6212840" y="288671"/>
                </a:lnTo>
                <a:lnTo>
                  <a:pt x="6212840" y="0"/>
                </a:lnTo>
                <a:close/>
              </a:path>
            </a:pathLst>
          </a:custGeom>
          <a:solidFill>
            <a:srgbClr val="3DCAB1"/>
          </a:solidFill>
          <a:ln>
            <a:noFill/>
          </a:ln>
        </p:spPr>
      </p:sp>
      <p:sp>
        <p:nvSpPr>
          <p:cNvPr id="83" name="Google Shape;83;g30ca8fb41e6_0_0"/>
          <p:cNvSpPr txBox="1"/>
          <p:nvPr/>
        </p:nvSpPr>
        <p:spPr>
          <a:xfrm>
            <a:off x="1646488" y="550017"/>
            <a:ext cx="4882200" cy="7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u="sng">
                <a:solidFill>
                  <a:schemeClr val="dk1"/>
                </a:solidFill>
                <a:latin typeface="DM Sans ExtraLight"/>
                <a:ea typeface="DM Sans ExtraLight"/>
                <a:cs typeface="DM Sans ExtraLight"/>
                <a:sym typeface="DM Sans ExtraLight"/>
              </a:rPr>
              <a:t>The Unique Proposition</a:t>
            </a:r>
            <a:endParaRPr sz="3300" b="0" i="0" u="sng" strike="noStrike" cap="none">
              <a:solidFill>
                <a:schemeClr val="dk1"/>
              </a:solidFill>
              <a:latin typeface="DM Sans ExtraLight"/>
              <a:ea typeface="DM Sans ExtraLight"/>
              <a:cs typeface="DM Sans ExtraLight"/>
              <a:sym typeface="DM Sans ExtraLight"/>
            </a:endParaRPr>
          </a:p>
        </p:txBody>
      </p:sp>
      <p:sp>
        <p:nvSpPr>
          <p:cNvPr id="84" name="Google Shape;84;g30ca8fb41e6_0_0"/>
          <p:cNvSpPr txBox="1"/>
          <p:nvPr/>
        </p:nvSpPr>
        <p:spPr>
          <a:xfrm>
            <a:off x="1546025" y="1554075"/>
            <a:ext cx="6012300" cy="38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-US" sz="1700" u="sng">
                <a:solidFill>
                  <a:schemeClr val="dk1"/>
                </a:solidFill>
                <a:latin typeface="DM Sans ExtraLight"/>
                <a:ea typeface="DM Sans ExtraLight"/>
                <a:cs typeface="DM Sans ExtraLight"/>
                <a:sym typeface="DM Sans ExtraLight"/>
              </a:rPr>
              <a:t>Offline</a:t>
            </a:r>
            <a:endParaRPr sz="1700" u="sng">
              <a:solidFill>
                <a:schemeClr val="dk1"/>
              </a:solidFill>
              <a:latin typeface="DM Sans ExtraLight"/>
              <a:ea typeface="DM Sans ExtraLight"/>
              <a:cs typeface="DM Sans ExtraLight"/>
              <a:sym typeface="DM Sans Extra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DM Sans ExtraLight"/>
                <a:ea typeface="DM Sans ExtraLight"/>
                <a:cs typeface="DM Sans ExtraLight"/>
                <a:sym typeface="DM Sans ExtraLight"/>
              </a:rPr>
              <a:t>An offline model will enable access in low-resource communities without the worry of internet connectivity. This will promote regular usage and practice leading to better learning outcomes</a:t>
            </a:r>
            <a:endParaRPr sz="1700">
              <a:solidFill>
                <a:schemeClr val="dk1"/>
              </a:solidFill>
              <a:latin typeface="DM Sans ExtraLight"/>
              <a:ea typeface="DM Sans ExtraLight"/>
              <a:cs typeface="DM Sans ExtraLight"/>
              <a:sym typeface="DM Sans Extra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dk1"/>
              </a:solidFill>
              <a:latin typeface="DM Sans ExtraLight"/>
              <a:ea typeface="DM Sans ExtraLight"/>
              <a:cs typeface="DM Sans ExtraLight"/>
              <a:sym typeface="DM Sans Extra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-US" sz="1700" u="sng">
                <a:solidFill>
                  <a:schemeClr val="dk1"/>
                </a:solidFill>
                <a:latin typeface="DM Sans ExtraLight"/>
                <a:ea typeface="DM Sans ExtraLight"/>
                <a:cs typeface="DM Sans ExtraLight"/>
                <a:sym typeface="DM Sans ExtraLight"/>
              </a:rPr>
              <a:t>Privacy first</a:t>
            </a:r>
            <a:endParaRPr sz="1700" u="sng">
              <a:solidFill>
                <a:schemeClr val="dk1"/>
              </a:solidFill>
              <a:latin typeface="DM Sans ExtraLight"/>
              <a:ea typeface="DM Sans ExtraLight"/>
              <a:cs typeface="DM Sans ExtraLight"/>
              <a:sym typeface="DM Sans Extra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DM Sans ExtraLight"/>
                <a:ea typeface="DM Sans ExtraLight"/>
                <a:cs typeface="DM Sans ExtraLight"/>
                <a:sym typeface="DM Sans ExtraLight"/>
              </a:rPr>
              <a:t>Children’s data is extremely sensitive and needs to be dealt with carefully. An offline model will also ensure privacy</a:t>
            </a:r>
            <a:endParaRPr sz="1700" u="sng">
              <a:solidFill>
                <a:schemeClr val="dk1"/>
              </a:solidFill>
              <a:latin typeface="DM Sans ExtraLight"/>
              <a:ea typeface="DM Sans ExtraLight"/>
              <a:cs typeface="DM Sans ExtraLight"/>
              <a:sym typeface="DM Sans Extra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dk1"/>
              </a:solidFill>
              <a:latin typeface="DM Sans ExtraLight"/>
              <a:ea typeface="DM Sans ExtraLight"/>
              <a:cs typeface="DM Sans ExtraLight"/>
              <a:sym typeface="DM Sans Extra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-US" sz="1700" u="sng">
                <a:solidFill>
                  <a:schemeClr val="dk1"/>
                </a:solidFill>
                <a:latin typeface="DM Sans ExtraLight"/>
                <a:ea typeface="DM Sans ExtraLight"/>
                <a:cs typeface="DM Sans ExtraLight"/>
                <a:sym typeface="DM Sans ExtraLight"/>
              </a:rPr>
              <a:t>Tailored to Indian Context</a:t>
            </a:r>
            <a:endParaRPr sz="1700" u="sng">
              <a:solidFill>
                <a:schemeClr val="dk1"/>
              </a:solidFill>
              <a:latin typeface="DM Sans ExtraLight"/>
              <a:ea typeface="DM Sans ExtraLight"/>
              <a:cs typeface="DM Sans ExtraLight"/>
              <a:sym typeface="DM Sans Extra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DM Sans ExtraLight"/>
                <a:ea typeface="DM Sans ExtraLight"/>
                <a:cs typeface="DM Sans ExtraLight"/>
                <a:sym typeface="DM Sans ExtraLight"/>
              </a:rPr>
              <a:t>Tuning the model will help adapt to the Indian context with relevant examples that can keep the students engaged</a:t>
            </a:r>
            <a:endParaRPr sz="1700">
              <a:solidFill>
                <a:schemeClr val="dk1"/>
              </a:solidFill>
              <a:latin typeface="DM Sans ExtraLight"/>
              <a:ea typeface="DM Sans ExtraLight"/>
              <a:cs typeface="DM Sans ExtraLight"/>
              <a:sym typeface="DM Sans Extra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ca8fb41e6_0_8"/>
          <p:cNvSpPr/>
          <p:nvPr/>
        </p:nvSpPr>
        <p:spPr>
          <a:xfrm>
            <a:off x="0" y="0"/>
            <a:ext cx="3106420" cy="192688"/>
          </a:xfrm>
          <a:custGeom>
            <a:avLst/>
            <a:gdLst/>
            <a:ahLst/>
            <a:cxnLst/>
            <a:rect l="l" t="t" r="r" b="b"/>
            <a:pathLst>
              <a:path w="6212840" h="288671" extrusionOk="0">
                <a:moveTo>
                  <a:pt x="0" y="0"/>
                </a:moveTo>
                <a:lnTo>
                  <a:pt x="0" y="288671"/>
                </a:lnTo>
                <a:lnTo>
                  <a:pt x="6212840" y="288671"/>
                </a:lnTo>
                <a:lnTo>
                  <a:pt x="6212840" y="0"/>
                </a:lnTo>
                <a:close/>
              </a:path>
            </a:pathLst>
          </a:custGeom>
          <a:solidFill>
            <a:srgbClr val="3DCAB1"/>
          </a:solidFill>
          <a:ln>
            <a:noFill/>
          </a:ln>
        </p:spPr>
      </p:sp>
      <p:sp>
        <p:nvSpPr>
          <p:cNvPr id="90" name="Google Shape;90;g30ca8fb41e6_0_8"/>
          <p:cNvSpPr txBox="1"/>
          <p:nvPr/>
        </p:nvSpPr>
        <p:spPr>
          <a:xfrm>
            <a:off x="1798888" y="550017"/>
            <a:ext cx="4882200" cy="7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u="sng">
                <a:solidFill>
                  <a:schemeClr val="dk1"/>
                </a:solidFill>
                <a:latin typeface="DM Sans ExtraLight"/>
                <a:ea typeface="DM Sans ExtraLight"/>
                <a:cs typeface="DM Sans ExtraLight"/>
                <a:sym typeface="DM Sans ExtraLight"/>
              </a:rPr>
              <a:t>Tech Stack</a:t>
            </a:r>
            <a:endParaRPr sz="3300" b="0" i="0" u="sng" strike="noStrike" cap="none">
              <a:solidFill>
                <a:schemeClr val="dk1"/>
              </a:solidFill>
              <a:latin typeface="DM Sans ExtraLight"/>
              <a:ea typeface="DM Sans ExtraLight"/>
              <a:cs typeface="DM Sans ExtraLight"/>
              <a:sym typeface="DM Sans ExtraLight"/>
            </a:endParaRPr>
          </a:p>
        </p:txBody>
      </p:sp>
      <p:pic>
        <p:nvPicPr>
          <p:cNvPr id="91" name="Google Shape;91;g30ca8fb41e6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97825" y="92226"/>
            <a:ext cx="1727476" cy="56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g30ca8fb41e6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2650" y="1420750"/>
            <a:ext cx="2170650" cy="121964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30ca8fb41e6_0_8"/>
          <p:cNvSpPr txBox="1"/>
          <p:nvPr/>
        </p:nvSpPr>
        <p:spPr>
          <a:xfrm>
            <a:off x="495700" y="1559200"/>
            <a:ext cx="5592000" cy="461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1"/>
                </a:solidFill>
                <a:latin typeface="DM Sans ExtraLight"/>
                <a:ea typeface="DM Sans ExtraLight"/>
                <a:cs typeface="DM Sans ExtraLight"/>
                <a:sym typeface="DM Sans ExtraLight"/>
              </a:rPr>
              <a:t>Step 1:</a:t>
            </a:r>
            <a:r>
              <a:rPr lang="en-US" sz="1800" dirty="0">
                <a:solidFill>
                  <a:schemeClr val="dk1"/>
                </a:solidFill>
                <a:latin typeface="DM Sans ExtraLight"/>
                <a:ea typeface="DM Sans ExtraLight"/>
                <a:cs typeface="DM Sans ExtraLight"/>
                <a:sym typeface="DM Sans ExtraLight"/>
              </a:rPr>
              <a:t> Generating Synthetic Conversations using Llama3.1 405B using pilot data as the standard</a:t>
            </a:r>
            <a:endParaRPr sz="1800" dirty="0">
              <a:solidFill>
                <a:schemeClr val="dk1"/>
              </a:solidFill>
              <a:latin typeface="DM Sans ExtraLight"/>
              <a:ea typeface="DM Sans ExtraLight"/>
              <a:cs typeface="DM Sans ExtraLight"/>
              <a:sym typeface="DM Sans Extra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DM Sans ExtraLight"/>
              <a:ea typeface="DM Sans ExtraLight"/>
              <a:cs typeface="DM Sans ExtraLight"/>
              <a:sym typeface="DM Sans Extra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1"/>
                </a:solidFill>
                <a:latin typeface="DM Sans ExtraLight"/>
                <a:ea typeface="DM Sans ExtraLight"/>
                <a:cs typeface="DM Sans ExtraLight"/>
                <a:sym typeface="DM Sans ExtraLight"/>
              </a:rPr>
              <a:t>Step 2:</a:t>
            </a:r>
            <a:r>
              <a:rPr lang="en-US" sz="1800" dirty="0">
                <a:solidFill>
                  <a:schemeClr val="dk1"/>
                </a:solidFill>
                <a:latin typeface="DM Sans ExtraLight"/>
                <a:ea typeface="DM Sans ExtraLight"/>
                <a:cs typeface="DM Sans ExtraLight"/>
                <a:sym typeface="DM Sans ExtraLight"/>
              </a:rPr>
              <a:t> Data Augmentation by splitting the conversation into chunks of multiple lengths</a:t>
            </a:r>
            <a:endParaRPr sz="1800" dirty="0">
              <a:solidFill>
                <a:schemeClr val="dk1"/>
              </a:solidFill>
              <a:latin typeface="DM Sans ExtraLight"/>
              <a:ea typeface="DM Sans ExtraLight"/>
              <a:cs typeface="DM Sans ExtraLight"/>
              <a:sym typeface="DM Sans Extra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DM Sans ExtraLight"/>
              <a:ea typeface="DM Sans ExtraLight"/>
              <a:cs typeface="DM Sans ExtraLight"/>
              <a:sym typeface="DM Sans Extra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1"/>
                </a:solidFill>
                <a:latin typeface="DM Sans ExtraLight"/>
                <a:ea typeface="DM Sans ExtraLight"/>
                <a:cs typeface="DM Sans ExtraLight"/>
                <a:sym typeface="DM Sans ExtraLight"/>
              </a:rPr>
              <a:t>Step 3: </a:t>
            </a:r>
            <a:r>
              <a:rPr lang="en-US" sz="1800" dirty="0">
                <a:solidFill>
                  <a:schemeClr val="dk1"/>
                </a:solidFill>
                <a:latin typeface="DM Sans ExtraLight"/>
                <a:ea typeface="DM Sans ExtraLight"/>
                <a:cs typeface="DM Sans ExtraLight"/>
                <a:sym typeface="DM Sans ExtraLight"/>
              </a:rPr>
              <a:t>Instruction Tuning Llama 3.2 3B Model and pushing it to </a:t>
            </a:r>
            <a:r>
              <a:rPr lang="en-US" sz="1800" dirty="0" err="1">
                <a:solidFill>
                  <a:schemeClr val="dk1"/>
                </a:solidFill>
                <a:latin typeface="DM Sans ExtraLight"/>
                <a:ea typeface="DM Sans ExtraLight"/>
                <a:cs typeface="DM Sans ExtraLight"/>
                <a:sym typeface="DM Sans ExtraLight"/>
              </a:rPr>
              <a:t>HuggingFace</a:t>
            </a:r>
            <a:r>
              <a:rPr lang="en-US" sz="1800" dirty="0">
                <a:solidFill>
                  <a:schemeClr val="dk1"/>
                </a:solidFill>
                <a:latin typeface="DM Sans ExtraLight"/>
                <a:ea typeface="DM Sans ExtraLight"/>
                <a:cs typeface="DM Sans ExtraLight"/>
                <a:sym typeface="DM Sans ExtraLight"/>
              </a:rPr>
              <a:t> Hub. The 5-bit quantized version </a:t>
            </a:r>
            <a:r>
              <a:rPr lang="en-US" sz="1800">
                <a:solidFill>
                  <a:schemeClr val="dk1"/>
                </a:solidFill>
                <a:latin typeface="DM Sans ExtraLight"/>
                <a:ea typeface="DM Sans ExtraLight"/>
                <a:cs typeface="DM Sans ExtraLight"/>
                <a:sym typeface="DM Sans ExtraLight"/>
              </a:rPr>
              <a:t>works best, </a:t>
            </a:r>
            <a:r>
              <a:rPr lang="en-US" sz="1800" dirty="0">
                <a:solidFill>
                  <a:schemeClr val="dk1"/>
                </a:solidFill>
                <a:latin typeface="DM Sans ExtraLight"/>
                <a:ea typeface="DM Sans ExtraLight"/>
                <a:cs typeface="DM Sans ExtraLight"/>
                <a:sym typeface="DM Sans ExtraLight"/>
              </a:rPr>
              <a:t>hosted here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DM Sans ExtraLight"/>
                <a:ea typeface="DM Sans ExtraLight"/>
                <a:cs typeface="DM Sans ExtraLight"/>
                <a:sym typeface="DM Sans ExtraLight"/>
                <a:hlinkClick r:id="rId5"/>
              </a:rPr>
              <a:t>https://huggingface.co/Sravana/llama_chatterbot_2</a:t>
            </a:r>
            <a:endParaRPr sz="1800" dirty="0">
              <a:solidFill>
                <a:schemeClr val="dk1"/>
              </a:solidFill>
              <a:latin typeface="DM Sans ExtraLight"/>
              <a:ea typeface="DM Sans ExtraLight"/>
              <a:cs typeface="DM Sans ExtraLight"/>
              <a:sym typeface="DM Sans Extra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DM Sans ExtraLight"/>
              <a:ea typeface="DM Sans ExtraLight"/>
              <a:cs typeface="DM Sans ExtraLight"/>
              <a:sym typeface="DM Sans Extra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1"/>
                </a:solidFill>
                <a:latin typeface="DM Sans ExtraLight"/>
                <a:ea typeface="DM Sans ExtraLight"/>
                <a:cs typeface="DM Sans ExtraLight"/>
                <a:sym typeface="DM Sans ExtraLight"/>
              </a:rPr>
              <a:t>Step 4:</a:t>
            </a:r>
            <a:r>
              <a:rPr lang="en-US" sz="1800" b="1" u="sng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DM Sans ExtraLight"/>
                <a:ea typeface="DM Sans ExtraLight"/>
                <a:cs typeface="DM Sans ExtraLight"/>
                <a:sym typeface="DM Sans ExtraLight"/>
              </a:rPr>
              <a:t>Integrating </a:t>
            </a:r>
            <a:r>
              <a:rPr lang="en-US" sz="1800" dirty="0" err="1">
                <a:solidFill>
                  <a:schemeClr val="dk1"/>
                </a:solidFill>
                <a:latin typeface="DM Sans ExtraLight"/>
                <a:ea typeface="DM Sans ExtraLight"/>
                <a:cs typeface="DM Sans ExtraLight"/>
                <a:sym typeface="DM Sans ExtraLight"/>
              </a:rPr>
              <a:t>FastAPI</a:t>
            </a:r>
            <a:r>
              <a:rPr lang="en-US" sz="1800" dirty="0">
                <a:solidFill>
                  <a:schemeClr val="dk1"/>
                </a:solidFill>
                <a:latin typeface="DM Sans ExtraLight"/>
                <a:ea typeface="DM Sans ExtraLight"/>
                <a:cs typeface="DM Sans ExtraLight"/>
                <a:sym typeface="DM Sans ExtraLight"/>
              </a:rPr>
              <a:t> and </a:t>
            </a:r>
            <a:r>
              <a:rPr lang="en-US" sz="1800" dirty="0" err="1">
                <a:solidFill>
                  <a:schemeClr val="dk1"/>
                </a:solidFill>
                <a:latin typeface="DM Sans ExtraLight"/>
                <a:ea typeface="DM Sans ExtraLight"/>
                <a:cs typeface="DM Sans ExtraLight"/>
                <a:sym typeface="DM Sans ExtraLight"/>
              </a:rPr>
              <a:t>Ollama</a:t>
            </a:r>
            <a:r>
              <a:rPr lang="en-US" sz="1800" dirty="0">
                <a:solidFill>
                  <a:schemeClr val="dk1"/>
                </a:solidFill>
                <a:latin typeface="DM Sans ExtraLight"/>
                <a:ea typeface="DM Sans ExtraLight"/>
                <a:cs typeface="DM Sans ExtraLight"/>
                <a:sym typeface="DM Sans ExtraLight"/>
              </a:rPr>
              <a:t> to access the model from device</a:t>
            </a:r>
            <a:endParaRPr sz="1800" dirty="0">
              <a:solidFill>
                <a:schemeClr val="dk1"/>
              </a:solidFill>
              <a:latin typeface="DM Sans ExtraLight"/>
              <a:ea typeface="DM Sans ExtraLight"/>
              <a:cs typeface="DM Sans ExtraLight"/>
              <a:sym typeface="DM Sans Extra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DM Sans ExtraLight"/>
              <a:ea typeface="DM Sans ExtraLight"/>
              <a:cs typeface="DM Sans ExtraLight"/>
              <a:sym typeface="DM Sans Extra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1"/>
                </a:solidFill>
                <a:latin typeface="DM Sans ExtraLight"/>
                <a:ea typeface="DM Sans ExtraLight"/>
                <a:cs typeface="DM Sans ExtraLight"/>
                <a:sym typeface="DM Sans ExtraLight"/>
              </a:rPr>
              <a:t>Step 5:</a:t>
            </a:r>
            <a:r>
              <a:rPr lang="en-US" sz="1800" dirty="0">
                <a:solidFill>
                  <a:schemeClr val="dk1"/>
                </a:solidFill>
                <a:latin typeface="DM Sans ExtraLight"/>
                <a:ea typeface="DM Sans ExtraLight"/>
                <a:cs typeface="DM Sans ExtraLight"/>
                <a:sym typeface="DM Sans ExtraLight"/>
              </a:rPr>
              <a:t> Integrating </a:t>
            </a:r>
            <a:r>
              <a:rPr lang="en-US" sz="1800" dirty="0" err="1">
                <a:solidFill>
                  <a:schemeClr val="dk1"/>
                </a:solidFill>
                <a:latin typeface="DM Sans ExtraLight"/>
                <a:ea typeface="DM Sans ExtraLight"/>
                <a:cs typeface="DM Sans ExtraLight"/>
                <a:sym typeface="DM Sans ExtraLight"/>
              </a:rPr>
              <a:t>Deepgram</a:t>
            </a:r>
            <a:r>
              <a:rPr lang="en-US" sz="1800" dirty="0">
                <a:solidFill>
                  <a:schemeClr val="dk1"/>
                </a:solidFill>
                <a:latin typeface="DM Sans ExtraLight"/>
                <a:ea typeface="DM Sans ExtraLight"/>
                <a:cs typeface="DM Sans ExtraLight"/>
                <a:sym typeface="DM Sans ExtraLight"/>
              </a:rPr>
              <a:t> ASR and Azure TTS into the </a:t>
            </a:r>
            <a:r>
              <a:rPr lang="en-US" sz="1800" dirty="0" err="1">
                <a:solidFill>
                  <a:schemeClr val="dk1"/>
                </a:solidFill>
                <a:latin typeface="DM Sans ExtraLight"/>
                <a:ea typeface="DM Sans ExtraLight"/>
                <a:cs typeface="DM Sans ExtraLight"/>
                <a:sym typeface="DM Sans ExtraLight"/>
              </a:rPr>
              <a:t>FastAPI</a:t>
            </a:r>
            <a:r>
              <a:rPr lang="en-US" sz="1800" dirty="0">
                <a:solidFill>
                  <a:schemeClr val="dk1"/>
                </a:solidFill>
                <a:latin typeface="DM Sans ExtraLight"/>
                <a:ea typeface="DM Sans ExtraLight"/>
                <a:cs typeface="DM Sans ExtraLight"/>
                <a:sym typeface="DM Sans ExtraLight"/>
              </a:rPr>
              <a:t> app for enabling voice capability</a:t>
            </a:r>
            <a:endParaRPr sz="1800" dirty="0">
              <a:solidFill>
                <a:schemeClr val="dk1"/>
              </a:solidFill>
              <a:latin typeface="DM Sans ExtraLight"/>
              <a:ea typeface="DM Sans ExtraLight"/>
              <a:cs typeface="DM Sans ExtraLight"/>
              <a:sym typeface="DM Sans ExtraLight"/>
            </a:endParaRPr>
          </a:p>
        </p:txBody>
      </p:sp>
      <p:pic>
        <p:nvPicPr>
          <p:cNvPr id="94" name="Google Shape;94;g30ca8fb41e6_0_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32737" y="3177312"/>
            <a:ext cx="2170500" cy="103197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30ca8fb41e6_0_8"/>
          <p:cNvSpPr txBox="1"/>
          <p:nvPr/>
        </p:nvSpPr>
        <p:spPr>
          <a:xfrm>
            <a:off x="5308750" y="1420738"/>
            <a:ext cx="217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DM Sans ExtraLight"/>
              <a:ea typeface="DM Sans ExtraLight"/>
              <a:cs typeface="DM Sans ExtraLight"/>
              <a:sym typeface="DM Sans ExtraLight"/>
            </a:endParaRPr>
          </a:p>
        </p:txBody>
      </p:sp>
      <p:pic>
        <p:nvPicPr>
          <p:cNvPr id="96" name="Google Shape;96;g30ca8fb41e6_0_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98486" y="4590697"/>
            <a:ext cx="1038973" cy="10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ca8fb41e6_0_15"/>
          <p:cNvSpPr/>
          <p:nvPr/>
        </p:nvSpPr>
        <p:spPr>
          <a:xfrm>
            <a:off x="0" y="0"/>
            <a:ext cx="3106420" cy="192688"/>
          </a:xfrm>
          <a:custGeom>
            <a:avLst/>
            <a:gdLst/>
            <a:ahLst/>
            <a:cxnLst/>
            <a:rect l="l" t="t" r="r" b="b"/>
            <a:pathLst>
              <a:path w="6212840" h="288671" extrusionOk="0">
                <a:moveTo>
                  <a:pt x="0" y="0"/>
                </a:moveTo>
                <a:lnTo>
                  <a:pt x="0" y="288671"/>
                </a:lnTo>
                <a:lnTo>
                  <a:pt x="6212840" y="288671"/>
                </a:lnTo>
                <a:lnTo>
                  <a:pt x="6212840" y="0"/>
                </a:lnTo>
                <a:close/>
              </a:path>
            </a:pathLst>
          </a:custGeom>
          <a:solidFill>
            <a:srgbClr val="3DCAB1"/>
          </a:solidFill>
          <a:ln>
            <a:noFill/>
          </a:ln>
        </p:spPr>
      </p:sp>
      <p:sp>
        <p:nvSpPr>
          <p:cNvPr id="102" name="Google Shape;102;g30ca8fb41e6_0_15"/>
          <p:cNvSpPr txBox="1"/>
          <p:nvPr/>
        </p:nvSpPr>
        <p:spPr>
          <a:xfrm>
            <a:off x="1722688" y="397617"/>
            <a:ext cx="4882200" cy="7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u="sng">
                <a:solidFill>
                  <a:schemeClr val="dk1"/>
                </a:solidFill>
                <a:latin typeface="DM Sans ExtraLight"/>
                <a:ea typeface="DM Sans ExtraLight"/>
                <a:cs typeface="DM Sans ExtraLight"/>
                <a:sym typeface="DM Sans ExtraLight"/>
              </a:rPr>
              <a:t>Larger Vision</a:t>
            </a:r>
            <a:endParaRPr sz="3300" b="0" i="0" u="sng" strike="noStrike" cap="none">
              <a:solidFill>
                <a:schemeClr val="dk1"/>
              </a:solidFill>
              <a:latin typeface="DM Sans ExtraLight"/>
              <a:ea typeface="DM Sans ExtraLight"/>
              <a:cs typeface="DM Sans ExtraLight"/>
              <a:sym typeface="DM Sans ExtraLight"/>
            </a:endParaRPr>
          </a:p>
        </p:txBody>
      </p:sp>
      <p:sp>
        <p:nvSpPr>
          <p:cNvPr id="103" name="Google Shape;103;g30ca8fb41e6_0_15"/>
          <p:cNvSpPr txBox="1"/>
          <p:nvPr/>
        </p:nvSpPr>
        <p:spPr>
          <a:xfrm>
            <a:off x="1012625" y="1020675"/>
            <a:ext cx="6734400" cy="49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-US" sz="2000" u="sng">
                <a:solidFill>
                  <a:schemeClr val="dk1"/>
                </a:solidFill>
                <a:latin typeface="DM Sans ExtraLight"/>
                <a:ea typeface="DM Sans ExtraLight"/>
                <a:cs typeface="DM Sans ExtraLight"/>
                <a:sym typeface="DM Sans ExtraLight"/>
              </a:rPr>
              <a:t>Chatterbot</a:t>
            </a:r>
            <a:endParaRPr sz="2000" u="sng">
              <a:solidFill>
                <a:schemeClr val="dk1"/>
              </a:solidFill>
              <a:latin typeface="DM Sans ExtraLight"/>
              <a:ea typeface="DM Sans ExtraLight"/>
              <a:cs typeface="DM Sans ExtraLight"/>
              <a:sym typeface="DM Sans ExtraLight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DM Sans ExtraLight"/>
              <a:buChar char="●"/>
            </a:pPr>
            <a:r>
              <a:rPr lang="en-US" sz="1700">
                <a:solidFill>
                  <a:schemeClr val="dk1"/>
                </a:solidFill>
                <a:latin typeface="DM Sans ExtraLight"/>
                <a:ea typeface="DM Sans ExtraLight"/>
                <a:cs typeface="DM Sans ExtraLight"/>
                <a:sym typeface="DM Sans ExtraLight"/>
              </a:rPr>
              <a:t>Mobile</a:t>
            </a:r>
            <a:endParaRPr sz="1700">
              <a:solidFill>
                <a:schemeClr val="dk1"/>
              </a:solidFill>
              <a:latin typeface="DM Sans ExtraLight"/>
              <a:ea typeface="DM Sans ExtraLight"/>
              <a:cs typeface="DM Sans ExtraLight"/>
              <a:sym typeface="DM Sans ExtraLight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DM Sans ExtraLight"/>
              <a:buChar char="●"/>
            </a:pPr>
            <a:r>
              <a:rPr lang="en-US" sz="1700">
                <a:solidFill>
                  <a:schemeClr val="dk1"/>
                </a:solidFill>
                <a:latin typeface="DM Sans ExtraLight"/>
                <a:ea typeface="DM Sans ExtraLight"/>
                <a:cs typeface="DM Sans ExtraLight"/>
                <a:sym typeface="DM Sans ExtraLight"/>
              </a:rPr>
              <a:t>Improve Data Quality</a:t>
            </a:r>
            <a:endParaRPr sz="1700">
              <a:solidFill>
                <a:schemeClr val="dk1"/>
              </a:solidFill>
              <a:latin typeface="DM Sans ExtraLight"/>
              <a:ea typeface="DM Sans ExtraLight"/>
              <a:cs typeface="DM Sans ExtraLight"/>
              <a:sym typeface="DM Sans ExtraLight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DM Sans ExtraLight"/>
              <a:buChar char="●"/>
            </a:pPr>
            <a:r>
              <a:rPr lang="en-US" sz="1700">
                <a:solidFill>
                  <a:schemeClr val="dk1"/>
                </a:solidFill>
                <a:latin typeface="DM Sans ExtraLight"/>
                <a:ea typeface="DM Sans ExtraLight"/>
                <a:cs typeface="DM Sans ExtraLight"/>
                <a:sym typeface="DM Sans ExtraLight"/>
              </a:rPr>
              <a:t>VAD for hands free usage</a:t>
            </a:r>
            <a:endParaRPr sz="1700">
              <a:solidFill>
                <a:schemeClr val="dk1"/>
              </a:solidFill>
              <a:latin typeface="DM Sans ExtraLight"/>
              <a:ea typeface="DM Sans ExtraLight"/>
              <a:cs typeface="DM Sans ExtraLight"/>
              <a:sym typeface="DM Sans ExtraLight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DM Sans ExtraLight"/>
              <a:buChar char="●"/>
            </a:pPr>
            <a:r>
              <a:rPr lang="en-US" sz="1700">
                <a:solidFill>
                  <a:schemeClr val="dk1"/>
                </a:solidFill>
                <a:latin typeface="DM Sans ExtraLight"/>
                <a:ea typeface="DM Sans ExtraLight"/>
                <a:cs typeface="DM Sans ExtraLight"/>
                <a:sym typeface="DM Sans ExtraLight"/>
              </a:rPr>
              <a:t>Offline ASR/TTS Models</a:t>
            </a:r>
            <a:endParaRPr sz="1700">
              <a:solidFill>
                <a:schemeClr val="dk1"/>
              </a:solidFill>
              <a:latin typeface="DM Sans ExtraLight"/>
              <a:ea typeface="DM Sans ExtraLight"/>
              <a:cs typeface="DM Sans ExtraLight"/>
              <a:sym typeface="DM Sans ExtraLight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DM Sans ExtraLight"/>
              <a:buChar char="●"/>
            </a:pPr>
            <a:r>
              <a:rPr lang="en-US" sz="1700">
                <a:solidFill>
                  <a:schemeClr val="dk1"/>
                </a:solidFill>
                <a:latin typeface="DM Sans ExtraLight"/>
                <a:ea typeface="DM Sans ExtraLight"/>
                <a:cs typeface="DM Sans ExtraLight"/>
                <a:sym typeface="DM Sans ExtraLight"/>
              </a:rPr>
              <a:t>Everyday Scenarios</a:t>
            </a:r>
            <a:endParaRPr sz="1700">
              <a:solidFill>
                <a:schemeClr val="dk1"/>
              </a:solidFill>
              <a:latin typeface="DM Sans ExtraLight"/>
              <a:ea typeface="DM Sans ExtraLight"/>
              <a:cs typeface="DM Sans ExtraLight"/>
              <a:sym typeface="DM Sans Extra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 u="sng">
              <a:solidFill>
                <a:schemeClr val="dk1"/>
              </a:solidFill>
              <a:latin typeface="DM Sans ExtraLight"/>
              <a:ea typeface="DM Sans ExtraLight"/>
              <a:cs typeface="DM Sans ExtraLight"/>
              <a:sym typeface="DM Sans Extra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-US" sz="2000" u="sng">
                <a:solidFill>
                  <a:schemeClr val="dk1"/>
                </a:solidFill>
                <a:latin typeface="DM Sans ExtraLight"/>
                <a:ea typeface="DM Sans ExtraLight"/>
                <a:cs typeface="DM Sans ExtraLight"/>
                <a:sym typeface="DM Sans ExtraLight"/>
              </a:rPr>
              <a:t>The English Program</a:t>
            </a:r>
            <a:endParaRPr sz="2000" u="sng">
              <a:solidFill>
                <a:schemeClr val="dk1"/>
              </a:solidFill>
              <a:latin typeface="DM Sans ExtraLight"/>
              <a:ea typeface="DM Sans ExtraLight"/>
              <a:cs typeface="DM Sans ExtraLight"/>
              <a:sym typeface="DM Sans ExtraLight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DM Sans ExtraLight"/>
              <a:buChar char="●"/>
            </a:pPr>
            <a:r>
              <a:rPr lang="en-US" sz="1700">
                <a:solidFill>
                  <a:schemeClr val="dk1"/>
                </a:solidFill>
                <a:latin typeface="DM Sans ExtraLight"/>
                <a:ea typeface="DM Sans ExtraLight"/>
                <a:cs typeface="DM Sans ExtraLight"/>
                <a:sym typeface="DM Sans ExtraLight"/>
              </a:rPr>
              <a:t>One of our major areas of focus this year is a comprehensive English program</a:t>
            </a:r>
            <a:endParaRPr sz="1700">
              <a:solidFill>
                <a:schemeClr val="dk1"/>
              </a:solidFill>
              <a:latin typeface="DM Sans ExtraLight"/>
              <a:ea typeface="DM Sans ExtraLight"/>
              <a:cs typeface="DM Sans ExtraLight"/>
              <a:sym typeface="DM Sans ExtraLight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DM Sans ExtraLight"/>
              <a:buChar char="●"/>
            </a:pPr>
            <a:r>
              <a:rPr lang="en-US" sz="1700">
                <a:solidFill>
                  <a:schemeClr val="dk1"/>
                </a:solidFill>
                <a:latin typeface="DM Sans ExtraLight"/>
                <a:ea typeface="DM Sans ExtraLight"/>
                <a:cs typeface="DM Sans ExtraLight"/>
                <a:sym typeface="DM Sans ExtraLight"/>
              </a:rPr>
              <a:t>SImilar to all Pratham programs, social infrastructure will be a fundamental building block</a:t>
            </a:r>
            <a:endParaRPr sz="1700">
              <a:solidFill>
                <a:schemeClr val="dk1"/>
              </a:solidFill>
              <a:latin typeface="DM Sans ExtraLight"/>
              <a:ea typeface="DM Sans ExtraLight"/>
              <a:cs typeface="DM Sans ExtraLight"/>
              <a:sym typeface="DM Sans ExtraLight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DM Sans ExtraLight"/>
              <a:buChar char="●"/>
            </a:pPr>
            <a:r>
              <a:rPr lang="en-US" sz="1700">
                <a:solidFill>
                  <a:schemeClr val="dk1"/>
                </a:solidFill>
                <a:latin typeface="DM Sans ExtraLight"/>
                <a:ea typeface="DM Sans ExtraLight"/>
                <a:cs typeface="DM Sans ExtraLight"/>
                <a:sym typeface="DM Sans ExtraLight"/>
              </a:rPr>
              <a:t>AI Enabled Tech Elements to be developed to complement the program</a:t>
            </a:r>
            <a:endParaRPr sz="1700">
              <a:solidFill>
                <a:schemeClr val="dk1"/>
              </a:solidFill>
              <a:latin typeface="DM Sans ExtraLight"/>
              <a:ea typeface="DM Sans ExtraLight"/>
              <a:cs typeface="DM Sans ExtraLight"/>
              <a:sym typeface="DM Sans ExtraLight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DM Sans ExtraLight"/>
              <a:buChar char="●"/>
            </a:pPr>
            <a:r>
              <a:rPr lang="en-US" sz="1700">
                <a:solidFill>
                  <a:schemeClr val="dk1"/>
                </a:solidFill>
                <a:latin typeface="DM Sans ExtraLight"/>
                <a:ea typeface="DM Sans ExtraLight"/>
                <a:cs typeface="DM Sans ExtraLight"/>
                <a:sym typeface="DM Sans ExtraLight"/>
              </a:rPr>
              <a:t>Conversational piece of the program</a:t>
            </a:r>
            <a:endParaRPr sz="1700">
              <a:solidFill>
                <a:schemeClr val="dk1"/>
              </a:solidFill>
              <a:latin typeface="DM Sans ExtraLight"/>
              <a:ea typeface="DM Sans ExtraLight"/>
              <a:cs typeface="DM Sans ExtraLight"/>
              <a:sym typeface="DM Sans ExtraLight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DM Sans ExtraLight"/>
              <a:buChar char="●"/>
            </a:pPr>
            <a:r>
              <a:rPr lang="en-US" sz="1700">
                <a:solidFill>
                  <a:schemeClr val="dk1"/>
                </a:solidFill>
                <a:latin typeface="DM Sans ExtraLight"/>
                <a:ea typeface="DM Sans ExtraLight"/>
                <a:cs typeface="DM Sans ExtraLight"/>
                <a:sym typeface="DM Sans ExtraLight"/>
              </a:rPr>
              <a:t>Some of the other features include reading practice and assessment, reading comprehension tests etc.,</a:t>
            </a:r>
            <a:endParaRPr sz="1700">
              <a:solidFill>
                <a:schemeClr val="dk1"/>
              </a:solidFill>
              <a:latin typeface="DM Sans ExtraLight"/>
              <a:ea typeface="DM Sans ExtraLight"/>
              <a:cs typeface="DM Sans ExtraLight"/>
              <a:sym typeface="DM Sans ExtraLight"/>
            </a:endParaRPr>
          </a:p>
        </p:txBody>
      </p:sp>
      <p:pic>
        <p:nvPicPr>
          <p:cNvPr id="104" name="Google Shape;104;g30ca8fb41e6_0_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97825" y="92226"/>
            <a:ext cx="1727476" cy="56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</Words>
  <Application>Microsoft Office PowerPoint</Application>
  <PresentationFormat>On-screen Show (4:3)</PresentationFormat>
  <Paragraphs>57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DM Sans Light</vt:lpstr>
      <vt:lpstr>DM Sans</vt:lpstr>
      <vt:lpstr>Arial</vt:lpstr>
      <vt:lpstr>DM Sans ExtraLight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Sravana Chandra Kalvapalli</cp:lastModifiedBy>
  <cp:revision>1</cp:revision>
  <dcterms:created xsi:type="dcterms:W3CDTF">2013-01-27T09:14:16Z</dcterms:created>
  <dcterms:modified xsi:type="dcterms:W3CDTF">2024-10-20T05:21:38Z</dcterms:modified>
</cp:coreProperties>
</file>