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3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avani Kairamkonda" userId="8be0200ac8849e07" providerId="LiveId" clId="{CCE399D6-0700-4882-918E-DA5A8E665A7B}"/>
    <pc:docChg chg="custSel modSld">
      <pc:chgData name="Sravani Kairamkonda" userId="8be0200ac8849e07" providerId="LiveId" clId="{CCE399D6-0700-4882-918E-DA5A8E665A7B}" dt="2023-12-11T23:51:16.368" v="32" actId="5793"/>
      <pc:docMkLst>
        <pc:docMk/>
      </pc:docMkLst>
      <pc:sldChg chg="modSp mod">
        <pc:chgData name="Sravani Kairamkonda" userId="8be0200ac8849e07" providerId="LiveId" clId="{CCE399D6-0700-4882-918E-DA5A8E665A7B}" dt="2023-12-11T23:51:16.368" v="32" actId="5793"/>
        <pc:sldMkLst>
          <pc:docMk/>
          <pc:sldMk cId="0" sldId="256"/>
        </pc:sldMkLst>
        <pc:spChg chg="mod">
          <ac:chgData name="Sravani Kairamkonda" userId="8be0200ac8849e07" providerId="LiveId" clId="{CCE399D6-0700-4882-918E-DA5A8E665A7B}" dt="2023-12-11T23:51:16.368" v="32" actId="5793"/>
          <ac:spMkLst>
            <pc:docMk/>
            <pc:sldMk cId="0" sldId="256"/>
            <ac:spMk id="8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d85f0e0ff_1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9d85f0e0ff_1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9ce69deb22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9ce69deb2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ce69deb22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ce69deb22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ceaa0b84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ceaa0b84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ceaa0b845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ceaa0b84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ceaa0b84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ceaa0b8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0c532447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a0c532447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a0c532447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a0c532447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d85f0e0ff_1_8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d85f0e0ff_1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melodyyiphoiching/nyc-traffic-accident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306525"/>
            <a:ext cx="7688100" cy="16647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 sz="3000" dirty="0">
                <a:solidFill>
                  <a:srgbClr val="000000"/>
                </a:solidFill>
                <a:latin typeface="Times New Roman" panose="02020603050405020304" pitchFamily="18" charset="0"/>
                <a:ea typeface="Lato"/>
                <a:cs typeface="Times New Roman" panose="02020603050405020304" pitchFamily="18" charset="0"/>
                <a:sym typeface="Lato"/>
              </a:rPr>
              <a:t>A Data-Driven Analysis of New York City </a:t>
            </a:r>
            <a:br>
              <a:rPr lang="en" sz="3000" dirty="0">
                <a:solidFill>
                  <a:srgbClr val="000000"/>
                </a:solidFill>
                <a:latin typeface="Times New Roman" panose="02020603050405020304" pitchFamily="18" charset="0"/>
                <a:ea typeface="Lato"/>
                <a:cs typeface="Times New Roman" panose="02020603050405020304" pitchFamily="18" charset="0"/>
                <a:sym typeface="Lato"/>
              </a:rPr>
            </a:br>
            <a:r>
              <a:rPr lang="en" sz="3000" dirty="0">
                <a:solidFill>
                  <a:srgbClr val="000000"/>
                </a:solidFill>
                <a:latin typeface="Times New Roman" panose="02020603050405020304" pitchFamily="18" charset="0"/>
                <a:ea typeface="Lato"/>
                <a:cs typeface="Times New Roman" panose="02020603050405020304" pitchFamily="18" charset="0"/>
                <a:sym typeface="Lato"/>
              </a:rPr>
              <a:t>Traffic Accidents</a:t>
            </a:r>
            <a:endParaRPr sz="3000" dirty="0">
              <a:solidFill>
                <a:srgbClr val="0F0F0F"/>
              </a:solidFill>
              <a:latin typeface="Times New Roman" panose="02020603050405020304" pitchFamily="18" charset="0"/>
              <a:ea typeface="Lato"/>
              <a:cs typeface="Times New Roman" panose="02020603050405020304" pitchFamily="18" charset="0"/>
              <a:sym typeface="Lato"/>
            </a:endParaRPr>
          </a:p>
        </p:txBody>
      </p:sp>
      <p:sp>
        <p:nvSpPr>
          <p:cNvPr id="87" name="Google Shape;87;p13"/>
          <p:cNvSpPr txBox="1">
            <a:spLocks noGrp="1"/>
          </p:cNvSpPr>
          <p:nvPr>
            <p:ph type="subTitle" idx="1"/>
          </p:nvPr>
        </p:nvSpPr>
        <p:spPr>
          <a:xfrm>
            <a:off x="727950" y="3395650"/>
            <a:ext cx="7688100" cy="11403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b="1" dirty="0">
                <a:solidFill>
                  <a:srgbClr val="0F0F0F"/>
                </a:solidFill>
              </a:rPr>
              <a:t>Prepared By:</a:t>
            </a:r>
            <a:endParaRPr sz="1400" b="1" dirty="0">
              <a:solidFill>
                <a:srgbClr val="0F0F0F"/>
              </a:solidFill>
            </a:endParaRPr>
          </a:p>
          <a:p>
            <a:pPr marL="0" lvl="0" indent="0" algn="l" rtl="0">
              <a:lnSpc>
                <a:spcPct val="150000"/>
              </a:lnSpc>
              <a:spcBef>
                <a:spcPts val="0"/>
              </a:spcBef>
              <a:spcAft>
                <a:spcPts val="0"/>
              </a:spcAft>
              <a:buNone/>
            </a:pPr>
            <a:r>
              <a:rPr lang="en" sz="1400" b="1" dirty="0">
                <a:solidFill>
                  <a:srgbClr val="666666"/>
                </a:solidFill>
              </a:rPr>
              <a:t>Ankitaben Mungalpara (40) (Session - 1)</a:t>
            </a:r>
            <a:endParaRPr sz="1400" b="1" dirty="0">
              <a:solidFill>
                <a:srgbClr val="666666"/>
              </a:solidFill>
            </a:endParaRPr>
          </a:p>
          <a:p>
            <a:pPr marL="0" lvl="0" indent="0" algn="l" rtl="0">
              <a:lnSpc>
                <a:spcPct val="150000"/>
              </a:lnSpc>
              <a:spcBef>
                <a:spcPts val="0"/>
              </a:spcBef>
              <a:spcAft>
                <a:spcPts val="0"/>
              </a:spcAft>
              <a:buNone/>
            </a:pPr>
            <a:r>
              <a:rPr lang="en" sz="1400" b="1" dirty="0">
                <a:solidFill>
                  <a:srgbClr val="666666"/>
                </a:solidFill>
              </a:rPr>
              <a:t>Sravani Kairam Konda (18) (Session – 2)</a:t>
            </a:r>
            <a:endParaRPr sz="1400" b="1" dirty="0">
              <a:solidFill>
                <a:srgbClr val="666666"/>
              </a:solidFill>
            </a:endParaRPr>
          </a:p>
          <a:p>
            <a:pPr marL="0" lvl="0" indent="0" algn="l" rtl="0">
              <a:lnSpc>
                <a:spcPct val="150000"/>
              </a:lnSpc>
              <a:spcBef>
                <a:spcPts val="0"/>
              </a:spcBef>
              <a:spcAft>
                <a:spcPts val="0"/>
              </a:spcAft>
              <a:buNone/>
            </a:pPr>
            <a:r>
              <a:rPr lang="en" sz="1400" b="1" dirty="0">
                <a:solidFill>
                  <a:srgbClr val="666666"/>
                </a:solidFill>
              </a:rPr>
              <a:t>Ramana Sai Payili (</a:t>
            </a:r>
            <a:r>
              <a:rPr lang="en" sz="1400" b="1">
                <a:solidFill>
                  <a:srgbClr val="666666"/>
                </a:solidFill>
              </a:rPr>
              <a:t>32) (Session – 2)</a:t>
            </a:r>
            <a:endParaRPr sz="1400" b="1" dirty="0">
              <a:solidFill>
                <a:srgbClr val="666666"/>
              </a:solidFill>
            </a:endParaRPr>
          </a:p>
          <a:p>
            <a:pPr marL="0" lvl="0" indent="0" algn="l" rtl="0">
              <a:lnSpc>
                <a:spcPct val="150000"/>
              </a:lnSpc>
              <a:spcBef>
                <a:spcPts val="0"/>
              </a:spcBef>
              <a:spcAft>
                <a:spcPts val="0"/>
              </a:spcAft>
              <a:buNone/>
            </a:pPr>
            <a:endParaRPr sz="1400" b="1" dirty="0"/>
          </a:p>
        </p:txBody>
      </p:sp>
      <p:sp>
        <p:nvSpPr>
          <p:cNvPr id="88" name="Google Shape;88;p13"/>
          <p:cNvSpPr txBox="1"/>
          <p:nvPr/>
        </p:nvSpPr>
        <p:spPr>
          <a:xfrm>
            <a:off x="4902750" y="4323375"/>
            <a:ext cx="3513300" cy="333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b="1">
                <a:solidFill>
                  <a:schemeClr val="dk1"/>
                </a:solidFill>
                <a:latin typeface="Lato"/>
                <a:ea typeface="Lato"/>
                <a:cs typeface="Lato"/>
                <a:sym typeface="Lato"/>
              </a:rPr>
              <a:t>Group - 16</a:t>
            </a:r>
            <a:endParaRPr b="1">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2835750" y="2111775"/>
            <a:ext cx="34725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4500">
                <a:solidFill>
                  <a:schemeClr val="accent1"/>
                </a:solidFill>
                <a:latin typeface="Lato"/>
                <a:ea typeface="Lato"/>
                <a:cs typeface="Lato"/>
                <a:sym typeface="Lato"/>
              </a:rPr>
              <a:t>Thank you.</a:t>
            </a:r>
            <a:endParaRPr sz="45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648450" y="559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Lato"/>
                <a:ea typeface="Lato"/>
                <a:cs typeface="Lato"/>
                <a:sym typeface="Lato"/>
              </a:rPr>
              <a:t>Content</a:t>
            </a:r>
            <a:endParaRPr sz="2400">
              <a:latin typeface="Lato"/>
              <a:ea typeface="Lato"/>
              <a:cs typeface="Lato"/>
              <a:sym typeface="Lato"/>
            </a:endParaRPr>
          </a:p>
        </p:txBody>
      </p:sp>
      <p:sp>
        <p:nvSpPr>
          <p:cNvPr id="94" name="Google Shape;94;p14"/>
          <p:cNvSpPr txBox="1">
            <a:spLocks noGrp="1"/>
          </p:cNvSpPr>
          <p:nvPr>
            <p:ph type="body" idx="1"/>
          </p:nvPr>
        </p:nvSpPr>
        <p:spPr>
          <a:xfrm>
            <a:off x="727650" y="1441200"/>
            <a:ext cx="7688700" cy="29733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Clr>
                <a:srgbClr val="434343"/>
              </a:buClr>
              <a:buSzPts val="1400"/>
              <a:buChar char="●"/>
            </a:pPr>
            <a:r>
              <a:rPr lang="en" sz="1400" b="1">
                <a:solidFill>
                  <a:srgbClr val="434343"/>
                </a:solidFill>
              </a:rPr>
              <a:t>Objective</a:t>
            </a:r>
            <a:endParaRPr sz="1400" b="1">
              <a:solidFill>
                <a:srgbClr val="434343"/>
              </a:solidFill>
            </a:endParaRPr>
          </a:p>
          <a:p>
            <a:pPr marL="457200" lvl="0" indent="-317500" algn="l" rtl="0">
              <a:lnSpc>
                <a:spcPct val="200000"/>
              </a:lnSpc>
              <a:spcBef>
                <a:spcPts val="0"/>
              </a:spcBef>
              <a:spcAft>
                <a:spcPts val="0"/>
              </a:spcAft>
              <a:buClr>
                <a:srgbClr val="434343"/>
              </a:buClr>
              <a:buSzPts val="1400"/>
              <a:buChar char="●"/>
            </a:pPr>
            <a:r>
              <a:rPr lang="en" sz="1400" b="1">
                <a:solidFill>
                  <a:srgbClr val="434343"/>
                </a:solidFill>
              </a:rPr>
              <a:t>Dataset Overview</a:t>
            </a:r>
            <a:endParaRPr sz="1400" b="1">
              <a:solidFill>
                <a:srgbClr val="434343"/>
              </a:solidFill>
            </a:endParaRPr>
          </a:p>
          <a:p>
            <a:pPr marL="457200" lvl="0" indent="-317500" algn="l" rtl="0">
              <a:lnSpc>
                <a:spcPct val="200000"/>
              </a:lnSpc>
              <a:spcBef>
                <a:spcPts val="0"/>
              </a:spcBef>
              <a:spcAft>
                <a:spcPts val="0"/>
              </a:spcAft>
              <a:buClr>
                <a:srgbClr val="434343"/>
              </a:buClr>
              <a:buSzPts val="1400"/>
              <a:buChar char="●"/>
            </a:pPr>
            <a:r>
              <a:rPr lang="en" sz="1400" b="1">
                <a:solidFill>
                  <a:srgbClr val="434343"/>
                </a:solidFill>
              </a:rPr>
              <a:t>Data Pipeline </a:t>
            </a:r>
            <a:endParaRPr sz="1400" b="1">
              <a:solidFill>
                <a:srgbClr val="434343"/>
              </a:solidFill>
            </a:endParaRPr>
          </a:p>
          <a:p>
            <a:pPr marL="457200" lvl="0" indent="-317500" algn="l" rtl="0">
              <a:lnSpc>
                <a:spcPct val="200000"/>
              </a:lnSpc>
              <a:spcBef>
                <a:spcPts val="0"/>
              </a:spcBef>
              <a:spcAft>
                <a:spcPts val="0"/>
              </a:spcAft>
              <a:buClr>
                <a:srgbClr val="434343"/>
              </a:buClr>
              <a:buSzPts val="1400"/>
              <a:buChar char="●"/>
            </a:pPr>
            <a:r>
              <a:rPr lang="en" sz="1400" b="1">
                <a:solidFill>
                  <a:srgbClr val="434343"/>
                </a:solidFill>
              </a:rPr>
              <a:t>Step 1: Data Ingestion to Data Lake Storage</a:t>
            </a:r>
            <a:endParaRPr sz="1400" b="1">
              <a:solidFill>
                <a:srgbClr val="434343"/>
              </a:solidFill>
            </a:endParaRPr>
          </a:p>
          <a:p>
            <a:pPr marL="457200" lvl="0" indent="-317500" algn="l" rtl="0">
              <a:lnSpc>
                <a:spcPct val="200000"/>
              </a:lnSpc>
              <a:spcBef>
                <a:spcPts val="0"/>
              </a:spcBef>
              <a:spcAft>
                <a:spcPts val="0"/>
              </a:spcAft>
              <a:buClr>
                <a:srgbClr val="434343"/>
              </a:buClr>
              <a:buSzPts val="1400"/>
              <a:buChar char="●"/>
            </a:pPr>
            <a:r>
              <a:rPr lang="en" sz="1400" b="1">
                <a:solidFill>
                  <a:srgbClr val="434343"/>
                </a:solidFill>
              </a:rPr>
              <a:t>Step 2: Data Transformation on Azure Databricks</a:t>
            </a:r>
            <a:endParaRPr sz="1400" b="1">
              <a:solidFill>
                <a:srgbClr val="434343"/>
              </a:solidFill>
            </a:endParaRPr>
          </a:p>
          <a:p>
            <a:pPr marL="457200" lvl="0" indent="-317500" algn="l" rtl="0">
              <a:lnSpc>
                <a:spcPct val="200000"/>
              </a:lnSpc>
              <a:spcBef>
                <a:spcPts val="0"/>
              </a:spcBef>
              <a:spcAft>
                <a:spcPts val="0"/>
              </a:spcAft>
              <a:buClr>
                <a:srgbClr val="434343"/>
              </a:buClr>
              <a:buSzPts val="1400"/>
              <a:buChar char="●"/>
            </a:pPr>
            <a:r>
              <a:rPr lang="en" sz="1400" b="1">
                <a:solidFill>
                  <a:srgbClr val="434343"/>
                </a:solidFill>
              </a:rPr>
              <a:t>Step 3: Data Visualization on Azure Synapse Analytics</a:t>
            </a:r>
            <a:endParaRPr sz="1400" b="1">
              <a:solidFill>
                <a:srgbClr val="434343"/>
              </a:solidFill>
            </a:endParaRPr>
          </a:p>
          <a:p>
            <a:pPr marL="457200" lvl="0" indent="-317500" algn="l" rtl="0">
              <a:lnSpc>
                <a:spcPct val="200000"/>
              </a:lnSpc>
              <a:spcBef>
                <a:spcPts val="0"/>
              </a:spcBef>
              <a:spcAft>
                <a:spcPts val="0"/>
              </a:spcAft>
              <a:buClr>
                <a:srgbClr val="434343"/>
              </a:buClr>
              <a:buSzPts val="1400"/>
              <a:buChar char="●"/>
            </a:pPr>
            <a:r>
              <a:rPr lang="en" sz="1400" b="1">
                <a:solidFill>
                  <a:srgbClr val="434343"/>
                </a:solidFill>
              </a:rPr>
              <a:t>Conclusion</a:t>
            </a:r>
            <a:endParaRPr sz="1400" b="1">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7650" y="5694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Lato"/>
                <a:ea typeface="Lato"/>
                <a:cs typeface="Lato"/>
                <a:sym typeface="Lato"/>
              </a:rPr>
              <a:t>Objective</a:t>
            </a:r>
            <a:endParaRPr sz="2400">
              <a:latin typeface="Lato"/>
              <a:ea typeface="Lato"/>
              <a:cs typeface="Lato"/>
              <a:sym typeface="Lato"/>
            </a:endParaRPr>
          </a:p>
        </p:txBody>
      </p:sp>
      <p:sp>
        <p:nvSpPr>
          <p:cNvPr id="100" name="Google Shape;100;p15"/>
          <p:cNvSpPr txBox="1">
            <a:spLocks noGrp="1"/>
          </p:cNvSpPr>
          <p:nvPr>
            <p:ph type="body" idx="1"/>
          </p:nvPr>
        </p:nvSpPr>
        <p:spPr>
          <a:xfrm>
            <a:off x="727650" y="1456675"/>
            <a:ext cx="7791300" cy="2601900"/>
          </a:xfrm>
          <a:prstGeom prst="rect">
            <a:avLst/>
          </a:prstGeom>
        </p:spPr>
        <p:txBody>
          <a:bodyPr spcFirstLastPara="1" wrap="square" lIns="91425" tIns="91425" rIns="91425" bIns="91425" anchor="t" anchorCtr="0">
            <a:noAutofit/>
          </a:bodyPr>
          <a:lstStyle/>
          <a:p>
            <a:pPr marL="457200" lvl="0" indent="-311150" algn="just" rtl="0">
              <a:lnSpc>
                <a:spcPct val="200000"/>
              </a:lnSpc>
              <a:spcBef>
                <a:spcPts val="0"/>
              </a:spcBef>
              <a:spcAft>
                <a:spcPts val="0"/>
              </a:spcAft>
              <a:buClr>
                <a:srgbClr val="434343"/>
              </a:buClr>
              <a:buSzPts val="1300"/>
              <a:buChar char="●"/>
            </a:pPr>
            <a:r>
              <a:rPr lang="en" b="1">
                <a:solidFill>
                  <a:srgbClr val="434343"/>
                </a:solidFill>
              </a:rPr>
              <a:t>In the city of New York, known for its lively streets and transportation networks, the constant vehicular activity comes with challenges related to traffic safety and accident prevention. This project explores the New York City dataset capturing motor vehicle collisions reported by the Police Department.</a:t>
            </a:r>
            <a:endParaRPr b="1">
              <a:solidFill>
                <a:srgbClr val="434343"/>
              </a:solidFill>
            </a:endParaRPr>
          </a:p>
          <a:p>
            <a:pPr marL="457200" lvl="0" indent="-311150" algn="just" rtl="0">
              <a:lnSpc>
                <a:spcPct val="200000"/>
              </a:lnSpc>
              <a:spcBef>
                <a:spcPts val="0"/>
              </a:spcBef>
              <a:spcAft>
                <a:spcPts val="0"/>
              </a:spcAft>
              <a:buClr>
                <a:srgbClr val="434343"/>
              </a:buClr>
              <a:buSzPts val="1300"/>
              <a:buChar char="●"/>
            </a:pPr>
            <a:r>
              <a:rPr lang="en" b="1">
                <a:solidFill>
                  <a:srgbClr val="434343"/>
                </a:solidFill>
              </a:rPr>
              <a:t>The primary objective of this analysis is to analyze the New York City dataset efficiently using Azure tools. This includes employing Azure Data Factory for ingestion, storing raw data in Azure Data Lake Storage Gen2, leveraging Azure Databricks for transformation, storing processed data back, and utilizing Azure Synapse Analytics for comprehensive analytics.</a:t>
            </a:r>
            <a:endParaRPr b="1">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7650" y="589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Lato"/>
                <a:ea typeface="Lato"/>
                <a:cs typeface="Lato"/>
                <a:sym typeface="Lato"/>
              </a:rPr>
              <a:t>Dataset Overview</a:t>
            </a:r>
            <a:endParaRPr sz="2400">
              <a:latin typeface="Lato"/>
              <a:ea typeface="Lato"/>
              <a:cs typeface="Lato"/>
              <a:sym typeface="Lato"/>
            </a:endParaRPr>
          </a:p>
        </p:txBody>
      </p:sp>
      <p:sp>
        <p:nvSpPr>
          <p:cNvPr id="106" name="Google Shape;106;p16"/>
          <p:cNvSpPr txBox="1">
            <a:spLocks noGrp="1"/>
          </p:cNvSpPr>
          <p:nvPr>
            <p:ph type="body" idx="1"/>
          </p:nvPr>
        </p:nvSpPr>
        <p:spPr>
          <a:xfrm>
            <a:off x="818050" y="1185425"/>
            <a:ext cx="8058900" cy="3775800"/>
          </a:xfrm>
          <a:prstGeom prst="rect">
            <a:avLst/>
          </a:prstGeom>
        </p:spPr>
        <p:txBody>
          <a:bodyPr spcFirstLastPara="1" wrap="square" lIns="91425" tIns="91425" rIns="91425" bIns="91425" anchor="ctr" anchorCtr="0">
            <a:normAutofit lnSpcReduction="20000"/>
          </a:bodyPr>
          <a:lstStyle/>
          <a:p>
            <a:pPr marL="0" lvl="0" indent="0" algn="just" rtl="0">
              <a:lnSpc>
                <a:spcPct val="150000"/>
              </a:lnSpc>
              <a:spcBef>
                <a:spcPts val="1500"/>
              </a:spcBef>
              <a:spcAft>
                <a:spcPts val="0"/>
              </a:spcAft>
              <a:buNone/>
            </a:pPr>
            <a:r>
              <a:rPr lang="en" b="1">
                <a:solidFill>
                  <a:srgbClr val="434343"/>
                </a:solidFill>
              </a:rPr>
              <a:t>This dataset contains motor vehicle collisions reported by the New York City Police Department from  January to August 2020. Each record provides detailed information about an individual collision, encompassing key aspects such as date, time, and location (borough, zip code, street name, latitude/longitude), involved vehicles and victims, and contributing factors.</a:t>
            </a:r>
            <a:endParaRPr b="1">
              <a:solidFill>
                <a:srgbClr val="434343"/>
              </a:solidFill>
            </a:endParaRPr>
          </a:p>
          <a:p>
            <a:pPr marL="0" lvl="0" indent="0" algn="just" rtl="0">
              <a:lnSpc>
                <a:spcPct val="150000"/>
              </a:lnSpc>
              <a:spcBef>
                <a:spcPts val="1500"/>
              </a:spcBef>
              <a:spcAft>
                <a:spcPts val="0"/>
              </a:spcAft>
              <a:buNone/>
            </a:pPr>
            <a:r>
              <a:rPr lang="en" sz="1600" b="1">
                <a:solidFill>
                  <a:srgbClr val="155B54"/>
                </a:solidFill>
              </a:rPr>
              <a:t>Key Features:</a:t>
            </a:r>
            <a:endParaRPr sz="1600" b="1">
              <a:solidFill>
                <a:srgbClr val="155B54"/>
              </a:solidFill>
            </a:endParaRPr>
          </a:p>
          <a:p>
            <a:pPr marL="457200" lvl="0" indent="-311150" algn="just" rtl="0">
              <a:lnSpc>
                <a:spcPct val="150000"/>
              </a:lnSpc>
              <a:spcBef>
                <a:spcPts val="1500"/>
              </a:spcBef>
              <a:spcAft>
                <a:spcPts val="0"/>
              </a:spcAft>
              <a:buClr>
                <a:srgbClr val="434343"/>
              </a:buClr>
              <a:buSzPts val="1300"/>
              <a:buFont typeface="Lato"/>
              <a:buChar char="●"/>
            </a:pPr>
            <a:r>
              <a:rPr lang="en" b="1">
                <a:solidFill>
                  <a:srgbClr val="434343"/>
                </a:solidFill>
              </a:rPr>
              <a:t>Date and time of each collision</a:t>
            </a:r>
            <a:endParaRPr b="1">
              <a:solidFill>
                <a:srgbClr val="434343"/>
              </a:solidFill>
            </a:endParaRPr>
          </a:p>
          <a:p>
            <a:pPr marL="457200" lvl="0" indent="-311150" algn="just" rtl="0">
              <a:lnSpc>
                <a:spcPct val="150000"/>
              </a:lnSpc>
              <a:spcBef>
                <a:spcPts val="0"/>
              </a:spcBef>
              <a:spcAft>
                <a:spcPts val="0"/>
              </a:spcAft>
              <a:buClr>
                <a:srgbClr val="434343"/>
              </a:buClr>
              <a:buSzPts val="1300"/>
              <a:buFont typeface="Lato"/>
              <a:buChar char="●"/>
            </a:pPr>
            <a:r>
              <a:rPr lang="en" b="1">
                <a:solidFill>
                  <a:srgbClr val="434343"/>
                </a:solidFill>
              </a:rPr>
              <a:t>Spatial details including borough, zip code, and street name</a:t>
            </a:r>
            <a:endParaRPr b="1">
              <a:solidFill>
                <a:srgbClr val="434343"/>
              </a:solidFill>
            </a:endParaRPr>
          </a:p>
          <a:p>
            <a:pPr marL="457200" lvl="0" indent="-311150" algn="just" rtl="0">
              <a:lnSpc>
                <a:spcPct val="150000"/>
              </a:lnSpc>
              <a:spcBef>
                <a:spcPts val="0"/>
              </a:spcBef>
              <a:spcAft>
                <a:spcPts val="0"/>
              </a:spcAft>
              <a:buClr>
                <a:srgbClr val="434343"/>
              </a:buClr>
              <a:buSzPts val="1300"/>
              <a:buFont typeface="Lato"/>
              <a:buChar char="●"/>
            </a:pPr>
            <a:r>
              <a:rPr lang="en" b="1">
                <a:solidFill>
                  <a:srgbClr val="434343"/>
                </a:solidFill>
              </a:rPr>
              <a:t>Geographic coordinates (latitude/longitude)</a:t>
            </a:r>
            <a:endParaRPr b="1">
              <a:solidFill>
                <a:srgbClr val="434343"/>
              </a:solidFill>
            </a:endParaRPr>
          </a:p>
          <a:p>
            <a:pPr marL="457200" lvl="0" indent="-311150" algn="just" rtl="0">
              <a:lnSpc>
                <a:spcPct val="150000"/>
              </a:lnSpc>
              <a:spcBef>
                <a:spcPts val="0"/>
              </a:spcBef>
              <a:spcAft>
                <a:spcPts val="0"/>
              </a:spcAft>
              <a:buClr>
                <a:srgbClr val="434343"/>
              </a:buClr>
              <a:buSzPts val="1300"/>
              <a:buFont typeface="Lato"/>
              <a:buChar char="●"/>
            </a:pPr>
            <a:r>
              <a:rPr lang="en" b="1">
                <a:solidFill>
                  <a:srgbClr val="434343"/>
                </a:solidFill>
              </a:rPr>
              <a:t>Information on vehicles and victims</a:t>
            </a:r>
            <a:endParaRPr b="1">
              <a:solidFill>
                <a:srgbClr val="434343"/>
              </a:solidFill>
            </a:endParaRPr>
          </a:p>
          <a:p>
            <a:pPr marL="457200" lvl="0" indent="-311150" algn="just" rtl="0">
              <a:lnSpc>
                <a:spcPct val="150000"/>
              </a:lnSpc>
              <a:spcBef>
                <a:spcPts val="0"/>
              </a:spcBef>
              <a:spcAft>
                <a:spcPts val="0"/>
              </a:spcAft>
              <a:buClr>
                <a:srgbClr val="434343"/>
              </a:buClr>
              <a:buSzPts val="1300"/>
              <a:buFont typeface="Lato"/>
              <a:buChar char="●"/>
            </a:pPr>
            <a:r>
              <a:rPr lang="en" b="1">
                <a:solidFill>
                  <a:srgbClr val="434343"/>
                </a:solidFill>
              </a:rPr>
              <a:t>Contributing factors for each collision</a:t>
            </a:r>
            <a:endParaRPr b="1">
              <a:solidFill>
                <a:srgbClr val="434343"/>
              </a:solidFill>
            </a:endParaRPr>
          </a:p>
          <a:p>
            <a:pPr marL="0" lvl="0" indent="0" algn="just" rtl="0">
              <a:lnSpc>
                <a:spcPct val="115000"/>
              </a:lnSpc>
              <a:spcBef>
                <a:spcPts val="0"/>
              </a:spcBef>
              <a:spcAft>
                <a:spcPts val="0"/>
              </a:spcAft>
              <a:buNone/>
            </a:pPr>
            <a:endParaRPr sz="1400" b="1">
              <a:solidFill>
                <a:srgbClr val="374151"/>
              </a:solidFill>
            </a:endParaRPr>
          </a:p>
          <a:p>
            <a:pPr marL="0" lvl="0" indent="0" algn="just" rtl="0">
              <a:lnSpc>
                <a:spcPct val="115000"/>
              </a:lnSpc>
              <a:spcBef>
                <a:spcPts val="0"/>
              </a:spcBef>
              <a:spcAft>
                <a:spcPts val="0"/>
              </a:spcAft>
              <a:buNone/>
            </a:pPr>
            <a:r>
              <a:rPr lang="en" sz="1400" b="1">
                <a:solidFill>
                  <a:srgbClr val="000000"/>
                </a:solidFill>
              </a:rPr>
              <a:t>Dataset Source: </a:t>
            </a:r>
            <a:r>
              <a:rPr lang="en" sz="1400" b="1" u="sng">
                <a:solidFill>
                  <a:schemeClr val="hlink"/>
                </a:solidFill>
                <a:hlinkClick r:id="rId3"/>
              </a:rPr>
              <a:t>New York City Traffic Accidents Dataset</a:t>
            </a:r>
            <a:endParaRPr sz="1400" b="1"/>
          </a:p>
        </p:txBody>
      </p:sp>
      <p:pic>
        <p:nvPicPr>
          <p:cNvPr id="107" name="Google Shape;107;p16"/>
          <p:cNvPicPr preferRelativeResize="0"/>
          <p:nvPr/>
        </p:nvPicPr>
        <p:blipFill>
          <a:blip r:embed="rId4">
            <a:alphaModFix/>
          </a:blip>
          <a:stretch>
            <a:fillRect/>
          </a:stretch>
        </p:blipFill>
        <p:spPr>
          <a:xfrm>
            <a:off x="6022575" y="2702350"/>
            <a:ext cx="2723776" cy="1798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727650" y="589650"/>
            <a:ext cx="84165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F0F0F"/>
                </a:solidFill>
                <a:latin typeface="Lato"/>
                <a:ea typeface="Lato"/>
                <a:cs typeface="Lato"/>
                <a:sym typeface="Lato"/>
              </a:rPr>
              <a:t>New York City Accidents Analysis Data Pipeline </a:t>
            </a:r>
            <a:endParaRPr sz="2400">
              <a:latin typeface="Lato"/>
              <a:ea typeface="Lato"/>
              <a:cs typeface="Lato"/>
              <a:sym typeface="Lato"/>
            </a:endParaRPr>
          </a:p>
        </p:txBody>
      </p:sp>
      <p:pic>
        <p:nvPicPr>
          <p:cNvPr id="113" name="Google Shape;113;p17"/>
          <p:cNvPicPr preferRelativeResize="0"/>
          <p:nvPr/>
        </p:nvPicPr>
        <p:blipFill>
          <a:blip r:embed="rId3">
            <a:alphaModFix/>
          </a:blip>
          <a:stretch>
            <a:fillRect/>
          </a:stretch>
        </p:blipFill>
        <p:spPr>
          <a:xfrm>
            <a:off x="1576363" y="1206900"/>
            <a:ext cx="5991274" cy="385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657350" y="589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Lato"/>
                <a:ea typeface="Lato"/>
                <a:cs typeface="Lato"/>
                <a:sym typeface="Lato"/>
              </a:rPr>
              <a:t>Step 1: Data Ingestion to Data Lake Storage</a:t>
            </a:r>
            <a:endParaRPr sz="2400">
              <a:latin typeface="Lato"/>
              <a:ea typeface="Lato"/>
              <a:cs typeface="Lato"/>
              <a:sym typeface="Lato"/>
            </a:endParaRPr>
          </a:p>
          <a:p>
            <a:pPr marL="0" lvl="0" indent="0" algn="l" rtl="0">
              <a:spcBef>
                <a:spcPts val="0"/>
              </a:spcBef>
              <a:spcAft>
                <a:spcPts val="0"/>
              </a:spcAft>
              <a:buNone/>
            </a:pPr>
            <a:endParaRPr sz="2400">
              <a:latin typeface="Lato"/>
              <a:ea typeface="Lato"/>
              <a:cs typeface="Lato"/>
              <a:sym typeface="Lato"/>
            </a:endParaRPr>
          </a:p>
        </p:txBody>
      </p:sp>
      <p:sp>
        <p:nvSpPr>
          <p:cNvPr id="119" name="Google Shape;119;p18"/>
          <p:cNvSpPr txBox="1">
            <a:spLocks noGrp="1"/>
          </p:cNvSpPr>
          <p:nvPr>
            <p:ph type="body" idx="1"/>
          </p:nvPr>
        </p:nvSpPr>
        <p:spPr>
          <a:xfrm>
            <a:off x="829924" y="1233811"/>
            <a:ext cx="7839600" cy="22389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1500"/>
              </a:spcBef>
              <a:spcAft>
                <a:spcPts val="0"/>
              </a:spcAft>
              <a:buClr>
                <a:srgbClr val="434343"/>
              </a:buClr>
              <a:buSzPts val="1400"/>
              <a:buChar char="●"/>
            </a:pPr>
            <a:r>
              <a:rPr lang="en" b="1" dirty="0">
                <a:solidFill>
                  <a:srgbClr val="434343"/>
                </a:solidFill>
              </a:rPr>
              <a:t>Efficiently ingest the New York City accidents dataset on motor vehicle collisions (January-August 2020) into Data Lake Storage, laying the foundation for structured and scalable data processing.</a:t>
            </a:r>
            <a:endParaRPr b="1" dirty="0">
              <a:solidFill>
                <a:srgbClr val="434343"/>
              </a:solidFill>
            </a:endParaRPr>
          </a:p>
          <a:p>
            <a:pPr marL="457200" lvl="0" indent="-317500" algn="just" rtl="0">
              <a:lnSpc>
                <a:spcPct val="150000"/>
              </a:lnSpc>
              <a:spcBef>
                <a:spcPts val="0"/>
              </a:spcBef>
              <a:spcAft>
                <a:spcPts val="0"/>
              </a:spcAft>
              <a:buClr>
                <a:srgbClr val="434343"/>
              </a:buClr>
              <a:buSzPts val="1400"/>
              <a:buChar char="●"/>
            </a:pPr>
            <a:r>
              <a:rPr lang="en" b="1" dirty="0">
                <a:solidFill>
                  <a:srgbClr val="434343"/>
                </a:solidFill>
              </a:rPr>
              <a:t>Development of a secure and centralized repository in Azure Data Lake Storage Gen2, ready for subsequent stages in the analytical pipeline.</a:t>
            </a:r>
            <a:endParaRPr b="1" dirty="0">
              <a:solidFill>
                <a:srgbClr val="434343"/>
              </a:solidFill>
            </a:endParaRPr>
          </a:p>
        </p:txBody>
      </p:sp>
      <p:pic>
        <p:nvPicPr>
          <p:cNvPr id="120" name="Google Shape;120;p18"/>
          <p:cNvPicPr preferRelativeResize="0"/>
          <p:nvPr/>
        </p:nvPicPr>
        <p:blipFill>
          <a:blip r:embed="rId3">
            <a:alphaModFix/>
          </a:blip>
          <a:stretch>
            <a:fillRect/>
          </a:stretch>
        </p:blipFill>
        <p:spPr>
          <a:xfrm>
            <a:off x="7280250" y="3234800"/>
            <a:ext cx="1389274" cy="1577200"/>
          </a:xfrm>
          <a:prstGeom prst="rect">
            <a:avLst/>
          </a:prstGeom>
          <a:noFill/>
          <a:ln>
            <a:noFill/>
          </a:ln>
        </p:spPr>
      </p:pic>
      <p:pic>
        <p:nvPicPr>
          <p:cNvPr id="121" name="Google Shape;121;p18"/>
          <p:cNvPicPr preferRelativeResize="0"/>
          <p:nvPr/>
        </p:nvPicPr>
        <p:blipFill>
          <a:blip r:embed="rId4">
            <a:alphaModFix/>
          </a:blip>
          <a:stretch>
            <a:fillRect/>
          </a:stretch>
        </p:blipFill>
        <p:spPr>
          <a:xfrm>
            <a:off x="297800" y="3529473"/>
            <a:ext cx="1933301" cy="823800"/>
          </a:xfrm>
          <a:prstGeom prst="rect">
            <a:avLst/>
          </a:prstGeom>
          <a:noFill/>
          <a:ln>
            <a:noFill/>
          </a:ln>
        </p:spPr>
      </p:pic>
      <p:pic>
        <p:nvPicPr>
          <p:cNvPr id="122" name="Google Shape;122;p18"/>
          <p:cNvPicPr preferRelativeResize="0"/>
          <p:nvPr/>
        </p:nvPicPr>
        <p:blipFill rotWithShape="1">
          <a:blip r:embed="rId5">
            <a:alphaModFix/>
          </a:blip>
          <a:srcRect r="2515"/>
          <a:stretch/>
        </p:blipFill>
        <p:spPr>
          <a:xfrm>
            <a:off x="2231102" y="3529473"/>
            <a:ext cx="1703050" cy="994550"/>
          </a:xfrm>
          <a:prstGeom prst="rect">
            <a:avLst/>
          </a:prstGeom>
          <a:noFill/>
          <a:ln>
            <a:noFill/>
          </a:ln>
        </p:spPr>
      </p:pic>
      <p:pic>
        <p:nvPicPr>
          <p:cNvPr id="123" name="Google Shape;123;p18"/>
          <p:cNvPicPr preferRelativeResize="0"/>
          <p:nvPr/>
        </p:nvPicPr>
        <p:blipFill>
          <a:blip r:embed="rId6">
            <a:alphaModFix/>
          </a:blip>
          <a:stretch>
            <a:fillRect/>
          </a:stretch>
        </p:blipFill>
        <p:spPr>
          <a:xfrm>
            <a:off x="4049425" y="3325940"/>
            <a:ext cx="3230824" cy="823800"/>
          </a:xfrm>
          <a:prstGeom prst="rect">
            <a:avLst/>
          </a:prstGeom>
          <a:noFill/>
          <a:ln>
            <a:noFill/>
          </a:ln>
        </p:spPr>
      </p:pic>
      <p:pic>
        <p:nvPicPr>
          <p:cNvPr id="124" name="Google Shape;124;p18"/>
          <p:cNvPicPr preferRelativeResize="0"/>
          <p:nvPr/>
        </p:nvPicPr>
        <p:blipFill>
          <a:blip r:embed="rId7">
            <a:alphaModFix/>
          </a:blip>
          <a:stretch>
            <a:fillRect/>
          </a:stretch>
        </p:blipFill>
        <p:spPr>
          <a:xfrm>
            <a:off x="4004814" y="4286016"/>
            <a:ext cx="3301500" cy="6062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57350" y="589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Lato"/>
                <a:ea typeface="Lato"/>
                <a:cs typeface="Lato"/>
                <a:sym typeface="Lato"/>
              </a:rPr>
              <a:t>Step 2: Data Transformation on Azure Databricks</a:t>
            </a:r>
            <a:endParaRPr sz="2400" dirty="0">
              <a:latin typeface="Lato"/>
              <a:ea typeface="Lato"/>
              <a:cs typeface="Lato"/>
              <a:sym typeface="Lato"/>
            </a:endParaRPr>
          </a:p>
        </p:txBody>
      </p:sp>
      <p:sp>
        <p:nvSpPr>
          <p:cNvPr id="130" name="Google Shape;130;p19"/>
          <p:cNvSpPr txBox="1">
            <a:spLocks noGrp="1"/>
          </p:cNvSpPr>
          <p:nvPr>
            <p:ph type="body" idx="1"/>
          </p:nvPr>
        </p:nvSpPr>
        <p:spPr>
          <a:xfrm>
            <a:off x="521590" y="1010007"/>
            <a:ext cx="7960217" cy="3278272"/>
          </a:xfrm>
          <a:prstGeom prst="rect">
            <a:avLst/>
          </a:prstGeom>
        </p:spPr>
        <p:txBody>
          <a:bodyPr spcFirstLastPara="1" wrap="square" lIns="91425" tIns="91425" rIns="91425" bIns="91425" anchor="t" anchorCtr="0">
            <a:normAutofit/>
          </a:bodyPr>
          <a:lstStyle/>
          <a:p>
            <a:pPr marL="457200" lvl="0" indent="-317500" algn="just" rtl="0">
              <a:lnSpc>
                <a:spcPct val="200000"/>
              </a:lnSpc>
              <a:spcBef>
                <a:spcPts val="1500"/>
              </a:spcBef>
              <a:spcAft>
                <a:spcPts val="0"/>
              </a:spcAft>
              <a:buClr>
                <a:srgbClr val="434343"/>
              </a:buClr>
              <a:buSzPts val="1400"/>
              <a:buChar char="●"/>
            </a:pPr>
            <a:r>
              <a:rPr lang="en" sz="1200" b="1" dirty="0">
                <a:solidFill>
                  <a:srgbClr val="434343"/>
                </a:solidFill>
              </a:rPr>
              <a:t>Leveraging the capabilities of Azure Databricks to execute efficient and scalable data transformations, ensuring the dataset is refined and optimized for subsequent analytical tasks. </a:t>
            </a:r>
            <a:endParaRPr sz="1200" b="1" dirty="0">
              <a:solidFill>
                <a:srgbClr val="434343"/>
              </a:solidFill>
            </a:endParaRPr>
          </a:p>
          <a:p>
            <a:pPr marL="457200" lvl="0" indent="-317500" algn="just" rtl="0">
              <a:lnSpc>
                <a:spcPct val="200000"/>
              </a:lnSpc>
              <a:spcBef>
                <a:spcPts val="0"/>
              </a:spcBef>
              <a:spcAft>
                <a:spcPts val="0"/>
              </a:spcAft>
              <a:buClr>
                <a:srgbClr val="434343"/>
              </a:buClr>
              <a:buSzPts val="1400"/>
              <a:buChar char="●"/>
            </a:pPr>
            <a:r>
              <a:rPr lang="en" sz="1200" b="1" dirty="0">
                <a:solidFill>
                  <a:srgbClr val="434343"/>
                </a:solidFill>
              </a:rPr>
              <a:t>The steps proceed to transform the dataset, address inconsistencies, and prepare it for analysis. performed various analyses to uncover insights, including top accident counts by borough, contributing factors for fatal accidents, peak accident times, and day-of-week distribution. Finally, export the transformed data for further analysis and visualization to Azure Data Lake Storage.</a:t>
            </a:r>
            <a:endParaRPr sz="1200" b="1" dirty="0">
              <a:solidFill>
                <a:srgbClr val="434343"/>
              </a:solidFill>
            </a:endParaRPr>
          </a:p>
        </p:txBody>
      </p:sp>
      <p:pic>
        <p:nvPicPr>
          <p:cNvPr id="131" name="Google Shape;131;p19"/>
          <p:cNvPicPr preferRelativeResize="0"/>
          <p:nvPr/>
        </p:nvPicPr>
        <p:blipFill rotWithShape="1">
          <a:blip r:embed="rId3">
            <a:alphaModFix/>
          </a:blip>
          <a:srcRect l="30193" r="32244" b="38019"/>
          <a:stretch/>
        </p:blipFill>
        <p:spPr>
          <a:xfrm>
            <a:off x="7484200" y="589650"/>
            <a:ext cx="783575" cy="697625"/>
          </a:xfrm>
          <a:prstGeom prst="rect">
            <a:avLst/>
          </a:prstGeom>
          <a:noFill/>
          <a:ln>
            <a:noFill/>
          </a:ln>
        </p:spPr>
      </p:pic>
      <p:sp>
        <p:nvSpPr>
          <p:cNvPr id="132" name="Google Shape;132;p19"/>
          <p:cNvSpPr/>
          <p:nvPr/>
        </p:nvSpPr>
        <p:spPr>
          <a:xfrm>
            <a:off x="3368749" y="3624825"/>
            <a:ext cx="2265900" cy="1222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133" name="Google Shape;133;p19"/>
          <p:cNvCxnSpPr/>
          <p:nvPr/>
        </p:nvCxnSpPr>
        <p:spPr>
          <a:xfrm rot="10800000" flipH="1">
            <a:off x="3381533" y="3889492"/>
            <a:ext cx="2290500" cy="9900"/>
          </a:xfrm>
          <a:prstGeom prst="straightConnector1">
            <a:avLst/>
          </a:prstGeom>
          <a:noFill/>
          <a:ln w="9525" cap="flat" cmpd="sng">
            <a:solidFill>
              <a:schemeClr val="dk2"/>
            </a:solidFill>
            <a:prstDash val="solid"/>
            <a:round/>
            <a:headEnd type="none" w="med" len="med"/>
            <a:tailEnd type="none" w="med" len="med"/>
          </a:ln>
        </p:spPr>
      </p:cxnSp>
      <p:sp>
        <p:nvSpPr>
          <p:cNvPr id="134" name="Google Shape;134;p19"/>
          <p:cNvSpPr txBox="1"/>
          <p:nvPr/>
        </p:nvSpPr>
        <p:spPr>
          <a:xfrm>
            <a:off x="4193933" y="4173436"/>
            <a:ext cx="1624800" cy="1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F0F0F"/>
                </a:solidFill>
                <a:latin typeface="Lato"/>
                <a:ea typeface="Lato"/>
                <a:cs typeface="Lato"/>
                <a:sym typeface="Lato"/>
              </a:rPr>
              <a:t>Transformation</a:t>
            </a:r>
            <a:endParaRPr b="1" dirty="0">
              <a:solidFill>
                <a:srgbClr val="0F0F0F"/>
              </a:solidFill>
              <a:latin typeface="Lato"/>
              <a:ea typeface="Lato"/>
              <a:cs typeface="Lato"/>
              <a:sym typeface="Lato"/>
            </a:endParaRPr>
          </a:p>
        </p:txBody>
      </p:sp>
      <p:sp>
        <p:nvSpPr>
          <p:cNvPr id="135" name="Google Shape;135;p19"/>
          <p:cNvSpPr txBox="1"/>
          <p:nvPr/>
        </p:nvSpPr>
        <p:spPr>
          <a:xfrm>
            <a:off x="3381533" y="3555263"/>
            <a:ext cx="1624800" cy="30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dirty="0">
                <a:solidFill>
                  <a:schemeClr val="accent1"/>
                </a:solidFill>
                <a:latin typeface="Lato"/>
                <a:ea typeface="Lato"/>
                <a:cs typeface="Lato"/>
                <a:sym typeface="Lato"/>
              </a:rPr>
              <a:t>Notebook</a:t>
            </a:r>
            <a:endParaRPr sz="1300" b="1" dirty="0">
              <a:solidFill>
                <a:schemeClr val="accent1"/>
              </a:solidFill>
              <a:latin typeface="Lato"/>
              <a:ea typeface="Lato"/>
              <a:cs typeface="Lato"/>
              <a:sym typeface="Lato"/>
            </a:endParaRPr>
          </a:p>
        </p:txBody>
      </p:sp>
      <p:pic>
        <p:nvPicPr>
          <p:cNvPr id="136" name="Google Shape;136;p19"/>
          <p:cNvPicPr preferRelativeResize="0"/>
          <p:nvPr/>
        </p:nvPicPr>
        <p:blipFill>
          <a:blip r:embed="rId4">
            <a:alphaModFix/>
          </a:blip>
          <a:stretch>
            <a:fillRect/>
          </a:stretch>
        </p:blipFill>
        <p:spPr>
          <a:xfrm>
            <a:off x="3560950" y="4040749"/>
            <a:ext cx="632983" cy="5943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657350" y="589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latin typeface="Lato"/>
                <a:ea typeface="Lato"/>
                <a:cs typeface="Lato"/>
                <a:sym typeface="Lato"/>
              </a:rPr>
              <a:t>Step 3: Data Visualization on Azure Synapse Analytics</a:t>
            </a:r>
            <a:endParaRPr sz="2400" dirty="0">
              <a:latin typeface="Lato"/>
              <a:ea typeface="Lato"/>
              <a:cs typeface="Lato"/>
              <a:sym typeface="Lato"/>
            </a:endParaRPr>
          </a:p>
          <a:p>
            <a:pPr marL="0" lvl="0" indent="0" algn="l" rtl="0">
              <a:spcBef>
                <a:spcPts val="0"/>
              </a:spcBef>
              <a:spcAft>
                <a:spcPts val="0"/>
              </a:spcAft>
              <a:buNone/>
            </a:pPr>
            <a:endParaRPr sz="2400" dirty="0">
              <a:latin typeface="Lato"/>
              <a:ea typeface="Lato"/>
              <a:cs typeface="Lato"/>
              <a:sym typeface="Lato"/>
            </a:endParaRPr>
          </a:p>
        </p:txBody>
      </p:sp>
      <p:sp>
        <p:nvSpPr>
          <p:cNvPr id="142" name="Google Shape;142;p20"/>
          <p:cNvSpPr txBox="1">
            <a:spLocks noGrp="1"/>
          </p:cNvSpPr>
          <p:nvPr>
            <p:ph type="body" idx="1"/>
          </p:nvPr>
        </p:nvSpPr>
        <p:spPr>
          <a:xfrm>
            <a:off x="657350" y="997850"/>
            <a:ext cx="7819500" cy="36855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1500"/>
              </a:spcBef>
              <a:spcAft>
                <a:spcPts val="0"/>
              </a:spcAft>
              <a:buClr>
                <a:srgbClr val="434343"/>
              </a:buClr>
              <a:buSzPts val="1400"/>
              <a:buChar char="●"/>
            </a:pPr>
            <a:r>
              <a:rPr lang="en" b="1" dirty="0">
                <a:solidFill>
                  <a:srgbClr val="434343"/>
                </a:solidFill>
              </a:rPr>
              <a:t>Leveraging Azure Synapse Analytics for comprehensive data visualization, transforming collision data into meaningful insights for enhanced decision-making.</a:t>
            </a:r>
            <a:endParaRPr b="1" dirty="0">
              <a:solidFill>
                <a:srgbClr val="434343"/>
              </a:solidFill>
            </a:endParaRPr>
          </a:p>
          <a:p>
            <a:pPr marL="457200" lvl="0" indent="-317500" algn="just" rtl="0">
              <a:lnSpc>
                <a:spcPct val="150000"/>
              </a:lnSpc>
              <a:spcBef>
                <a:spcPts val="0"/>
              </a:spcBef>
              <a:spcAft>
                <a:spcPts val="0"/>
              </a:spcAft>
              <a:buClr>
                <a:srgbClr val="434343"/>
              </a:buClr>
              <a:buSzPts val="1400"/>
              <a:buChar char="●"/>
            </a:pPr>
            <a:r>
              <a:rPr lang="en" b="1" dirty="0">
                <a:solidFill>
                  <a:srgbClr val="434343"/>
                </a:solidFill>
              </a:rPr>
              <a:t>This involved exploring accident counts by borough, daily accident trends, distribution of contributing factors for fatal accidents, and hourly accident trends. These visualizations provided valuable insights into the spatial, temporal, and contributing factor aspects of motor vehicle collisions in New York City.</a:t>
            </a:r>
            <a:endParaRPr b="1" dirty="0">
              <a:solidFill>
                <a:srgbClr val="434343"/>
              </a:solidFill>
            </a:endParaRPr>
          </a:p>
        </p:txBody>
      </p:sp>
      <p:pic>
        <p:nvPicPr>
          <p:cNvPr id="143" name="Google Shape;143;p20"/>
          <p:cNvPicPr preferRelativeResize="0"/>
          <p:nvPr/>
        </p:nvPicPr>
        <p:blipFill>
          <a:blip r:embed="rId3">
            <a:alphaModFix/>
          </a:blip>
          <a:stretch>
            <a:fillRect/>
          </a:stretch>
        </p:blipFill>
        <p:spPr>
          <a:xfrm>
            <a:off x="309300" y="3379275"/>
            <a:ext cx="2282525" cy="1673275"/>
          </a:xfrm>
          <a:prstGeom prst="rect">
            <a:avLst/>
          </a:prstGeom>
          <a:noFill/>
          <a:ln>
            <a:noFill/>
          </a:ln>
        </p:spPr>
      </p:pic>
      <p:pic>
        <p:nvPicPr>
          <p:cNvPr id="144" name="Google Shape;144;p20"/>
          <p:cNvPicPr preferRelativeResize="0"/>
          <p:nvPr/>
        </p:nvPicPr>
        <p:blipFill>
          <a:blip r:embed="rId4">
            <a:alphaModFix/>
          </a:blip>
          <a:stretch>
            <a:fillRect/>
          </a:stretch>
        </p:blipFill>
        <p:spPr>
          <a:xfrm>
            <a:off x="2632013" y="3254300"/>
            <a:ext cx="2530876" cy="1798250"/>
          </a:xfrm>
          <a:prstGeom prst="rect">
            <a:avLst/>
          </a:prstGeom>
          <a:noFill/>
          <a:ln>
            <a:noFill/>
          </a:ln>
        </p:spPr>
      </p:pic>
      <p:pic>
        <p:nvPicPr>
          <p:cNvPr id="145" name="Google Shape;145;p20"/>
          <p:cNvPicPr preferRelativeResize="0"/>
          <p:nvPr/>
        </p:nvPicPr>
        <p:blipFill>
          <a:blip r:embed="rId5">
            <a:alphaModFix/>
          </a:blip>
          <a:stretch>
            <a:fillRect/>
          </a:stretch>
        </p:blipFill>
        <p:spPr>
          <a:xfrm>
            <a:off x="5203100" y="3479584"/>
            <a:ext cx="2431349" cy="1572967"/>
          </a:xfrm>
          <a:prstGeom prst="rect">
            <a:avLst/>
          </a:prstGeom>
          <a:noFill/>
          <a:ln>
            <a:noFill/>
          </a:ln>
        </p:spPr>
      </p:pic>
      <p:pic>
        <p:nvPicPr>
          <p:cNvPr id="146" name="Google Shape;146;p20"/>
          <p:cNvPicPr preferRelativeResize="0"/>
          <p:nvPr/>
        </p:nvPicPr>
        <p:blipFill>
          <a:blip r:embed="rId6">
            <a:alphaModFix/>
          </a:blip>
          <a:stretch>
            <a:fillRect/>
          </a:stretch>
        </p:blipFill>
        <p:spPr>
          <a:xfrm>
            <a:off x="7727100" y="3708325"/>
            <a:ext cx="1416899" cy="890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715175" y="599775"/>
            <a:ext cx="83241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Lato"/>
                <a:ea typeface="Lato"/>
                <a:cs typeface="Lato"/>
                <a:sym typeface="Lato"/>
              </a:rPr>
              <a:t>Conclusion</a:t>
            </a:r>
            <a:endParaRPr sz="2400">
              <a:latin typeface="Lato"/>
              <a:ea typeface="Lato"/>
              <a:cs typeface="Lato"/>
              <a:sym typeface="Lato"/>
            </a:endParaRPr>
          </a:p>
        </p:txBody>
      </p:sp>
      <p:sp>
        <p:nvSpPr>
          <p:cNvPr id="152" name="Google Shape;152;p21"/>
          <p:cNvSpPr txBox="1"/>
          <p:nvPr/>
        </p:nvSpPr>
        <p:spPr>
          <a:xfrm>
            <a:off x="642000" y="1377150"/>
            <a:ext cx="7860000" cy="3631733"/>
          </a:xfrm>
          <a:prstGeom prst="rect">
            <a:avLst/>
          </a:prstGeom>
          <a:noFill/>
          <a:ln>
            <a:noFill/>
          </a:ln>
        </p:spPr>
        <p:txBody>
          <a:bodyPr spcFirstLastPara="1" wrap="square" lIns="91425" tIns="91425" rIns="91425" bIns="91425" anchor="t" anchorCtr="0">
            <a:spAutoFit/>
          </a:bodyPr>
          <a:lstStyle/>
          <a:p>
            <a:pPr marL="457200" lvl="0" indent="-317500" algn="just" rtl="0">
              <a:lnSpc>
                <a:spcPct val="200000"/>
              </a:lnSpc>
              <a:spcBef>
                <a:spcPts val="0"/>
              </a:spcBef>
              <a:spcAft>
                <a:spcPts val="0"/>
              </a:spcAft>
              <a:buClr>
                <a:srgbClr val="434343"/>
              </a:buClr>
              <a:buSzPts val="1400"/>
              <a:buFont typeface="Lato"/>
              <a:buChar char="●"/>
            </a:pPr>
            <a:r>
              <a:rPr lang="en" b="1" dirty="0">
                <a:solidFill>
                  <a:schemeClr val="accent1"/>
                </a:solidFill>
                <a:latin typeface="Lato"/>
                <a:ea typeface="Lato"/>
                <a:cs typeface="Lato"/>
                <a:sym typeface="Lato"/>
              </a:rPr>
              <a:t>Through this analysis of NYC motor vehicle collisions, we have gained valuable insights into patterns, trends, and key factors influencing traffic accidents. The comprehensive exploration of temporal, spatial, vehicular, victim-related, and contributing factors provided a nuanced understanding of collision occurrences. </a:t>
            </a:r>
            <a:endParaRPr b="1" dirty="0">
              <a:solidFill>
                <a:schemeClr val="accent1"/>
              </a:solidFill>
              <a:latin typeface="Lato"/>
              <a:ea typeface="Lato"/>
              <a:cs typeface="Lato"/>
              <a:sym typeface="Lato"/>
            </a:endParaRPr>
          </a:p>
          <a:p>
            <a:pPr marL="457200" lvl="0" indent="-317500" algn="just" rtl="0">
              <a:lnSpc>
                <a:spcPct val="200000"/>
              </a:lnSpc>
              <a:spcBef>
                <a:spcPts val="0"/>
              </a:spcBef>
              <a:spcAft>
                <a:spcPts val="0"/>
              </a:spcAft>
              <a:buClr>
                <a:srgbClr val="434343"/>
              </a:buClr>
              <a:buSzPts val="1400"/>
              <a:buFont typeface="Lato"/>
              <a:buChar char="●"/>
            </a:pPr>
            <a:r>
              <a:rPr lang="en" b="1" dirty="0">
                <a:solidFill>
                  <a:schemeClr val="accent1"/>
                </a:solidFill>
                <a:latin typeface="Lato"/>
                <a:ea typeface="Lato"/>
                <a:cs typeface="Lato"/>
                <a:sym typeface="Lato"/>
              </a:rPr>
              <a:t>Leveraging Azure tools facilitated efficient data processing, from ingestion to visualization, ensuring a seamless analytical pipeline. These insights contribute to informed decision-making for enhancing traffic safety measures and accident prevention strategies in the dynamic urban environment of New York City.</a:t>
            </a:r>
            <a:endParaRPr b="1" dirty="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642</Words>
  <Application>Microsoft Office PowerPoint</Application>
  <PresentationFormat>On-screen Show (16:9)</PresentationFormat>
  <Paragraphs>43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Raleway</vt:lpstr>
      <vt:lpstr>Arial</vt:lpstr>
      <vt:lpstr>Times New Roman</vt:lpstr>
      <vt:lpstr>Lato</vt:lpstr>
      <vt:lpstr>Streamline</vt:lpstr>
      <vt:lpstr>A Data-Driven Analysis of New York City  Traffic Accidents</vt:lpstr>
      <vt:lpstr>Content</vt:lpstr>
      <vt:lpstr>Objective</vt:lpstr>
      <vt:lpstr>Dataset Overview</vt:lpstr>
      <vt:lpstr>New York City Accidents Analysis Data Pipeline </vt:lpstr>
      <vt:lpstr>Step 1: Data Ingestion to Data Lake Storage </vt:lpstr>
      <vt:lpstr>Step 2: Data Transformation on Azure Databricks</vt:lpstr>
      <vt:lpstr>Step 3: Data Visualization on Azure Synapse Analytics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Analyzing New York City Traffic Accidents on Microsoft Azure</dc:title>
  <cp:lastModifiedBy>Sravani Kairamkonda</cp:lastModifiedBy>
  <cp:revision>9</cp:revision>
  <dcterms:modified xsi:type="dcterms:W3CDTF">2023-12-11T23:51:18Z</dcterms:modified>
</cp:coreProperties>
</file>