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3"/>
  </p:notesMasterIdLst>
  <p:sldIdLst>
    <p:sldId id="256" r:id="rId2"/>
    <p:sldId id="259" r:id="rId3"/>
    <p:sldId id="258" r:id="rId4"/>
    <p:sldId id="261" r:id="rId5"/>
    <p:sldId id="260" r:id="rId6"/>
    <p:sldId id="279" r:id="rId7"/>
    <p:sldId id="281" r:id="rId8"/>
    <p:sldId id="265" r:id="rId9"/>
    <p:sldId id="269" r:id="rId10"/>
    <p:sldId id="262" r:id="rId11"/>
    <p:sldId id="275" r:id="rId12"/>
    <p:sldId id="277" r:id="rId13"/>
    <p:sldId id="280" r:id="rId14"/>
    <p:sldId id="272" r:id="rId15"/>
    <p:sldId id="271" r:id="rId16"/>
    <p:sldId id="270" r:id="rId17"/>
    <p:sldId id="273" r:id="rId18"/>
    <p:sldId id="282" r:id="rId19"/>
    <p:sldId id="274" r:id="rId20"/>
    <p:sldId id="283" r:id="rId21"/>
    <p:sldId id="284" r:id="rId22"/>
  </p:sldIdLst>
  <p:sldSz cx="12192000" cy="6858000"/>
  <p:notesSz cx="6858000" cy="21621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E0530-340B-4CCD-A906-2109D28E9670}" v="1" dt="2020-05-08T19:18:21.617"/>
    <p1510:client id="{0ACE9F3F-BC5F-42D6-ACE9-097D66C58B1B}" v="1" dt="2020-04-29T18:59:50.942"/>
    <p1510:client id="{1D2EB76F-E8E1-4B2B-BE34-2E9D796736FE}" v="2" dt="2019-11-22T00:22:21.717"/>
    <p1510:client id="{2B691D5D-4359-4062-A4BA-ED29DEA67ADE}" v="4" dt="2020-05-08T00:29:42.423"/>
    <p1510:client id="{3030189C-0A43-4441-A886-304BD259908E}" v="1354" dt="2020-04-25T07:07:25.069"/>
    <p1510:client id="{38A89918-67B9-4BAE-9814-26F5C3D8DCE9}" v="116" dt="2019-11-18T23:00:59.145"/>
    <p1510:client id="{3F0EE93B-279B-434E-A78A-B11370BE54E9}" v="2350" dt="2020-04-21T00:49:47.261"/>
    <p1510:client id="{3F96B9BB-3DC3-467B-A1BF-6F2E1B9A0A79}" v="152" dt="2019-11-21T23:54:05.818"/>
    <p1510:client id="{444E8A0A-72E6-489E-ABB0-3A4EA4CE735E}" v="86" dt="2020-05-08T19:13:04.082"/>
    <p1510:client id="{4ABF45E0-D4D5-4BEC-BA58-2124E23F6F84}" v="5200" dt="2020-04-27T06:32:33.460"/>
    <p1510:client id="{56943381-C552-434F-9318-5010458C790E}" v="740" dt="2019-11-20T04:19:24.018"/>
    <p1510:client id="{614D9662-C543-4574-A89E-BFB251E0156A}" v="528" dt="2019-11-18T23:34:20.008"/>
    <p1510:client id="{84A2401B-2E6C-4F3C-933C-7CCF70953501}" v="1456" dt="2020-04-29T04:55:08.541"/>
    <p1510:client id="{944F9B1A-C0C2-4CA3-A772-BF35F34B1BB3}" v="2" dt="2019-11-22T00:27:01.217"/>
    <p1510:client id="{A39D4BA0-0318-43E6-ADC5-6013AA0377A1}" v="7" dt="2020-04-24T17:01:19.644"/>
    <p1510:client id="{A9E16C82-0C37-4673-83D2-397A7218E757}" v="518" dt="2020-04-27T05:12:58.611"/>
    <p1510:client id="{AC2FE75D-4C2F-4BF5-BD81-18EEFE53BC6E}" v="3" dt="2019-11-22T00:57:48.409"/>
    <p1510:client id="{AC5AD029-F3B4-4A83-ABF4-BFBFDD21A504}" v="1255" dt="2019-11-20T20:58:58.988"/>
    <p1510:client id="{B320F1CB-B7BE-446E-85EA-FB45912CC0F2}" v="34" dt="2020-05-08T00:33:39.081"/>
    <p1510:client id="{B6DB2E07-B4F3-438F-BE69-29B855E49BDD}" v="238" dt="2020-04-29T19:08:42.235"/>
    <p1510:client id="{B78F6B89-FCD2-46B2-9609-90417C5C8854}" v="73" dt="2020-04-29T18:53:24.387"/>
    <p1510:client id="{C062DD5B-6C4A-4286-A0E0-DAB16CC8B7A0}" v="604" dt="2019-11-18T23:26:09.042"/>
    <p1510:client id="{C30F1188-FA8C-4D68-B813-CCB43F5B7015}" v="31" dt="2020-05-08T00:34:39.847"/>
    <p1510:client id="{C8CB8746-3E09-4A2A-9411-1E0F42C0E49E}" v="103" dt="2020-04-27T22:42:33.066"/>
    <p1510:client id="{D029BC82-2872-49E8-9B68-A5658CB26DAA}" v="17" dt="2020-04-28T23:20:09.175"/>
    <p1510:client id="{DFA5A174-5C90-450A-876C-B2DE5452FBBF}" v="4" dt="2020-04-26T02:43:41.551"/>
    <p1510:client id="{E32A6BBE-5F60-49C8-9FC4-FB2C6DAE71F8}" v="1121" dt="2020-04-27T23:11:57.795"/>
    <p1510:client id="{E7BD0B84-EBD9-427D-9DC5-C12A5CBAEB4A}" v="688" dt="2020-04-21T00:56:48.550"/>
    <p1510:client id="{E8585E2B-0BF5-4DAF-AB64-976026AA8B19}" v="53" dt="2020-04-21T04:52:53.076"/>
    <p1510:client id="{EA61EF23-8D6E-4D75-9A3B-C93F12904920}" v="1296" dt="2020-04-27T06:57:25.780"/>
    <p1510:client id="{ECB9A839-F073-44B8-B220-3297DA0D32C3}" v="21" dt="2019-11-22T00:37:09.802"/>
    <p1510:client id="{F33D469A-94F4-40BB-B87E-F109B5F3CB2D}" v="852" dt="2020-04-29T00:30:48.222"/>
    <p1510:client id="{F673D273-E50E-4E20-97B3-6420171A6C63}" v="800" dt="2019-11-20T20:58:29.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7"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0T16:31:00.150" idx="1">
    <p:pos x="10" y="10"/>
    <p:text>Add more this slides with current requirements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0T16:31:48.448" idx="2">
    <p:pos x="10" y="10"/>
    <p:text>Introduction to SVM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90443-A6C1-4CC1-A4E2-0D5A7DBDAFFA}" type="datetimeFigureOut">
              <a:rPr lang="en-US"/>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1DF0D-FFB5-45E3-A06F-5C153071A77C}" type="slidenum">
              <a:rPr lang="en-US"/>
              <a:t>‹#›</a:t>
            </a:fld>
            <a:endParaRPr lang="en-US"/>
          </a:p>
        </p:txBody>
      </p:sp>
    </p:spTree>
    <p:extLst>
      <p:ext uri="{BB962C8B-B14F-4D97-AF65-F5344CB8AC3E}">
        <p14:creationId xmlns:p14="http://schemas.microsoft.com/office/powerpoint/2010/main" val="301249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Sravani</a:t>
            </a:r>
          </a:p>
        </p:txBody>
      </p:sp>
      <p:sp>
        <p:nvSpPr>
          <p:cNvPr id="4" name="Slide Number Placeholder 3"/>
          <p:cNvSpPr>
            <a:spLocks noGrp="1"/>
          </p:cNvSpPr>
          <p:nvPr>
            <p:ph type="sldNum" sz="quarter" idx="5"/>
          </p:nvPr>
        </p:nvSpPr>
        <p:spPr/>
        <p:txBody>
          <a:bodyPr/>
          <a:lstStyle/>
          <a:p>
            <a:fld id="{ABC1DF0D-FFB5-45E3-A06F-5C153071A77C}" type="slidenum">
              <a:rPr lang="en-US"/>
              <a:t>1</a:t>
            </a:fld>
            <a:endParaRPr lang="en-US"/>
          </a:p>
        </p:txBody>
      </p:sp>
    </p:spTree>
    <p:extLst>
      <p:ext uri="{BB962C8B-B14F-4D97-AF65-F5344CB8AC3E}">
        <p14:creationId xmlns:p14="http://schemas.microsoft.com/office/powerpoint/2010/main" val="1045883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 Vector Machine as a baseline algorithm due to it’s ease of implementation and it’s ability to be used for classification and regression. </a:t>
            </a:r>
          </a:p>
        </p:txBody>
      </p:sp>
      <p:sp>
        <p:nvSpPr>
          <p:cNvPr id="4" name="Slide Number Placeholder 3"/>
          <p:cNvSpPr>
            <a:spLocks noGrp="1"/>
          </p:cNvSpPr>
          <p:nvPr>
            <p:ph type="sldNum" sz="quarter" idx="5"/>
          </p:nvPr>
        </p:nvSpPr>
        <p:spPr/>
        <p:txBody>
          <a:bodyPr/>
          <a:lstStyle/>
          <a:p>
            <a:fld id="{ABC1DF0D-FFB5-45E3-A06F-5C153071A77C}" type="slidenum">
              <a:rPr lang="en-US"/>
              <a:t>10</a:t>
            </a:fld>
            <a:endParaRPr lang="en-US"/>
          </a:p>
        </p:txBody>
      </p:sp>
    </p:spTree>
    <p:extLst>
      <p:ext uri="{BB962C8B-B14F-4D97-AF65-F5344CB8AC3E}">
        <p14:creationId xmlns:p14="http://schemas.microsoft.com/office/powerpoint/2010/main" val="87068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these are our results from the SVM model, it returned an accuracy of 89% correct classification results.</a:t>
            </a:r>
          </a:p>
          <a:p>
            <a:r>
              <a:rPr lang="en-US">
                <a:cs typeface="Calibri"/>
              </a:rPr>
              <a:t>This confusion matrix shows the density of correct vs incorrect results. Most classifications are on the correct diagonal line,</a:t>
            </a:r>
          </a:p>
          <a:p>
            <a:r>
              <a:rPr lang="en-US">
                <a:cs typeface="Calibri"/>
              </a:rPr>
              <a:t>And the brighter colors represent higher counts of values.</a:t>
            </a:r>
          </a:p>
        </p:txBody>
      </p:sp>
      <p:sp>
        <p:nvSpPr>
          <p:cNvPr id="4" name="Slide Number Placeholder 3"/>
          <p:cNvSpPr>
            <a:spLocks noGrp="1"/>
          </p:cNvSpPr>
          <p:nvPr>
            <p:ph type="sldNum" sz="quarter" idx="5"/>
          </p:nvPr>
        </p:nvSpPr>
        <p:spPr/>
        <p:txBody>
          <a:bodyPr/>
          <a:lstStyle/>
          <a:p>
            <a:fld id="{ABC1DF0D-FFB5-45E3-A06F-5C153071A77C}" type="slidenum">
              <a:rPr lang="en-US"/>
              <a:t>16</a:t>
            </a:fld>
            <a:endParaRPr lang="en-US"/>
          </a:p>
        </p:txBody>
      </p:sp>
    </p:spTree>
    <p:extLst>
      <p:ext uri="{BB962C8B-B14F-4D97-AF65-F5344CB8AC3E}">
        <p14:creationId xmlns:p14="http://schemas.microsoft.com/office/powerpoint/2010/main" val="425077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our neural network results...</a:t>
            </a:r>
            <a:endParaRPr lang="en-US"/>
          </a:p>
          <a:p>
            <a:r>
              <a:rPr lang="en-US">
                <a:cs typeface="Calibri"/>
              </a:rPr>
              <a:t>Most neural networks were able to give accuracy rates higher than the SVM model, depending on the test values.</a:t>
            </a:r>
          </a:p>
          <a:p>
            <a:r>
              <a:rPr lang="en-US">
                <a:cs typeface="Calibri"/>
              </a:rPr>
              <a:t>But some tests yielded final accuracy that was lower than the SMV model. For example, the CNN model using 10 K-folds and 20 epochs resulted in a final accuracy of only 78%.</a:t>
            </a:r>
          </a:p>
          <a:p>
            <a:r>
              <a:rPr lang="en-US">
                <a:cs typeface="Calibri"/>
              </a:rPr>
              <a:t>After evaluating each model, we concluded that the </a:t>
            </a:r>
            <a:r>
              <a:rPr lang="en-US" err="1">
                <a:cs typeface="Calibri"/>
              </a:rPr>
              <a:t>cDNN</a:t>
            </a:r>
            <a:r>
              <a:rPr lang="en-US">
                <a:cs typeface="Calibri"/>
              </a:rPr>
              <a:t> model, aka Discrete Wavelet Transform, provided the highest accuracy on the data.</a:t>
            </a:r>
          </a:p>
          <a:p>
            <a:endParaRPr lang="en-US">
              <a:cs typeface="Calibri"/>
            </a:endParaRPr>
          </a:p>
        </p:txBody>
      </p:sp>
      <p:sp>
        <p:nvSpPr>
          <p:cNvPr id="4" name="Slide Number Placeholder 3"/>
          <p:cNvSpPr>
            <a:spLocks noGrp="1"/>
          </p:cNvSpPr>
          <p:nvPr>
            <p:ph type="sldNum" sz="quarter" idx="5"/>
          </p:nvPr>
        </p:nvSpPr>
        <p:spPr/>
        <p:txBody>
          <a:bodyPr/>
          <a:lstStyle/>
          <a:p>
            <a:fld id="{ABC1DF0D-FFB5-45E3-A06F-5C153071A77C}" type="slidenum">
              <a:rPr lang="en-US"/>
              <a:t>17</a:t>
            </a:fld>
            <a:endParaRPr lang="en-US"/>
          </a:p>
        </p:txBody>
      </p:sp>
    </p:spTree>
    <p:extLst>
      <p:ext uri="{BB962C8B-B14F-4D97-AF65-F5344CB8AC3E}">
        <p14:creationId xmlns:p14="http://schemas.microsoft.com/office/powerpoint/2010/main" val="222222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a table showing the results we recorded using Discrete Wavelet Transform.</a:t>
            </a:r>
          </a:p>
          <a:p>
            <a:r>
              <a:rPr lang="en-US">
                <a:cs typeface="Calibri"/>
              </a:rPr>
              <a:t>It produced accuracy values of 90 percent or greater for three of four test cases at 100 epochs.</a:t>
            </a:r>
          </a:p>
          <a:p>
            <a:r>
              <a:rPr lang="en-US">
                <a:cs typeface="Calibri"/>
              </a:rPr>
              <a:t>Using lower epochs resulted in lower accuracy, which is an expected result.</a:t>
            </a:r>
          </a:p>
        </p:txBody>
      </p:sp>
      <p:sp>
        <p:nvSpPr>
          <p:cNvPr id="4" name="Slide Number Placeholder 3"/>
          <p:cNvSpPr>
            <a:spLocks noGrp="1"/>
          </p:cNvSpPr>
          <p:nvPr>
            <p:ph type="sldNum" sz="quarter" idx="5"/>
          </p:nvPr>
        </p:nvSpPr>
        <p:spPr/>
        <p:txBody>
          <a:bodyPr/>
          <a:lstStyle/>
          <a:p>
            <a:fld id="{ABC1DF0D-FFB5-45E3-A06F-5C153071A77C}" type="slidenum">
              <a:rPr lang="en-US"/>
              <a:t>18</a:t>
            </a:fld>
            <a:endParaRPr lang="en-US"/>
          </a:p>
        </p:txBody>
      </p:sp>
    </p:spTree>
    <p:extLst>
      <p:ext uri="{BB962C8B-B14F-4D97-AF65-F5344CB8AC3E}">
        <p14:creationId xmlns:p14="http://schemas.microsoft.com/office/powerpoint/2010/main" val="912159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Overall, we found that </a:t>
            </a:r>
            <a:r>
              <a:rPr lang="en-US" err="1">
                <a:cs typeface="Calibri"/>
              </a:rPr>
              <a:t>cDNN</a:t>
            </a:r>
            <a:r>
              <a:rPr lang="en-US">
                <a:cs typeface="Calibri"/>
              </a:rPr>
              <a:t> using Discrete Wavelet Transform produced</a:t>
            </a:r>
          </a:p>
        </p:txBody>
      </p:sp>
      <p:sp>
        <p:nvSpPr>
          <p:cNvPr id="4" name="Slide Number Placeholder 3"/>
          <p:cNvSpPr>
            <a:spLocks noGrp="1"/>
          </p:cNvSpPr>
          <p:nvPr>
            <p:ph type="sldNum" sz="quarter" idx="5"/>
          </p:nvPr>
        </p:nvSpPr>
        <p:spPr/>
        <p:txBody>
          <a:bodyPr/>
          <a:lstStyle/>
          <a:p>
            <a:fld id="{ABC1DF0D-FFB5-45E3-A06F-5C153071A77C}" type="slidenum">
              <a:rPr lang="en-US"/>
              <a:t>19</a:t>
            </a:fld>
            <a:endParaRPr lang="en-US"/>
          </a:p>
        </p:txBody>
      </p:sp>
    </p:spTree>
    <p:extLst>
      <p:ext uri="{BB962C8B-B14F-4D97-AF65-F5344CB8AC3E}">
        <p14:creationId xmlns:p14="http://schemas.microsoft.com/office/powerpoint/2010/main" val="145982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 do this we used an existing data base of ECG readings and a few machine learning algorithms that we had previously worked with to help us learn how to work with the data and decide what type of algorithm would be suited for this project using </a:t>
            </a:r>
            <a:r>
              <a:rPr lang="en-US" err="1"/>
              <a:t>a</a:t>
            </a:r>
            <a:r>
              <a:rPr lang="en-US"/>
              <a:t> open source data set called MIT  Arrhythmia Database.</a:t>
            </a:r>
          </a:p>
          <a:p>
            <a:endParaRPr lang="en-US">
              <a:cs typeface="Calibri"/>
            </a:endParaRPr>
          </a:p>
        </p:txBody>
      </p:sp>
      <p:sp>
        <p:nvSpPr>
          <p:cNvPr id="4" name="Slide Number Placeholder 3"/>
          <p:cNvSpPr>
            <a:spLocks noGrp="1"/>
          </p:cNvSpPr>
          <p:nvPr>
            <p:ph type="sldNum" sz="quarter" idx="5"/>
          </p:nvPr>
        </p:nvSpPr>
        <p:spPr/>
        <p:txBody>
          <a:bodyPr/>
          <a:lstStyle/>
          <a:p>
            <a:fld id="{ABC1DF0D-FFB5-45E3-A06F-5C153071A77C}" type="slidenum">
              <a:rPr lang="en-US"/>
              <a:t>2</a:t>
            </a:fld>
            <a:endParaRPr lang="en-US"/>
          </a:p>
        </p:txBody>
      </p:sp>
    </p:spTree>
    <p:extLst>
      <p:ext uri="{BB962C8B-B14F-4D97-AF65-F5344CB8AC3E}">
        <p14:creationId xmlns:p14="http://schemas.microsoft.com/office/powerpoint/2010/main" val="57921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Since 1980, it is used for purpose of fundamental research and medical device development on cardiac rhythm and related diseases.</a:t>
            </a:r>
          </a:p>
          <a:p>
            <a:endParaRPr lang="en-US">
              <a:cs typeface="Calibri"/>
            </a:endParaRPr>
          </a:p>
          <a:p>
            <a:r>
              <a:rPr lang="en-US">
                <a:cs typeface="Calibri"/>
              </a:rPr>
              <a:t>Data is stored in two variations, analog and digital</a:t>
            </a:r>
          </a:p>
          <a:p>
            <a:r>
              <a:rPr lang="en-US">
                <a:cs typeface="Calibri"/>
              </a:rPr>
              <a:t>Analog is stored in a floating point values in the +/- 5 mV range</a:t>
            </a:r>
          </a:p>
          <a:p>
            <a:r>
              <a:rPr lang="en-US">
                <a:cs typeface="Calibri"/>
              </a:rPr>
              <a:t>Digital is a conversion from analog and is stored in a 11-bit value.</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BC1DF0D-FFB5-45E3-A06F-5C153071A77C}" type="slidenum">
              <a:rPr lang="en-US"/>
              <a:t>3</a:t>
            </a:fld>
            <a:endParaRPr lang="en-US"/>
          </a:p>
        </p:txBody>
      </p:sp>
    </p:spTree>
    <p:extLst>
      <p:ext uri="{BB962C8B-B14F-4D97-AF65-F5344CB8AC3E}">
        <p14:creationId xmlns:p14="http://schemas.microsoft.com/office/powerpoint/2010/main" val="102179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Support vector machine </a:t>
            </a:r>
          </a:p>
        </p:txBody>
      </p:sp>
      <p:sp>
        <p:nvSpPr>
          <p:cNvPr id="4" name="Slide Number Placeholder 3"/>
          <p:cNvSpPr>
            <a:spLocks noGrp="1"/>
          </p:cNvSpPr>
          <p:nvPr>
            <p:ph type="sldNum" sz="quarter" idx="5"/>
          </p:nvPr>
        </p:nvSpPr>
        <p:spPr/>
        <p:txBody>
          <a:bodyPr/>
          <a:lstStyle/>
          <a:p>
            <a:fld id="{ABC1DF0D-FFB5-45E3-A06F-5C153071A77C}" type="slidenum">
              <a:rPr lang="en-US"/>
              <a:t>4</a:t>
            </a:fld>
            <a:endParaRPr lang="en-US"/>
          </a:p>
        </p:txBody>
      </p:sp>
    </p:spTree>
    <p:extLst>
      <p:ext uri="{BB962C8B-B14F-4D97-AF65-F5344CB8AC3E}">
        <p14:creationId xmlns:p14="http://schemas.microsoft.com/office/powerpoint/2010/main" val="398859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C1DF0D-FFB5-45E3-A06F-5C153071A77C}" type="slidenum">
              <a:rPr lang="en-US"/>
              <a:t>5</a:t>
            </a:fld>
            <a:endParaRPr lang="en-US"/>
          </a:p>
        </p:txBody>
      </p:sp>
    </p:spTree>
    <p:extLst>
      <p:ext uri="{BB962C8B-B14F-4D97-AF65-F5344CB8AC3E}">
        <p14:creationId xmlns:p14="http://schemas.microsoft.com/office/powerpoint/2010/main" val="6603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r>
              <a:rPr lang="en-US"/>
              <a:t>the </a:t>
            </a:r>
            <a:r>
              <a:rPr lang="en-US" err="1"/>
              <a:t>wfdb</a:t>
            </a:r>
            <a:r>
              <a:rPr lang="en-US"/>
              <a:t> library converts them from analog to digital with simple algebra from analog to digital, and vice versa, 2 values are required, the gain and baseline and most of files used digital singles using pickle (Pickling is a way to convert a python object  into a character stream)</a:t>
            </a:r>
          </a:p>
          <a:p>
            <a:pPr>
              <a:spcBef>
                <a:spcPts val="1000"/>
              </a:spcBef>
            </a:pPr>
            <a:endParaRPr lang="en-US"/>
          </a:p>
          <a:p>
            <a:pPr>
              <a:spcBef>
                <a:spcPts val="1000"/>
              </a:spcBef>
            </a:pPr>
            <a:r>
              <a:rPr lang="en-US"/>
              <a:t>Due to the large amount of files in the raw data set (about 500 MB in total), the next step is parsing the data. Since we currently only need the ECG recording, lead type, annotations, and a few other values for digital-raw (and vice versa) conversion, we create a custom file that contains all of the information above. With this file, we reduce the size from about 500 MB to 44 MB. </a:t>
            </a:r>
          </a:p>
        </p:txBody>
      </p:sp>
      <p:sp>
        <p:nvSpPr>
          <p:cNvPr id="4" name="Slide Number Placeholder 3"/>
          <p:cNvSpPr>
            <a:spLocks noGrp="1"/>
          </p:cNvSpPr>
          <p:nvPr>
            <p:ph type="sldNum" sz="quarter" idx="5"/>
          </p:nvPr>
        </p:nvSpPr>
        <p:spPr/>
        <p:txBody>
          <a:bodyPr/>
          <a:lstStyle/>
          <a:p>
            <a:fld id="{ABC1DF0D-FFB5-45E3-A06F-5C153071A77C}" type="slidenum">
              <a:rPr lang="en-US"/>
              <a:t>6</a:t>
            </a:fld>
            <a:endParaRPr lang="en-US"/>
          </a:p>
        </p:txBody>
      </p:sp>
    </p:spTree>
    <p:extLst>
      <p:ext uri="{BB962C8B-B14F-4D97-AF65-F5344CB8AC3E}">
        <p14:creationId xmlns:p14="http://schemas.microsoft.com/office/powerpoint/2010/main" val="288393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 the process that </a:t>
            </a:r>
          </a:p>
        </p:txBody>
      </p:sp>
      <p:sp>
        <p:nvSpPr>
          <p:cNvPr id="4" name="Slide Number Placeholder 3"/>
          <p:cNvSpPr>
            <a:spLocks noGrp="1"/>
          </p:cNvSpPr>
          <p:nvPr>
            <p:ph type="sldNum" sz="quarter" idx="5"/>
          </p:nvPr>
        </p:nvSpPr>
        <p:spPr/>
        <p:txBody>
          <a:bodyPr/>
          <a:lstStyle/>
          <a:p>
            <a:fld id="{ABC1DF0D-FFB5-45E3-A06F-5C153071A77C}" type="slidenum">
              <a:rPr lang="en-US"/>
              <a:t>7</a:t>
            </a:fld>
            <a:endParaRPr lang="en-US"/>
          </a:p>
        </p:txBody>
      </p:sp>
    </p:spTree>
    <p:extLst>
      <p:ext uri="{BB962C8B-B14F-4D97-AF65-F5344CB8AC3E}">
        <p14:creationId xmlns:p14="http://schemas.microsoft.com/office/powerpoint/2010/main" val="87451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Some of the Lead types are MIL = right arm</a:t>
            </a:r>
          </a:p>
          <a:p>
            <a:r>
              <a:rPr lang="en-US">
                <a:cs typeface="Calibri"/>
              </a:rPr>
              <a:t>                                                  V5,V4,V2 and V1 = left side of the body and used sklearn matplot to visualize each the type to better understand the behaviour of the signal over time in seconds </a:t>
            </a:r>
          </a:p>
        </p:txBody>
      </p:sp>
      <p:sp>
        <p:nvSpPr>
          <p:cNvPr id="4" name="Slide Number Placeholder 3"/>
          <p:cNvSpPr>
            <a:spLocks noGrp="1"/>
          </p:cNvSpPr>
          <p:nvPr>
            <p:ph type="sldNum" sz="quarter" idx="5"/>
          </p:nvPr>
        </p:nvSpPr>
        <p:spPr/>
        <p:txBody>
          <a:bodyPr/>
          <a:lstStyle/>
          <a:p>
            <a:fld id="{ABC1DF0D-FFB5-45E3-A06F-5C153071A77C}" type="slidenum">
              <a:rPr lang="en-US"/>
              <a:t>8</a:t>
            </a:fld>
            <a:endParaRPr lang="en-US"/>
          </a:p>
        </p:txBody>
      </p:sp>
    </p:spTree>
    <p:extLst>
      <p:ext uri="{BB962C8B-B14F-4D97-AF65-F5344CB8AC3E}">
        <p14:creationId xmlns:p14="http://schemas.microsoft.com/office/powerpoint/2010/main" val="930227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the raw data contains timestamps of noteworthy rhythms. Most are located at the peak of a beat. We take advantage of this and parse our data into 1-second chunks, with the peak of the noteworthy beat at the center. With this, we have approximately 220000 1-second samples, each labeled with the respectively rhythm type.</a:t>
            </a:r>
            <a:endParaRPr lang="en-US">
              <a:cs typeface="Calibri"/>
            </a:endParaRPr>
          </a:p>
        </p:txBody>
      </p:sp>
      <p:sp>
        <p:nvSpPr>
          <p:cNvPr id="4" name="Slide Number Placeholder 3"/>
          <p:cNvSpPr>
            <a:spLocks noGrp="1"/>
          </p:cNvSpPr>
          <p:nvPr>
            <p:ph type="sldNum" sz="quarter" idx="5"/>
          </p:nvPr>
        </p:nvSpPr>
        <p:spPr/>
        <p:txBody>
          <a:bodyPr/>
          <a:lstStyle/>
          <a:p>
            <a:fld id="{ABC1DF0D-FFB5-45E3-A06F-5C153071A77C}" type="slidenum">
              <a:rPr lang="en-US"/>
              <a:t>9</a:t>
            </a:fld>
            <a:endParaRPr lang="en-US"/>
          </a:p>
        </p:txBody>
      </p:sp>
    </p:spTree>
    <p:extLst>
      <p:ext uri="{BB962C8B-B14F-4D97-AF65-F5344CB8AC3E}">
        <p14:creationId xmlns:p14="http://schemas.microsoft.com/office/powerpoint/2010/main" val="6377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496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579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101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8761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40119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1136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5114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9442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602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761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249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1601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266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247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179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727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553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718558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onet.org/content/mitdb/1.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azimadli.com/vibman/analogtodigitalconversion.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505" y="623571"/>
            <a:ext cx="10260990" cy="3523885"/>
          </a:xfrm>
        </p:spPr>
        <p:txBody>
          <a:bodyPr vert="horz" lIns="91440" tIns="45720" rIns="91440" bIns="45720" rtlCol="0">
            <a:normAutofit/>
          </a:bodyPr>
          <a:lstStyle/>
          <a:p>
            <a:pPr algn="ctr"/>
            <a:r>
              <a:rPr lang="en-US" sz="8000"/>
              <a:t>Arrythmia/Heart Monitoring </a:t>
            </a:r>
            <a:r>
              <a:rPr lang="en-US" sz="8000" kern="1200">
                <a:latin typeface="+mj-lt"/>
                <a:ea typeface="+mj-ea"/>
                <a:cs typeface="+mj-cs"/>
              </a:rPr>
              <a:t>Project</a:t>
            </a:r>
          </a:p>
        </p:txBody>
      </p:sp>
      <p:sp>
        <p:nvSpPr>
          <p:cNvPr id="3" name="Subtitle 2"/>
          <p:cNvSpPr>
            <a:spLocks noGrp="1"/>
          </p:cNvSpPr>
          <p:nvPr>
            <p:ph type="subTitle" idx="1"/>
          </p:nvPr>
        </p:nvSpPr>
        <p:spPr>
          <a:xfrm>
            <a:off x="965505" y="4777380"/>
            <a:ext cx="10260990" cy="1209763"/>
          </a:xfrm>
        </p:spPr>
        <p:txBody>
          <a:bodyPr vert="horz" lIns="91440" tIns="45720" rIns="91440" bIns="45720" rtlCol="0">
            <a:normAutofit/>
          </a:bodyPr>
          <a:lstStyle/>
          <a:p>
            <a:pPr indent="-228600" algn="ctr">
              <a:lnSpc>
                <a:spcPct val="90000"/>
              </a:lnSpc>
              <a:buFont typeface="Arial" panose="020B0604020202020204" pitchFamily="34" charset="0"/>
              <a:buChar char="•"/>
            </a:pPr>
            <a:r>
              <a:rPr lang="en-US">
                <a:solidFill>
                  <a:schemeClr val="bg2"/>
                </a:solidFill>
              </a:rPr>
              <a:t>Sravani Ravula</a:t>
            </a:r>
          </a:p>
          <a:p>
            <a:pPr indent="-228600" algn="ctr">
              <a:lnSpc>
                <a:spcPct val="90000"/>
              </a:lnSpc>
              <a:buFont typeface="Arial" panose="020B0604020202020204" pitchFamily="34" charset="0"/>
              <a:buChar char="•"/>
            </a:pPr>
            <a:r>
              <a:rPr lang="en-US">
                <a:solidFill>
                  <a:schemeClr val="bg2"/>
                </a:solidFill>
              </a:rPr>
              <a:t>Lauren Scott</a:t>
            </a:r>
          </a:p>
          <a:p>
            <a:pPr indent="-228600" algn="ctr">
              <a:lnSpc>
                <a:spcPct val="90000"/>
              </a:lnSpc>
              <a:buFont typeface="Arial" panose="020B0604020202020204" pitchFamily="34" charset="0"/>
              <a:buChar char="•"/>
            </a:pPr>
            <a:r>
              <a:rPr lang="en-US">
                <a:solidFill>
                  <a:schemeClr val="bg2"/>
                </a:solidFill>
              </a:rPr>
              <a:t>Joshua Sweet</a:t>
            </a:r>
          </a:p>
          <a:p>
            <a:pPr algn="ctr">
              <a:lnSpc>
                <a:spcPct val="90000"/>
              </a:lnSpc>
            </a:pPr>
            <a:endParaRPr lang="en-US">
              <a:solidFill>
                <a:schemeClr val="bg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6EE-FB72-4F10-BFCE-19148DC5A1D0}"/>
              </a:ext>
            </a:extLst>
          </p:cNvPr>
          <p:cNvSpPr>
            <a:spLocks noGrp="1"/>
          </p:cNvSpPr>
          <p:nvPr>
            <p:ph type="title"/>
          </p:nvPr>
        </p:nvSpPr>
        <p:spPr>
          <a:xfrm>
            <a:off x="648930" y="629266"/>
            <a:ext cx="9252154" cy="1223983"/>
          </a:xfrm>
        </p:spPr>
        <p:txBody>
          <a:bodyPr>
            <a:normAutofit/>
          </a:bodyPr>
          <a:lstStyle/>
          <a:p>
            <a:r>
              <a:rPr lang="en-US"/>
              <a:t>SVM</a:t>
            </a:r>
          </a:p>
        </p:txBody>
      </p:sp>
      <p:pic>
        <p:nvPicPr>
          <p:cNvPr id="4" name="Picture 4" descr="A close up of a map&#10;&#10;Description generated with very high confidence">
            <a:extLst>
              <a:ext uri="{FF2B5EF4-FFF2-40B4-BE49-F238E27FC236}">
                <a16:creationId xmlns:a16="http://schemas.microsoft.com/office/drawing/2014/main" id="{167A39D7-8B03-4DED-9AFA-2E7FFDE02179}"/>
              </a:ext>
            </a:extLst>
          </p:cNvPr>
          <p:cNvPicPr>
            <a:picLocks noChangeAspect="1"/>
          </p:cNvPicPr>
          <p:nvPr/>
        </p:nvPicPr>
        <p:blipFill>
          <a:blip r:embed="rId4"/>
          <a:stretch>
            <a:fillRect/>
          </a:stretch>
        </p:blipFill>
        <p:spPr>
          <a:xfrm>
            <a:off x="6091916" y="2855544"/>
            <a:ext cx="5451627" cy="2589523"/>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FE26B29C-DA4D-421F-9FA5-80AE963AE0D0}"/>
              </a:ext>
            </a:extLst>
          </p:cNvPr>
          <p:cNvSpPr txBox="1"/>
          <p:nvPr/>
        </p:nvSpPr>
        <p:spPr>
          <a:xfrm>
            <a:off x="649905" y="2331342"/>
            <a:ext cx="5444835" cy="3118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Wingdings,Sans-Serif"/>
              <a:buChar char="Ø"/>
            </a:pPr>
            <a:r>
              <a:rPr lang="en-US">
                <a:ea typeface="+mn-lt"/>
                <a:cs typeface="+mn-lt"/>
              </a:rPr>
              <a:t>The objective of the support vector machine algorithm is to find a hyperplane in an N-dimensional space(N — the number of features) that distinctly classifies the data points.</a:t>
            </a:r>
          </a:p>
          <a:p>
            <a:pPr marL="285750" indent="-285750">
              <a:lnSpc>
                <a:spcPct val="90000"/>
              </a:lnSpc>
              <a:spcBef>
                <a:spcPts val="1000"/>
              </a:spcBef>
              <a:buFont typeface="Wingdings,Sans-Serif"/>
              <a:buChar char="Ø"/>
            </a:pPr>
            <a:endParaRPr lang="en-US">
              <a:ea typeface="+mn-lt"/>
              <a:cs typeface="+mn-lt"/>
            </a:endParaRPr>
          </a:p>
          <a:p>
            <a:pPr marL="285750" indent="-285750">
              <a:lnSpc>
                <a:spcPct val="90000"/>
              </a:lnSpc>
              <a:spcBef>
                <a:spcPts val="1000"/>
              </a:spcBef>
              <a:buFont typeface="Wingdings,Sans-Serif"/>
              <a:buChar char="Ø"/>
            </a:pPr>
            <a:r>
              <a:rPr lang="en-US">
                <a:ea typeface="+mn-lt"/>
                <a:cs typeface="+mn-lt"/>
              </a:rPr>
              <a:t>Our goal of SVM was to get an understanding of machine learning on the dataset and what possible features should be selected using the SVM model</a:t>
            </a:r>
          </a:p>
          <a:p>
            <a:pPr algn="l"/>
            <a:endParaRPr lang="en-US"/>
          </a:p>
        </p:txBody>
      </p:sp>
    </p:spTree>
    <p:extLst>
      <p:ext uri="{BB962C8B-B14F-4D97-AF65-F5344CB8AC3E}">
        <p14:creationId xmlns:p14="http://schemas.microsoft.com/office/powerpoint/2010/main" val="128639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5E4A-E72B-4653-A530-170B1516BA0D}"/>
              </a:ext>
            </a:extLst>
          </p:cNvPr>
          <p:cNvSpPr>
            <a:spLocks noGrp="1"/>
          </p:cNvSpPr>
          <p:nvPr>
            <p:ph type="title"/>
          </p:nvPr>
        </p:nvSpPr>
        <p:spPr/>
        <p:txBody>
          <a:bodyPr/>
          <a:lstStyle/>
          <a:p>
            <a:r>
              <a:rPr lang="en-US"/>
              <a:t>SVM Data Extraction</a:t>
            </a:r>
          </a:p>
        </p:txBody>
      </p:sp>
      <p:sp>
        <p:nvSpPr>
          <p:cNvPr id="3" name="Content Placeholder 2">
            <a:extLst>
              <a:ext uri="{FF2B5EF4-FFF2-40B4-BE49-F238E27FC236}">
                <a16:creationId xmlns:a16="http://schemas.microsoft.com/office/drawing/2014/main" id="{1B91A8BA-D127-42D2-8540-3A302663DA53}"/>
              </a:ext>
            </a:extLst>
          </p:cNvPr>
          <p:cNvSpPr>
            <a:spLocks noGrp="1"/>
          </p:cNvSpPr>
          <p:nvPr>
            <p:ph idx="1"/>
          </p:nvPr>
        </p:nvSpPr>
        <p:spPr>
          <a:xfrm>
            <a:off x="643593" y="1612091"/>
            <a:ext cx="10495731" cy="4844125"/>
          </a:xfrm>
        </p:spPr>
        <p:txBody>
          <a:bodyPr vert="horz" lIns="91440" tIns="45720" rIns="91440" bIns="45720" rtlCol="0" anchor="t">
            <a:normAutofit fontScale="92500" lnSpcReduction="20000"/>
          </a:bodyPr>
          <a:lstStyle/>
          <a:p>
            <a:pPr>
              <a:buFont typeface="Wingdings" charset="2"/>
              <a:buChar char="Ø"/>
            </a:pPr>
            <a:r>
              <a:rPr lang="en-US"/>
              <a:t>The data and annotations were extracted from the </a:t>
            </a:r>
            <a:r>
              <a:rPr lang="en-US" err="1"/>
              <a:t>wfdb</a:t>
            </a:r>
            <a:r>
              <a:rPr lang="en-US"/>
              <a:t> waveform sets</a:t>
            </a:r>
          </a:p>
          <a:p>
            <a:pPr marL="0" indent="0">
              <a:buNone/>
            </a:pPr>
            <a:endParaRPr lang="en-US"/>
          </a:p>
          <a:p>
            <a:pPr>
              <a:buFont typeface="Wingdings" charset="2"/>
              <a:buChar char="Ø"/>
            </a:pPr>
            <a:r>
              <a:rPr lang="en-US"/>
              <a:t>For each sample pulled from a specific dataset, that sample was annotated by associating 360 data values pulled from the file based around the sample number with the same annotation label extracted.</a:t>
            </a:r>
          </a:p>
          <a:p>
            <a:pPr marL="0" indent="0">
              <a:buNone/>
            </a:pPr>
            <a:endParaRPr lang="en-US"/>
          </a:p>
          <a:p>
            <a:pPr>
              <a:buFont typeface="Wingdings" charset="2"/>
              <a:buChar char="Ø"/>
            </a:pPr>
            <a:r>
              <a:rPr lang="en-US"/>
              <a:t>Each sample would therefore become a feature with a length of 360 data values, and each dataset would have as many features as samples.</a:t>
            </a:r>
          </a:p>
          <a:p>
            <a:pPr marL="0" indent="0">
              <a:buNone/>
            </a:pPr>
            <a:endParaRPr lang="en-US"/>
          </a:p>
          <a:p>
            <a:pPr>
              <a:buFont typeface="Wingdings" charset="2"/>
              <a:buChar char="Ø"/>
            </a:pPr>
            <a:r>
              <a:rPr lang="en-US"/>
              <a:t>Datasets would be compared by checking for similar features relative to the annotation given to it.</a:t>
            </a:r>
          </a:p>
          <a:p>
            <a:pPr marL="0" indent="0">
              <a:buNone/>
            </a:pPr>
            <a:endParaRPr lang="en-US"/>
          </a:p>
          <a:p>
            <a:pPr>
              <a:buFont typeface="Wingdings" charset="2"/>
              <a:buChar char="Ø"/>
            </a:pPr>
            <a:r>
              <a:rPr lang="en-US"/>
              <a:t>A classification can therefore be predicted by taking an unlabeled set and comparing all its features to other sets to determine what would be the proper annotation.</a:t>
            </a:r>
          </a:p>
        </p:txBody>
      </p:sp>
    </p:spTree>
    <p:extLst>
      <p:ext uri="{BB962C8B-B14F-4D97-AF65-F5344CB8AC3E}">
        <p14:creationId xmlns:p14="http://schemas.microsoft.com/office/powerpoint/2010/main" val="375364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6019-5ECC-4B2F-9ED3-C3AFE2DF1B31}"/>
              </a:ext>
            </a:extLst>
          </p:cNvPr>
          <p:cNvSpPr>
            <a:spLocks noGrp="1"/>
          </p:cNvSpPr>
          <p:nvPr>
            <p:ph type="title"/>
          </p:nvPr>
        </p:nvSpPr>
        <p:spPr>
          <a:xfrm>
            <a:off x="646111" y="452718"/>
            <a:ext cx="9404723" cy="833754"/>
          </a:xfrm>
        </p:spPr>
        <p:txBody>
          <a:bodyPr/>
          <a:lstStyle/>
          <a:p>
            <a:r>
              <a:rPr lang="en-US"/>
              <a:t>Neural Network</a:t>
            </a:r>
          </a:p>
        </p:txBody>
      </p:sp>
      <p:sp>
        <p:nvSpPr>
          <p:cNvPr id="3" name="Content Placeholder 2">
            <a:extLst>
              <a:ext uri="{FF2B5EF4-FFF2-40B4-BE49-F238E27FC236}">
                <a16:creationId xmlns:a16="http://schemas.microsoft.com/office/drawing/2014/main" id="{B05EAA57-D641-46A9-B19E-CDF4BC386B96}"/>
              </a:ext>
            </a:extLst>
          </p:cNvPr>
          <p:cNvSpPr>
            <a:spLocks noGrp="1"/>
          </p:cNvSpPr>
          <p:nvPr>
            <p:ph idx="1"/>
          </p:nvPr>
        </p:nvSpPr>
        <p:spPr>
          <a:xfrm>
            <a:off x="643593" y="1284621"/>
            <a:ext cx="10483136" cy="5165299"/>
          </a:xfrm>
        </p:spPr>
        <p:txBody>
          <a:bodyPr vert="horz" lIns="91440" tIns="45720" rIns="91440" bIns="45720" rtlCol="0" anchor="t">
            <a:normAutofit/>
          </a:bodyPr>
          <a:lstStyle/>
          <a:p>
            <a:pPr>
              <a:buFont typeface="Wingdings" charset="2"/>
              <a:buChar char="Ø"/>
            </a:pPr>
            <a:r>
              <a:rPr lang="en-US">
                <a:ea typeface="+mn-lt"/>
                <a:cs typeface="+mn-lt"/>
              </a:rPr>
              <a:t>Once we gained an understanding of machine learning on the dataset and how feature extraction is handled we moved to neural networks.</a:t>
            </a:r>
            <a:endParaRPr lang="en-US" b="1">
              <a:ea typeface="+mn-lt"/>
              <a:cs typeface="+mn-lt"/>
            </a:endParaRPr>
          </a:p>
          <a:p>
            <a:pPr marL="0" indent="0">
              <a:buNone/>
            </a:pPr>
            <a:endParaRPr lang="en-US">
              <a:ea typeface="+mn-lt"/>
              <a:cs typeface="+mn-lt"/>
            </a:endParaRPr>
          </a:p>
          <a:p>
            <a:pPr>
              <a:buFont typeface="Wingdings" charset="2"/>
              <a:buChar char="Ø"/>
            </a:pPr>
            <a:r>
              <a:rPr lang="en-US" b="1">
                <a:ea typeface="+mn-lt"/>
                <a:cs typeface="+mn-lt"/>
              </a:rPr>
              <a:t>Neural networks</a:t>
            </a:r>
            <a:r>
              <a:rPr lang="en-US">
                <a:ea typeface="+mn-lt"/>
                <a:cs typeface="+mn-lt"/>
              </a:rPr>
              <a:t> are a set of algorithms, modeled loosely after the human brain, that are designed to recognize patterns.</a:t>
            </a:r>
            <a:endParaRPr lang="en-US"/>
          </a:p>
          <a:p>
            <a:pPr marL="0" indent="0">
              <a:buNone/>
            </a:pPr>
            <a:endParaRPr lang="en-US"/>
          </a:p>
          <a:p>
            <a:pPr>
              <a:buFont typeface="Wingdings" charset="2"/>
              <a:buChar char="Ø"/>
            </a:pPr>
            <a:r>
              <a:rPr lang="en-US"/>
              <a:t>The neural networks we used predicted the dataset by repeatably going through the system, testing different iterations as it does, and then comparing the results accumulated over a set of trials.</a:t>
            </a:r>
          </a:p>
          <a:p>
            <a:pPr marL="0" indent="0">
              <a:buNone/>
            </a:pPr>
            <a:endParaRPr lang="en-US"/>
          </a:p>
          <a:p>
            <a:pPr>
              <a:buFont typeface="Wingdings" charset="2"/>
              <a:buChar char="Ø"/>
            </a:pPr>
            <a:r>
              <a:rPr lang="en-US"/>
              <a:t>By running the network on the dataset, it can fairly accurately predict classification values by recognizing which set of features pair to a specific annotation.</a:t>
            </a:r>
          </a:p>
        </p:txBody>
      </p:sp>
    </p:spTree>
    <p:extLst>
      <p:ext uri="{BB962C8B-B14F-4D97-AF65-F5344CB8AC3E}">
        <p14:creationId xmlns:p14="http://schemas.microsoft.com/office/powerpoint/2010/main" val="56781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C7E2-3344-4961-B25E-D73E13C389EA}"/>
              </a:ext>
            </a:extLst>
          </p:cNvPr>
          <p:cNvSpPr>
            <a:spLocks noGrp="1"/>
          </p:cNvSpPr>
          <p:nvPr>
            <p:ph type="title"/>
          </p:nvPr>
        </p:nvSpPr>
        <p:spPr/>
        <p:txBody>
          <a:bodyPr/>
          <a:lstStyle/>
          <a:p>
            <a:r>
              <a:rPr lang="en-US">
                <a:ea typeface="+mj-lt"/>
                <a:cs typeface="+mj-lt"/>
              </a:rPr>
              <a:t>Neural Network</a:t>
            </a:r>
            <a:endParaRPr lang="en-US"/>
          </a:p>
        </p:txBody>
      </p:sp>
      <p:sp>
        <p:nvSpPr>
          <p:cNvPr id="3" name="Content Placeholder 2">
            <a:extLst>
              <a:ext uri="{FF2B5EF4-FFF2-40B4-BE49-F238E27FC236}">
                <a16:creationId xmlns:a16="http://schemas.microsoft.com/office/drawing/2014/main" id="{972C0996-115A-40F1-8F22-490D29C12A64}"/>
              </a:ext>
            </a:extLst>
          </p:cNvPr>
          <p:cNvSpPr>
            <a:spLocks noGrp="1"/>
          </p:cNvSpPr>
          <p:nvPr>
            <p:ph idx="1"/>
          </p:nvPr>
        </p:nvSpPr>
        <p:spPr>
          <a:xfrm>
            <a:off x="1065527" y="1335001"/>
            <a:ext cx="8946541" cy="5203084"/>
          </a:xfrm>
        </p:spPr>
        <p:txBody>
          <a:bodyPr vert="horz" lIns="91440" tIns="45720" rIns="91440" bIns="45720" rtlCol="0" anchor="t">
            <a:normAutofit lnSpcReduction="10000"/>
          </a:bodyPr>
          <a:lstStyle/>
          <a:p>
            <a:pPr>
              <a:buFont typeface="Wingdings" charset="2"/>
              <a:buChar char="Ø"/>
            </a:pPr>
            <a:r>
              <a:rPr lang="en-US"/>
              <a:t>Our goal was to evaluate a set of neural networks to determine which one provides the most accurate classification percentage.</a:t>
            </a:r>
          </a:p>
          <a:p>
            <a:pPr marL="0" indent="0">
              <a:buNone/>
            </a:pPr>
            <a:endParaRPr lang="en-US"/>
          </a:p>
          <a:p>
            <a:pPr>
              <a:buFont typeface="Wingdings" charset="2"/>
              <a:buChar char="Ø"/>
            </a:pPr>
            <a:r>
              <a:rPr lang="en-US"/>
              <a:t>Neural network models can work differently depending on how the network is set to handle the data.</a:t>
            </a:r>
            <a:endParaRPr lang="en-US">
              <a:cs typeface="Calibri"/>
            </a:endParaRPr>
          </a:p>
          <a:p>
            <a:pPr lvl="1">
              <a:buFont typeface="Wingdings" charset="2"/>
              <a:buChar char="Ø"/>
            </a:pPr>
            <a:r>
              <a:rPr lang="en-US"/>
              <a:t>Some might predict using large sample sizes, but fewer test cases, while another might predict by being optimized differently.</a:t>
            </a:r>
            <a:endParaRPr lang="en-US">
              <a:cs typeface="Calibri"/>
            </a:endParaRPr>
          </a:p>
          <a:p>
            <a:pPr lvl="1">
              <a:buFont typeface="Wingdings" charset="2"/>
              <a:buChar char="Ø"/>
            </a:pPr>
            <a:r>
              <a:rPr lang="en-US"/>
              <a:t>The order of the </a:t>
            </a:r>
            <a:r>
              <a:rPr lang="en-US" err="1"/>
              <a:t>Keras</a:t>
            </a:r>
            <a:r>
              <a:rPr lang="en-US"/>
              <a:t> layers, a neural network library, can also change the result.</a:t>
            </a:r>
            <a:endParaRPr lang="en-US">
              <a:cs typeface="Calibri"/>
            </a:endParaRPr>
          </a:p>
          <a:p>
            <a:pPr marL="457200" lvl="1" indent="0">
              <a:buNone/>
            </a:pPr>
            <a:endParaRPr lang="en-US"/>
          </a:p>
          <a:p>
            <a:pPr>
              <a:buFont typeface="Wingdings" charset="2"/>
              <a:buChar char="Ø"/>
            </a:pPr>
            <a:r>
              <a:rPr lang="en-US"/>
              <a:t>As this was the case, we had to test similar, but different values, for the networks that we ran.</a:t>
            </a:r>
            <a:endParaRPr lang="en-US">
              <a:cs typeface="Calibri"/>
            </a:endParaRPr>
          </a:p>
          <a:p>
            <a:pPr marL="0" indent="0">
              <a:buNone/>
            </a:pPr>
            <a:endParaRPr lang="en-US"/>
          </a:p>
          <a:p>
            <a:pPr>
              <a:buFont typeface="Wingdings" charset="2"/>
              <a:buChar char="Ø"/>
            </a:pPr>
            <a:r>
              <a:rPr lang="en-US"/>
              <a:t>The models we worked with were </a:t>
            </a:r>
            <a:r>
              <a:rPr lang="en-US">
                <a:ea typeface="+mn-lt"/>
                <a:cs typeface="+mn-lt"/>
              </a:rPr>
              <a:t>CNN, </a:t>
            </a:r>
            <a:r>
              <a:rPr lang="en-US" err="1">
                <a:ea typeface="+mn-lt"/>
                <a:cs typeface="+mn-lt"/>
              </a:rPr>
              <a:t>cDNN</a:t>
            </a:r>
            <a:r>
              <a:rPr lang="en-US">
                <a:ea typeface="+mn-lt"/>
                <a:cs typeface="+mn-lt"/>
              </a:rPr>
              <a:t>, and RNN.</a:t>
            </a:r>
          </a:p>
        </p:txBody>
      </p:sp>
    </p:spTree>
    <p:extLst>
      <p:ext uri="{BB962C8B-B14F-4D97-AF65-F5344CB8AC3E}">
        <p14:creationId xmlns:p14="http://schemas.microsoft.com/office/powerpoint/2010/main" val="73697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53E4-3575-492B-AFEC-A754746C2F56}"/>
              </a:ext>
            </a:extLst>
          </p:cNvPr>
          <p:cNvSpPr>
            <a:spLocks noGrp="1"/>
          </p:cNvSpPr>
          <p:nvPr>
            <p:ph type="title"/>
          </p:nvPr>
        </p:nvSpPr>
        <p:spPr>
          <a:xfrm>
            <a:off x="467928" y="383260"/>
            <a:ext cx="8911687" cy="1129750"/>
          </a:xfrm>
        </p:spPr>
        <p:txBody>
          <a:bodyPr/>
          <a:lstStyle/>
          <a:p>
            <a:r>
              <a:rPr lang="en-US"/>
              <a:t>Network Details</a:t>
            </a:r>
          </a:p>
        </p:txBody>
      </p:sp>
      <p:sp>
        <p:nvSpPr>
          <p:cNvPr id="3" name="Content Placeholder 2">
            <a:extLst>
              <a:ext uri="{FF2B5EF4-FFF2-40B4-BE49-F238E27FC236}">
                <a16:creationId xmlns:a16="http://schemas.microsoft.com/office/drawing/2014/main" id="{4AC397BF-F111-4807-81A8-39AD6F037185}"/>
              </a:ext>
            </a:extLst>
          </p:cNvPr>
          <p:cNvSpPr>
            <a:spLocks noGrp="1"/>
          </p:cNvSpPr>
          <p:nvPr>
            <p:ph idx="1"/>
          </p:nvPr>
        </p:nvSpPr>
        <p:spPr>
          <a:xfrm>
            <a:off x="467262" y="1511331"/>
            <a:ext cx="10646871" cy="4195481"/>
          </a:xfrm>
        </p:spPr>
        <p:txBody>
          <a:bodyPr vert="horz" lIns="91440" tIns="45720" rIns="91440" bIns="45720" rtlCol="0" anchor="t">
            <a:normAutofit/>
          </a:bodyPr>
          <a:lstStyle/>
          <a:p>
            <a:pPr>
              <a:buFont typeface="Wingdings" charset="2"/>
              <a:buChar char="Ø"/>
            </a:pPr>
            <a:r>
              <a:rPr lang="en-US"/>
              <a:t>1. Convolutional</a:t>
            </a:r>
            <a:r>
              <a:rPr lang="en-US">
                <a:ea typeface="+mn-lt"/>
                <a:cs typeface="+mn-lt"/>
              </a:rPr>
              <a:t> Neural Network (CNN) takes an input and runs the input through multiple convolutional layers where each layer is connected to the next. CNN essentially acts as a fully connected network in a linear manner.</a:t>
            </a:r>
            <a:endParaRPr lang="en-US"/>
          </a:p>
          <a:p>
            <a:pPr marL="0" indent="0">
              <a:buNone/>
            </a:pPr>
            <a:endParaRPr lang="en-US"/>
          </a:p>
          <a:p>
            <a:pPr>
              <a:buFont typeface="Wingdings" charset="2"/>
              <a:buChar char="Ø"/>
            </a:pPr>
            <a:r>
              <a:rPr lang="en-US"/>
              <a:t>2. </a:t>
            </a:r>
            <a:r>
              <a:rPr lang="en-US" err="1"/>
              <a:t>cDNN</a:t>
            </a:r>
            <a:r>
              <a:rPr lang="en-US"/>
              <a:t> generates a neural network model, which in itself is built using mini neural networks, for each trial and attempts to fit the input for that trial to the model generated. It then combines those values into a main dense neural network.</a:t>
            </a:r>
            <a:endParaRPr lang="en-US">
              <a:cs typeface="Calibri"/>
            </a:endParaRPr>
          </a:p>
          <a:p>
            <a:pPr marL="0" indent="0">
              <a:buNone/>
            </a:pPr>
            <a:endParaRPr lang="en-US">
              <a:cs typeface="Calibri"/>
            </a:endParaRPr>
          </a:p>
          <a:p>
            <a:pPr>
              <a:buFont typeface="Wingdings" charset="2"/>
              <a:buChar char="Ø"/>
            </a:pPr>
            <a:r>
              <a:rPr lang="en-US"/>
              <a:t>3. </a:t>
            </a:r>
            <a:r>
              <a:rPr lang="en"/>
              <a:t>Recurrent Neural Network (RNN) creates a set of layers, and forms a directed graph between them, then takes an input and runs it through the graph until it reaches the end. RNN allows for dynamic processing.</a:t>
            </a:r>
          </a:p>
          <a:p>
            <a:pPr marL="0" indent="0">
              <a:buNone/>
            </a:pPr>
            <a:endParaRPr lang="en-US">
              <a:cs typeface="Calibri" panose="020F0502020204030204"/>
            </a:endParaRPr>
          </a:p>
          <a:p>
            <a:endParaRPr lang="en-US"/>
          </a:p>
          <a:p>
            <a:endParaRPr lang="en-US"/>
          </a:p>
        </p:txBody>
      </p:sp>
    </p:spTree>
    <p:extLst>
      <p:ext uri="{BB962C8B-B14F-4D97-AF65-F5344CB8AC3E}">
        <p14:creationId xmlns:p14="http://schemas.microsoft.com/office/powerpoint/2010/main" val="267101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39BF-1B7D-4BAC-9110-60B8CD2FCEC4}"/>
              </a:ext>
            </a:extLst>
          </p:cNvPr>
          <p:cNvSpPr>
            <a:spLocks noGrp="1"/>
          </p:cNvSpPr>
          <p:nvPr>
            <p:ph type="title"/>
          </p:nvPr>
        </p:nvSpPr>
        <p:spPr>
          <a:xfrm>
            <a:off x="331235" y="364553"/>
            <a:ext cx="10437516" cy="1400530"/>
          </a:xfrm>
        </p:spPr>
        <p:txBody>
          <a:bodyPr/>
          <a:lstStyle/>
          <a:p>
            <a:r>
              <a:rPr lang="en-US" err="1">
                <a:ea typeface="+mj-lt"/>
                <a:cs typeface="+mj-lt"/>
              </a:rPr>
              <a:t>cDNN</a:t>
            </a:r>
            <a:r>
              <a:rPr lang="en-US">
                <a:ea typeface="+mj-lt"/>
                <a:cs typeface="+mj-lt"/>
              </a:rPr>
              <a:t> with Discrete Wavelet Transform</a:t>
            </a:r>
            <a:endParaRPr lang="en-US"/>
          </a:p>
        </p:txBody>
      </p:sp>
      <p:sp>
        <p:nvSpPr>
          <p:cNvPr id="3" name="Content Placeholder 2">
            <a:extLst>
              <a:ext uri="{FF2B5EF4-FFF2-40B4-BE49-F238E27FC236}">
                <a16:creationId xmlns:a16="http://schemas.microsoft.com/office/drawing/2014/main" id="{C53AD915-8C0C-4113-9E29-55CAE6B0CF97}"/>
              </a:ext>
            </a:extLst>
          </p:cNvPr>
          <p:cNvSpPr>
            <a:spLocks noGrp="1"/>
          </p:cNvSpPr>
          <p:nvPr>
            <p:ph idx="1"/>
          </p:nvPr>
        </p:nvSpPr>
        <p:spPr>
          <a:xfrm>
            <a:off x="328717" y="1574306"/>
            <a:ext cx="10810607" cy="3119717"/>
          </a:xfrm>
        </p:spPr>
        <p:txBody>
          <a:bodyPr vert="horz" lIns="91440" tIns="45720" rIns="91440" bIns="45720" rtlCol="0" anchor="t">
            <a:normAutofit fontScale="92500" lnSpcReduction="20000"/>
          </a:bodyPr>
          <a:lstStyle/>
          <a:p>
            <a:pPr>
              <a:buFont typeface="Wingdings" charset="2"/>
              <a:buChar char="Ø"/>
            </a:pPr>
            <a:r>
              <a:rPr lang="en-US">
                <a:ea typeface="+mn-lt"/>
                <a:cs typeface="+mn-lt"/>
              </a:rPr>
              <a:t>Splits an input into multiple sub-inputs to test individually.     </a:t>
            </a:r>
            <a:endParaRPr lang="en-US"/>
          </a:p>
          <a:p>
            <a:pPr marL="0" indent="0">
              <a:buNone/>
            </a:pPr>
            <a:endParaRPr lang="en-US">
              <a:ea typeface="+mn-lt"/>
              <a:cs typeface="+mn-lt"/>
            </a:endParaRPr>
          </a:p>
          <a:p>
            <a:pPr>
              <a:buFont typeface="Wingdings" charset="2"/>
              <a:buChar char="Ø"/>
            </a:pPr>
            <a:r>
              <a:rPr lang="en-US">
                <a:ea typeface="+mn-lt"/>
                <a:cs typeface="+mn-lt"/>
              </a:rPr>
              <a:t>Uses a neural network so that each input is given its own neural network that works independently of each other.</a:t>
            </a:r>
            <a:endParaRPr lang="en-US"/>
          </a:p>
          <a:p>
            <a:pPr marL="0" indent="0">
              <a:buNone/>
            </a:pPr>
            <a:endParaRPr lang="en-US">
              <a:ea typeface="+mn-lt"/>
              <a:cs typeface="+mn-lt"/>
            </a:endParaRPr>
          </a:p>
          <a:p>
            <a:pPr>
              <a:buFont typeface="Wingdings" charset="2"/>
              <a:buChar char="Ø"/>
            </a:pPr>
            <a:r>
              <a:rPr lang="en-US">
                <a:ea typeface="+mn-lt"/>
                <a:cs typeface="+mn-lt"/>
              </a:rPr>
              <a:t>Combines them all afterwards to go through dense layers.</a:t>
            </a:r>
          </a:p>
          <a:p>
            <a:pPr marL="0" indent="0">
              <a:buNone/>
            </a:pPr>
            <a:endParaRPr lang="en-US">
              <a:ea typeface="+mn-lt"/>
              <a:cs typeface="+mn-lt"/>
            </a:endParaRPr>
          </a:p>
          <a:p>
            <a:pPr>
              <a:buFont typeface="Wingdings" charset="2"/>
              <a:buChar char="Ø"/>
            </a:pPr>
            <a:r>
              <a:rPr lang="en-US">
                <a:ea typeface="+mn-lt"/>
                <a:cs typeface="+mn-lt"/>
              </a:rPr>
              <a:t>Used to perform detailed learning on the </a:t>
            </a:r>
            <a:r>
              <a:rPr lang="en-US" err="1">
                <a:ea typeface="+mn-lt"/>
                <a:cs typeface="+mn-lt"/>
              </a:rPr>
              <a:t>wfdb</a:t>
            </a:r>
            <a:r>
              <a:rPr lang="en-US">
                <a:ea typeface="+mn-lt"/>
                <a:cs typeface="+mn-lt"/>
              </a:rPr>
              <a:t> waveforms to accurately interpret the data.</a:t>
            </a:r>
            <a:endParaRPr lang="en-US"/>
          </a:p>
        </p:txBody>
      </p:sp>
      <p:pic>
        <p:nvPicPr>
          <p:cNvPr id="6" name="Picture 6" descr="A picture containing object, clock&#10;&#10;Description generated with very high confidence">
            <a:extLst>
              <a:ext uri="{FF2B5EF4-FFF2-40B4-BE49-F238E27FC236}">
                <a16:creationId xmlns:a16="http://schemas.microsoft.com/office/drawing/2014/main" id="{F5D18396-ED1D-48B1-AFC4-CA6E130B3822}"/>
              </a:ext>
            </a:extLst>
          </p:cNvPr>
          <p:cNvPicPr>
            <a:picLocks noChangeAspect="1"/>
          </p:cNvPicPr>
          <p:nvPr/>
        </p:nvPicPr>
        <p:blipFill>
          <a:blip r:embed="rId2"/>
          <a:stretch>
            <a:fillRect/>
          </a:stretch>
        </p:blipFill>
        <p:spPr>
          <a:xfrm>
            <a:off x="2695841" y="4874370"/>
            <a:ext cx="6068767" cy="1380858"/>
          </a:xfrm>
          <a:prstGeom prst="rect">
            <a:avLst/>
          </a:prstGeom>
        </p:spPr>
      </p:pic>
    </p:spTree>
    <p:extLst>
      <p:ext uri="{BB962C8B-B14F-4D97-AF65-F5344CB8AC3E}">
        <p14:creationId xmlns:p14="http://schemas.microsoft.com/office/powerpoint/2010/main" val="318504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030-9ED5-452E-96F5-37E1F3B2073E}"/>
              </a:ext>
            </a:extLst>
          </p:cNvPr>
          <p:cNvSpPr>
            <a:spLocks noGrp="1"/>
          </p:cNvSpPr>
          <p:nvPr>
            <p:ph type="title"/>
          </p:nvPr>
        </p:nvSpPr>
        <p:spPr>
          <a:xfrm>
            <a:off x="243070" y="238602"/>
            <a:ext cx="9404723" cy="1400530"/>
          </a:xfrm>
        </p:spPr>
        <p:txBody>
          <a:bodyPr/>
          <a:lstStyle/>
          <a:p>
            <a:r>
              <a:rPr lang="en-US"/>
              <a:t>Results from the SVM Model</a:t>
            </a:r>
          </a:p>
        </p:txBody>
      </p:sp>
      <p:pic>
        <p:nvPicPr>
          <p:cNvPr id="6" name="Picture 6">
            <a:extLst>
              <a:ext uri="{FF2B5EF4-FFF2-40B4-BE49-F238E27FC236}">
                <a16:creationId xmlns:a16="http://schemas.microsoft.com/office/drawing/2014/main" id="{94BA97F1-3CBB-4AEE-8F3A-353BF8B9D4EF}"/>
              </a:ext>
            </a:extLst>
          </p:cNvPr>
          <p:cNvPicPr>
            <a:picLocks noGrp="1" noChangeAspect="1"/>
          </p:cNvPicPr>
          <p:nvPr>
            <p:ph idx="1"/>
          </p:nvPr>
        </p:nvPicPr>
        <p:blipFill>
          <a:blip r:embed="rId3"/>
          <a:stretch>
            <a:fillRect/>
          </a:stretch>
        </p:blipFill>
        <p:spPr>
          <a:xfrm>
            <a:off x="8106655" y="1215068"/>
            <a:ext cx="4084465" cy="4573613"/>
          </a:xfrm>
        </p:spPr>
      </p:pic>
      <p:pic>
        <p:nvPicPr>
          <p:cNvPr id="8" name="Picture 8" descr="A screenshot of a cell phone&#10;&#10;Description generated with very high confidence">
            <a:extLst>
              <a:ext uri="{FF2B5EF4-FFF2-40B4-BE49-F238E27FC236}">
                <a16:creationId xmlns:a16="http://schemas.microsoft.com/office/drawing/2014/main" id="{84855D0E-B5C8-46FD-B53A-8FABC065048A}"/>
              </a:ext>
            </a:extLst>
          </p:cNvPr>
          <p:cNvPicPr>
            <a:picLocks noChangeAspect="1"/>
          </p:cNvPicPr>
          <p:nvPr/>
        </p:nvPicPr>
        <p:blipFill>
          <a:blip r:embed="rId4"/>
          <a:stretch>
            <a:fillRect/>
          </a:stretch>
        </p:blipFill>
        <p:spPr>
          <a:xfrm>
            <a:off x="4096423" y="1208166"/>
            <a:ext cx="3999345" cy="4579420"/>
          </a:xfrm>
          <a:prstGeom prst="rect">
            <a:avLst/>
          </a:prstGeom>
        </p:spPr>
      </p:pic>
      <p:sp>
        <p:nvSpPr>
          <p:cNvPr id="10" name="TextBox 9">
            <a:extLst>
              <a:ext uri="{FF2B5EF4-FFF2-40B4-BE49-F238E27FC236}">
                <a16:creationId xmlns:a16="http://schemas.microsoft.com/office/drawing/2014/main" id="{F52432FD-C755-4682-9F40-349342D092DD}"/>
              </a:ext>
            </a:extLst>
          </p:cNvPr>
          <p:cNvSpPr txBox="1"/>
          <p:nvPr/>
        </p:nvSpPr>
        <p:spPr>
          <a:xfrm>
            <a:off x="240146" y="940431"/>
            <a:ext cx="384526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endParaRPr lang="en-US"/>
          </a:p>
          <a:p>
            <a:pPr marL="285750" indent="-285750">
              <a:buFont typeface="Wingdings"/>
              <a:buChar char="Ø"/>
            </a:pPr>
            <a:r>
              <a:rPr lang="en-US"/>
              <a:t>The results we got from the SVM model returned an accuracy of 89% correct classification results. The confusion matrix generated, which shows the density of correct vs incorrect results, shows that most classifications reside on the 'correct' diagonal line, where the brighter colors contain more total values.</a:t>
            </a:r>
          </a:p>
          <a:p>
            <a:pPr marL="285750" indent="-285750">
              <a:buFont typeface="Wingdings"/>
              <a:buChar char="Ø"/>
            </a:pPr>
            <a:endParaRPr lang="en-US"/>
          </a:p>
          <a:p>
            <a:pPr marL="285750" indent="-285750">
              <a:buFont typeface="Wingdings"/>
              <a:buChar char="Ø"/>
            </a:pPr>
            <a:endParaRPr lang="en-US"/>
          </a:p>
          <a:p>
            <a:pPr marL="285750" indent="-285750">
              <a:buFont typeface="Wingdings"/>
              <a:buChar char="Ø"/>
            </a:pPr>
            <a:endParaRPr lang="en-US"/>
          </a:p>
          <a:p>
            <a:endParaRPr lang="en-US"/>
          </a:p>
        </p:txBody>
      </p:sp>
    </p:spTree>
    <p:extLst>
      <p:ext uri="{BB962C8B-B14F-4D97-AF65-F5344CB8AC3E}">
        <p14:creationId xmlns:p14="http://schemas.microsoft.com/office/powerpoint/2010/main" val="69912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025F-0433-443A-B965-68B28F62CBCA}"/>
              </a:ext>
            </a:extLst>
          </p:cNvPr>
          <p:cNvSpPr>
            <a:spLocks noGrp="1"/>
          </p:cNvSpPr>
          <p:nvPr>
            <p:ph type="title"/>
          </p:nvPr>
        </p:nvSpPr>
        <p:spPr>
          <a:xfrm>
            <a:off x="230475" y="226007"/>
            <a:ext cx="9404723" cy="1400530"/>
          </a:xfrm>
        </p:spPr>
        <p:txBody>
          <a:bodyPr/>
          <a:lstStyle/>
          <a:p>
            <a:r>
              <a:rPr lang="en-US"/>
              <a:t>Neural Network Results</a:t>
            </a:r>
          </a:p>
        </p:txBody>
      </p:sp>
      <p:sp>
        <p:nvSpPr>
          <p:cNvPr id="3" name="Content Placeholder 2">
            <a:extLst>
              <a:ext uri="{FF2B5EF4-FFF2-40B4-BE49-F238E27FC236}">
                <a16:creationId xmlns:a16="http://schemas.microsoft.com/office/drawing/2014/main" id="{E813556F-119B-4873-A50D-633026D3F662}"/>
              </a:ext>
            </a:extLst>
          </p:cNvPr>
          <p:cNvSpPr>
            <a:spLocks noGrp="1"/>
          </p:cNvSpPr>
          <p:nvPr>
            <p:ph idx="1"/>
          </p:nvPr>
        </p:nvSpPr>
        <p:spPr>
          <a:xfrm>
            <a:off x="227957" y="1511331"/>
            <a:ext cx="10898772" cy="4195481"/>
          </a:xfrm>
        </p:spPr>
        <p:txBody>
          <a:bodyPr vert="horz" lIns="91440" tIns="45720" rIns="91440" bIns="45720" rtlCol="0" anchor="t">
            <a:normAutofit fontScale="92500" lnSpcReduction="10000"/>
          </a:bodyPr>
          <a:lstStyle/>
          <a:p>
            <a:pPr>
              <a:buFont typeface="Wingdings" charset="2"/>
              <a:buChar char="Ø"/>
            </a:pPr>
            <a:r>
              <a:rPr lang="en-US"/>
              <a:t>Most neural networks, depending on the test values, could give an accuracy value greater than the SVM model for some of its trials. </a:t>
            </a:r>
          </a:p>
          <a:p>
            <a:pPr marL="0" indent="0">
              <a:buNone/>
            </a:pPr>
            <a:endParaRPr lang="en-US"/>
          </a:p>
          <a:p>
            <a:pPr>
              <a:buFont typeface="Wingdings" charset="2"/>
              <a:buChar char="Ø"/>
            </a:pPr>
            <a:r>
              <a:rPr lang="en-US"/>
              <a:t>However, some models, resulted in a </a:t>
            </a:r>
            <a:r>
              <a:rPr lang="en-US" b="1" i="1"/>
              <a:t>final</a:t>
            </a:r>
            <a:r>
              <a:rPr lang="en-US"/>
              <a:t> accuracy that was less than the SVM model for some of its test values.</a:t>
            </a:r>
            <a:endParaRPr lang="en-US">
              <a:cs typeface="Calibri"/>
            </a:endParaRPr>
          </a:p>
          <a:p>
            <a:pPr lvl="1">
              <a:buFont typeface="Wingdings" charset="2"/>
              <a:buChar char="Ø"/>
            </a:pPr>
            <a:r>
              <a:rPr lang="en-US"/>
              <a:t>CNN using 10 K-Folds (trials) and 20 epochs resulted in a final accuracy of approximately</a:t>
            </a:r>
            <a:r>
              <a:rPr lang="en-US">
                <a:ea typeface="+mn-lt"/>
                <a:cs typeface="+mn-lt"/>
              </a:rPr>
              <a:t> 78 percent.</a:t>
            </a:r>
            <a:endParaRPr lang="en-US">
              <a:cs typeface="Calibri" panose="020F0502020204030204"/>
            </a:endParaRPr>
          </a:p>
          <a:p>
            <a:pPr marL="457200" lvl="1" indent="0">
              <a:buNone/>
            </a:pPr>
            <a:endParaRPr lang="en-US"/>
          </a:p>
          <a:p>
            <a:pPr>
              <a:buFont typeface="Wingdings" charset="2"/>
              <a:buChar char="Ø"/>
            </a:pPr>
            <a:r>
              <a:rPr lang="en-US"/>
              <a:t>After evaluating each model, is </a:t>
            </a:r>
            <a:r>
              <a:rPr lang="en-US">
                <a:ea typeface="+mn-lt"/>
                <a:cs typeface="+mn-lt"/>
              </a:rPr>
              <a:t>was seen that the </a:t>
            </a:r>
            <a:r>
              <a:rPr lang="en-US" err="1">
                <a:ea typeface="+mn-lt"/>
                <a:cs typeface="+mn-lt"/>
              </a:rPr>
              <a:t>cDNN</a:t>
            </a:r>
            <a:r>
              <a:rPr lang="en-US">
                <a:ea typeface="+mn-lt"/>
                <a:cs typeface="+mn-lt"/>
              </a:rPr>
              <a:t> model, which applied Discrete Wavelet Transform to the data, produced accuracy values of greater than 90 percent when running with 100 epochs for both tests performed.</a:t>
            </a:r>
          </a:p>
          <a:p>
            <a:pPr lvl="1">
              <a:buFont typeface="Wingdings" charset="2"/>
              <a:buChar char="Ø"/>
            </a:pPr>
            <a:r>
              <a:rPr lang="en-US"/>
              <a:t>We eventually came to the conclusion that Learn Wavelet Transform produced the most accurate result.</a:t>
            </a:r>
            <a:endParaRPr lang="en-US">
              <a:cs typeface="Calibri"/>
            </a:endParaRPr>
          </a:p>
        </p:txBody>
      </p:sp>
    </p:spTree>
    <p:extLst>
      <p:ext uri="{BB962C8B-B14F-4D97-AF65-F5344CB8AC3E}">
        <p14:creationId xmlns:p14="http://schemas.microsoft.com/office/powerpoint/2010/main" val="298675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E799-BFAA-4954-86A0-969ECB0A9DD1}"/>
              </a:ext>
            </a:extLst>
          </p:cNvPr>
          <p:cNvSpPr>
            <a:spLocks noGrp="1"/>
          </p:cNvSpPr>
          <p:nvPr>
            <p:ph type="title"/>
          </p:nvPr>
        </p:nvSpPr>
        <p:spPr>
          <a:xfrm>
            <a:off x="646111" y="452718"/>
            <a:ext cx="9404723" cy="1060464"/>
          </a:xfrm>
        </p:spPr>
        <p:txBody>
          <a:bodyPr/>
          <a:lstStyle/>
          <a:p>
            <a:r>
              <a:rPr lang="en-US"/>
              <a:t>Results</a:t>
            </a:r>
          </a:p>
        </p:txBody>
      </p:sp>
      <p:sp>
        <p:nvSpPr>
          <p:cNvPr id="3" name="Content Placeholder 2">
            <a:extLst>
              <a:ext uri="{FF2B5EF4-FFF2-40B4-BE49-F238E27FC236}">
                <a16:creationId xmlns:a16="http://schemas.microsoft.com/office/drawing/2014/main" id="{124608E6-D50D-49E7-A1AD-D3A371658CDB}"/>
              </a:ext>
            </a:extLst>
          </p:cNvPr>
          <p:cNvSpPr>
            <a:spLocks noGrp="1"/>
          </p:cNvSpPr>
          <p:nvPr>
            <p:ph idx="1"/>
          </p:nvPr>
        </p:nvSpPr>
        <p:spPr>
          <a:xfrm>
            <a:off x="643593" y="1675067"/>
            <a:ext cx="10457945" cy="4195481"/>
          </a:xfrm>
        </p:spPr>
        <p:txBody>
          <a:bodyPr vert="horz" lIns="91440" tIns="45720" rIns="91440" bIns="45720" rtlCol="0" anchor="t">
            <a:normAutofit/>
          </a:bodyPr>
          <a:lstStyle/>
          <a:p>
            <a:pPr>
              <a:buFont typeface="Wingdings" charset="2"/>
              <a:buChar char="Ø"/>
            </a:pPr>
            <a:r>
              <a:rPr lang="en-US">
                <a:ea typeface="+mj-lt"/>
                <a:cs typeface="+mj-lt"/>
              </a:rPr>
              <a:t>Discrete Wavelet Transform produced accuracy values of 90 percent or greater for three of the four test cases ran at 100 epochs.</a:t>
            </a:r>
            <a:endParaRPr lang="en-US"/>
          </a:p>
          <a:p>
            <a:pPr lvl="1">
              <a:buFont typeface="Wingdings" charset="2"/>
              <a:buChar char="Ø"/>
            </a:pPr>
            <a:r>
              <a:rPr lang="en-US"/>
              <a:t>Lower epochs produced lower results, but this was expected as less iterations were performed this way which means the classification was less sensitive.</a:t>
            </a:r>
          </a:p>
          <a:p>
            <a:pPr>
              <a:buFont typeface="Wingdings" charset="2"/>
              <a:buChar char="Ø"/>
            </a:pPr>
            <a:endParaRPr lang="en-US"/>
          </a:p>
        </p:txBody>
      </p:sp>
      <p:graphicFrame>
        <p:nvGraphicFramePr>
          <p:cNvPr id="5" name="Table 5">
            <a:extLst>
              <a:ext uri="{FF2B5EF4-FFF2-40B4-BE49-F238E27FC236}">
                <a16:creationId xmlns:a16="http://schemas.microsoft.com/office/drawing/2014/main" id="{FA60E352-FEA5-4935-82B4-3B4B9170C539}"/>
              </a:ext>
            </a:extLst>
          </p:cNvPr>
          <p:cNvGraphicFramePr>
            <a:graphicFrameLocks noGrp="1"/>
          </p:cNvGraphicFramePr>
          <p:nvPr>
            <p:extLst>
              <p:ext uri="{D42A27DB-BD31-4B8C-83A1-F6EECF244321}">
                <p14:modId xmlns:p14="http://schemas.microsoft.com/office/powerpoint/2010/main" val="1178297282"/>
              </p:ext>
            </p:extLst>
          </p:nvPr>
        </p:nvGraphicFramePr>
        <p:xfrm>
          <a:off x="1193417" y="3146018"/>
          <a:ext cx="9855139" cy="3474720"/>
        </p:xfrm>
        <a:graphic>
          <a:graphicData uri="http://schemas.openxmlformats.org/drawingml/2006/table">
            <a:tbl>
              <a:tblPr firstRow="1" bandRow="1">
                <a:tableStyleId>{5C22544A-7EE6-4342-B048-85BDC9FD1C3A}</a:tableStyleId>
              </a:tblPr>
              <a:tblGrid>
                <a:gridCol w="1971029">
                  <a:extLst>
                    <a:ext uri="{9D8B030D-6E8A-4147-A177-3AD203B41FA5}">
                      <a16:colId xmlns:a16="http://schemas.microsoft.com/office/drawing/2014/main" val="618544996"/>
                    </a:ext>
                  </a:extLst>
                </a:gridCol>
                <a:gridCol w="1900515">
                  <a:extLst>
                    <a:ext uri="{9D8B030D-6E8A-4147-A177-3AD203B41FA5}">
                      <a16:colId xmlns:a16="http://schemas.microsoft.com/office/drawing/2014/main" val="251266985"/>
                    </a:ext>
                  </a:extLst>
                </a:gridCol>
                <a:gridCol w="1882588">
                  <a:extLst>
                    <a:ext uri="{9D8B030D-6E8A-4147-A177-3AD203B41FA5}">
                      <a16:colId xmlns:a16="http://schemas.microsoft.com/office/drawing/2014/main" val="3597879215"/>
                    </a:ext>
                  </a:extLst>
                </a:gridCol>
                <a:gridCol w="2026023">
                  <a:extLst>
                    <a:ext uri="{9D8B030D-6E8A-4147-A177-3AD203B41FA5}">
                      <a16:colId xmlns:a16="http://schemas.microsoft.com/office/drawing/2014/main" val="862124199"/>
                    </a:ext>
                  </a:extLst>
                </a:gridCol>
                <a:gridCol w="2074984">
                  <a:extLst>
                    <a:ext uri="{9D8B030D-6E8A-4147-A177-3AD203B41FA5}">
                      <a16:colId xmlns:a16="http://schemas.microsoft.com/office/drawing/2014/main" val="2321753473"/>
                    </a:ext>
                  </a:extLst>
                </a:gridCol>
              </a:tblGrid>
              <a:tr h="358588">
                <a:tc>
                  <a:txBody>
                    <a:bodyPr/>
                    <a:lstStyle/>
                    <a:p>
                      <a:endParaRPr lang="en-US"/>
                    </a:p>
                  </a:txBody>
                  <a:tcPr/>
                </a:tc>
                <a:tc>
                  <a:txBody>
                    <a:bodyPr/>
                    <a:lstStyle/>
                    <a:p>
                      <a:r>
                        <a:rPr lang="en-US" b="0"/>
                        <a:t>adam 2</a:t>
                      </a:r>
                    </a:p>
                  </a:txBody>
                  <a:tcPr/>
                </a:tc>
                <a:tc>
                  <a:txBody>
                    <a:bodyPr/>
                    <a:lstStyle/>
                    <a:p>
                      <a:pPr lvl="0">
                        <a:buNone/>
                      </a:pPr>
                      <a:r>
                        <a:rPr lang="en-US" sz="1800" b="0" i="0" u="none" strike="noStrike" noProof="0">
                          <a:latin typeface="Century Gothic"/>
                        </a:rPr>
                        <a:t>adam 39</a:t>
                      </a:r>
                    </a:p>
                  </a:txBody>
                  <a:tcPr/>
                </a:tc>
                <a:tc>
                  <a:txBody>
                    <a:bodyPr/>
                    <a:lstStyle/>
                    <a:p>
                      <a:pPr lvl="0">
                        <a:buNone/>
                      </a:pPr>
                      <a:r>
                        <a:rPr lang="en-US" sz="1800" b="0" i="0" u="none" strike="noStrike" noProof="0">
                          <a:latin typeface="Century Gothic"/>
                        </a:rPr>
                        <a:t>adadelta 2</a:t>
                      </a:r>
                      <a:endParaRPr lang="en-US"/>
                    </a:p>
                  </a:txBody>
                  <a:tcPr/>
                </a:tc>
                <a:tc>
                  <a:txBody>
                    <a:bodyPr/>
                    <a:lstStyle/>
                    <a:p>
                      <a:pPr lvl="0">
                        <a:buNone/>
                      </a:pPr>
                      <a:r>
                        <a:rPr lang="en-US" sz="1800" b="0" i="0" u="none" strike="noStrike" noProof="0">
                          <a:latin typeface="Century Gothic"/>
                        </a:rPr>
                        <a:t>adadelta 39</a:t>
                      </a:r>
                      <a:endParaRPr lang="en-US"/>
                    </a:p>
                  </a:txBody>
                  <a:tcPr/>
                </a:tc>
                <a:extLst>
                  <a:ext uri="{0D108BD9-81ED-4DB2-BD59-A6C34878D82A}">
                    <a16:rowId xmlns:a16="http://schemas.microsoft.com/office/drawing/2014/main" val="1469471752"/>
                  </a:ext>
                </a:extLst>
              </a:tr>
              <a:tr h="370840">
                <a:tc>
                  <a:txBody>
                    <a:bodyPr/>
                    <a:lstStyle/>
                    <a:p>
                      <a:r>
                        <a:rPr lang="en-US"/>
                        <a:t>Trial 1</a:t>
                      </a:r>
                    </a:p>
                  </a:txBody>
                  <a:tcPr/>
                </a:tc>
                <a:tc>
                  <a:txBody>
                    <a:bodyPr/>
                    <a:lstStyle/>
                    <a:p>
                      <a:pPr lvl="0">
                        <a:buNone/>
                      </a:pPr>
                      <a:r>
                        <a:rPr lang="en-US" sz="1400" b="0" i="0" u="none" strike="noStrike" noProof="0"/>
                        <a:t>Loss: 0.411 </a:t>
                      </a:r>
                      <a:endParaRPr lang="en-US" sz="1400"/>
                    </a:p>
                    <a:p>
                      <a:pPr lvl="0">
                        <a:buNone/>
                      </a:pPr>
                      <a:r>
                        <a:rPr lang="en-US" sz="1400" b="0" i="0" u="none" strike="noStrike" noProof="0"/>
                        <a:t>Acc: 0.947</a:t>
                      </a:r>
                      <a:endParaRPr lang="en-US" sz="1400"/>
                    </a:p>
                  </a:txBody>
                  <a:tcPr/>
                </a:tc>
                <a:tc>
                  <a:txBody>
                    <a:bodyPr/>
                    <a:lstStyle/>
                    <a:p>
                      <a:pPr lvl="0">
                        <a:buNone/>
                      </a:pPr>
                      <a:r>
                        <a:rPr lang="en-US" sz="1400" b="0" i="0" u="none" strike="noStrike" noProof="0">
                          <a:latin typeface="Century Gothic"/>
                        </a:rPr>
                        <a:t>Loss: 0.920 </a:t>
                      </a:r>
                      <a:endParaRPr lang="en-US" sz="1400"/>
                    </a:p>
                    <a:p>
                      <a:pPr lvl="0">
                        <a:buNone/>
                      </a:pPr>
                      <a:r>
                        <a:rPr lang="en-US" sz="1400" b="0" i="0" u="none" strike="noStrike" noProof="0">
                          <a:latin typeface="Century Gothic"/>
                        </a:rPr>
                        <a:t>Acc: 0.922</a:t>
                      </a:r>
                      <a:endParaRPr lang="en-US" sz="1400"/>
                    </a:p>
                  </a:txBody>
                  <a:tcPr/>
                </a:tc>
                <a:tc>
                  <a:txBody>
                    <a:bodyPr/>
                    <a:lstStyle/>
                    <a:p>
                      <a:pPr lvl="0">
                        <a:buNone/>
                      </a:pPr>
                      <a:r>
                        <a:rPr lang="en-US" sz="1400" b="0" i="0" u="none" strike="noStrike" noProof="0">
                          <a:latin typeface="Century Gothic"/>
                        </a:rPr>
                        <a:t>Loss: 0.252 </a:t>
                      </a:r>
                      <a:endParaRPr lang="en-US" sz="1400"/>
                    </a:p>
                    <a:p>
                      <a:pPr lvl="0">
                        <a:buNone/>
                      </a:pPr>
                      <a:r>
                        <a:rPr lang="en-US" sz="1400" b="0" i="0" u="none" strike="noStrike" noProof="0">
                          <a:latin typeface="Century Gothic"/>
                        </a:rPr>
                        <a:t>Acc: 0.909</a:t>
                      </a:r>
                      <a:endParaRPr lang="en-US" sz="1400"/>
                    </a:p>
                  </a:txBody>
                  <a:tcPr/>
                </a:tc>
                <a:tc>
                  <a:txBody>
                    <a:bodyPr/>
                    <a:lstStyle/>
                    <a:p>
                      <a:pPr lvl="0">
                        <a:buNone/>
                      </a:pPr>
                      <a:r>
                        <a:rPr lang="en-US" sz="1400" b="0" i="0" u="none" strike="noStrike" noProof="0">
                          <a:latin typeface="Century Gothic"/>
                        </a:rPr>
                        <a:t>Loss: 0.622 </a:t>
                      </a:r>
                      <a:endParaRPr lang="en-US" sz="1400"/>
                    </a:p>
                    <a:p>
                      <a:pPr lvl="0">
                        <a:buNone/>
                      </a:pPr>
                      <a:r>
                        <a:rPr lang="en-US" sz="1400" b="0" i="0" u="none" strike="noStrike" noProof="0">
                          <a:latin typeface="Century Gothic"/>
                        </a:rPr>
                        <a:t>Acc: 0.842</a:t>
                      </a:r>
                      <a:endParaRPr lang="en-US" sz="1400"/>
                    </a:p>
                  </a:txBody>
                  <a:tcPr/>
                </a:tc>
                <a:extLst>
                  <a:ext uri="{0D108BD9-81ED-4DB2-BD59-A6C34878D82A}">
                    <a16:rowId xmlns:a16="http://schemas.microsoft.com/office/drawing/2014/main" val="222017946"/>
                  </a:ext>
                </a:extLst>
              </a:tr>
              <a:tr h="370840">
                <a:tc>
                  <a:txBody>
                    <a:bodyPr/>
                    <a:lstStyle/>
                    <a:p>
                      <a:r>
                        <a:rPr lang="en-US"/>
                        <a:t>Trial 2</a:t>
                      </a:r>
                    </a:p>
                  </a:txBody>
                  <a:tcPr/>
                </a:tc>
                <a:tc>
                  <a:txBody>
                    <a:bodyPr/>
                    <a:lstStyle/>
                    <a:p>
                      <a:pPr lvl="0">
                        <a:buNone/>
                      </a:pPr>
                      <a:r>
                        <a:rPr lang="en-US" sz="1400" b="0" i="0" u="none" strike="noStrike" noProof="0"/>
                        <a:t>Loss: 0.356 </a:t>
                      </a:r>
                      <a:endParaRPr lang="en-US" sz="1400"/>
                    </a:p>
                    <a:p>
                      <a:pPr lvl="0">
                        <a:buNone/>
                      </a:pPr>
                      <a:r>
                        <a:rPr lang="en-US" sz="1400" b="0" i="0" u="none" strike="noStrike" noProof="0"/>
                        <a:t>Acc: 0.950</a:t>
                      </a:r>
                      <a:endParaRPr lang="en-US" sz="1400"/>
                    </a:p>
                  </a:txBody>
                  <a:tcPr/>
                </a:tc>
                <a:tc>
                  <a:txBody>
                    <a:bodyPr/>
                    <a:lstStyle/>
                    <a:p>
                      <a:pPr lvl="0">
                        <a:buNone/>
                      </a:pPr>
                      <a:r>
                        <a:rPr lang="en-US" sz="1400" b="0" i="0" u="none" strike="noStrike" noProof="0">
                          <a:latin typeface="Century Gothic"/>
                        </a:rPr>
                        <a:t>Loss: 1.143 </a:t>
                      </a:r>
                      <a:endParaRPr lang="en-US" sz="1400"/>
                    </a:p>
                    <a:p>
                      <a:pPr lvl="0">
                        <a:buNone/>
                      </a:pPr>
                      <a:r>
                        <a:rPr lang="en-US" sz="1400" b="0" i="0" u="none" strike="noStrike" noProof="0">
                          <a:latin typeface="Century Gothic"/>
                        </a:rPr>
                        <a:t>Acc: 0.924</a:t>
                      </a:r>
                      <a:endParaRPr lang="en-US" sz="1400"/>
                    </a:p>
                  </a:txBody>
                  <a:tcPr/>
                </a:tc>
                <a:tc>
                  <a:txBody>
                    <a:bodyPr/>
                    <a:lstStyle/>
                    <a:p>
                      <a:pPr lvl="0">
                        <a:buNone/>
                      </a:pPr>
                      <a:r>
                        <a:rPr lang="en-US" sz="1400" b="0" i="0" u="none" strike="noStrike" noProof="0">
                          <a:latin typeface="Century Gothic"/>
                        </a:rPr>
                        <a:t>Loss: 0.261 </a:t>
                      </a:r>
                      <a:endParaRPr lang="en-US" sz="1400"/>
                    </a:p>
                    <a:p>
                      <a:pPr lvl="0">
                        <a:buNone/>
                      </a:pPr>
                      <a:r>
                        <a:rPr lang="en-US" sz="1400" b="0" i="0" u="none" strike="noStrike" noProof="0">
                          <a:latin typeface="Century Gothic"/>
                        </a:rPr>
                        <a:t>Acc: 0.906</a:t>
                      </a:r>
                      <a:endParaRPr lang="en-US" sz="1400"/>
                    </a:p>
                  </a:txBody>
                  <a:tcPr/>
                </a:tc>
                <a:tc>
                  <a:txBody>
                    <a:bodyPr/>
                    <a:lstStyle/>
                    <a:p>
                      <a:pPr lvl="0">
                        <a:buNone/>
                      </a:pPr>
                      <a:r>
                        <a:rPr lang="en-US" sz="1400" b="0" i="0" u="none" strike="noStrike" noProof="0">
                          <a:latin typeface="Century Gothic"/>
                        </a:rPr>
                        <a:t>Loss: 0.590 </a:t>
                      </a:r>
                      <a:endParaRPr lang="en-US" sz="1400"/>
                    </a:p>
                    <a:p>
                      <a:pPr lvl="0">
                        <a:buNone/>
                      </a:pPr>
                      <a:r>
                        <a:rPr lang="en-US" sz="1400" b="0" i="0" u="none" strike="noStrike" noProof="0">
                          <a:latin typeface="Century Gothic"/>
                        </a:rPr>
                        <a:t>Acc: 0.855</a:t>
                      </a:r>
                      <a:endParaRPr lang="en-US" sz="1400"/>
                    </a:p>
                  </a:txBody>
                  <a:tcPr/>
                </a:tc>
                <a:extLst>
                  <a:ext uri="{0D108BD9-81ED-4DB2-BD59-A6C34878D82A}">
                    <a16:rowId xmlns:a16="http://schemas.microsoft.com/office/drawing/2014/main" val="1202345035"/>
                  </a:ext>
                </a:extLst>
              </a:tr>
              <a:tr h="370840">
                <a:tc>
                  <a:txBody>
                    <a:bodyPr/>
                    <a:lstStyle/>
                    <a:p>
                      <a:r>
                        <a:rPr lang="en-US"/>
                        <a:t>Trial 3</a:t>
                      </a:r>
                    </a:p>
                  </a:txBody>
                  <a:tcPr/>
                </a:tc>
                <a:tc>
                  <a:txBody>
                    <a:bodyPr/>
                    <a:lstStyle/>
                    <a:p>
                      <a:pPr lvl="0">
                        <a:buNone/>
                      </a:pPr>
                      <a:r>
                        <a:rPr lang="en-US" sz="1400" b="0" i="0" u="none" strike="noStrike" noProof="0"/>
                        <a:t>Loss: 0.447 </a:t>
                      </a:r>
                      <a:endParaRPr lang="en-US" sz="1400"/>
                    </a:p>
                    <a:p>
                      <a:pPr lvl="0">
                        <a:buNone/>
                      </a:pPr>
                      <a:r>
                        <a:rPr lang="en-US" sz="1400" b="0" i="0" u="none" strike="noStrike" noProof="0"/>
                        <a:t>Acc: 0.952</a:t>
                      </a:r>
                      <a:endParaRPr lang="en-US" sz="1400"/>
                    </a:p>
                  </a:txBody>
                  <a:tcPr/>
                </a:tc>
                <a:tc>
                  <a:txBody>
                    <a:bodyPr/>
                    <a:lstStyle/>
                    <a:p>
                      <a:pPr lvl="0">
                        <a:buNone/>
                      </a:pPr>
                      <a:r>
                        <a:rPr lang="en-US" sz="1400" b="0" i="0" u="none" strike="noStrike" noProof="0">
                          <a:latin typeface="Century Gothic"/>
                        </a:rPr>
                        <a:t>Loss: 1.114 </a:t>
                      </a:r>
                      <a:endParaRPr lang="en-US" sz="1400"/>
                    </a:p>
                    <a:p>
                      <a:pPr lvl="0">
                        <a:buNone/>
                      </a:pPr>
                      <a:r>
                        <a:rPr lang="en-US" sz="1400" b="0" i="0" u="none" strike="noStrike" noProof="0">
                          <a:latin typeface="Century Gothic"/>
                        </a:rPr>
                        <a:t>Acc: 0.926</a:t>
                      </a:r>
                      <a:endParaRPr lang="en-US" sz="1400"/>
                    </a:p>
                  </a:txBody>
                  <a:tcPr/>
                </a:tc>
                <a:tc>
                  <a:txBody>
                    <a:bodyPr/>
                    <a:lstStyle/>
                    <a:p>
                      <a:pPr lvl="0">
                        <a:buNone/>
                      </a:pPr>
                      <a:r>
                        <a:rPr lang="en-US" sz="1400" b="0" i="0" u="none" strike="noStrike" noProof="0">
                          <a:latin typeface="Century Gothic"/>
                        </a:rPr>
                        <a:t>Loss: 0.241 </a:t>
                      </a:r>
                      <a:endParaRPr lang="en-US" sz="1400"/>
                    </a:p>
                    <a:p>
                      <a:pPr lvl="0">
                        <a:buNone/>
                      </a:pPr>
                      <a:r>
                        <a:rPr lang="en-US" sz="1400" b="0" i="0" u="none" strike="noStrike" noProof="0">
                          <a:latin typeface="Century Gothic"/>
                        </a:rPr>
                        <a:t>Acc: 0.911</a:t>
                      </a:r>
                      <a:endParaRPr lang="en-US" sz="1400"/>
                    </a:p>
                  </a:txBody>
                  <a:tcPr/>
                </a:tc>
                <a:tc>
                  <a:txBody>
                    <a:bodyPr/>
                    <a:lstStyle/>
                    <a:p>
                      <a:pPr lvl="0">
                        <a:buNone/>
                      </a:pPr>
                      <a:r>
                        <a:rPr lang="en-US" sz="1400" b="0" i="0" u="none" strike="noStrike" noProof="0">
                          <a:latin typeface="Century Gothic"/>
                        </a:rPr>
                        <a:t>Loss: 0.593 </a:t>
                      </a:r>
                      <a:endParaRPr lang="en-US" sz="1400"/>
                    </a:p>
                    <a:p>
                      <a:pPr lvl="0">
                        <a:buNone/>
                      </a:pPr>
                      <a:r>
                        <a:rPr lang="en-US" sz="1400" b="0" i="0" u="none" strike="noStrike" noProof="0">
                          <a:latin typeface="Century Gothic"/>
                        </a:rPr>
                        <a:t>Acc: 0.856</a:t>
                      </a:r>
                      <a:endParaRPr lang="en-US" sz="1400"/>
                    </a:p>
                  </a:txBody>
                  <a:tcPr/>
                </a:tc>
                <a:extLst>
                  <a:ext uri="{0D108BD9-81ED-4DB2-BD59-A6C34878D82A}">
                    <a16:rowId xmlns:a16="http://schemas.microsoft.com/office/drawing/2014/main" val="4225926419"/>
                  </a:ext>
                </a:extLst>
              </a:tr>
              <a:tr h="370840">
                <a:tc>
                  <a:txBody>
                    <a:bodyPr/>
                    <a:lstStyle/>
                    <a:p>
                      <a:r>
                        <a:rPr lang="en-US"/>
                        <a:t>Trail 4</a:t>
                      </a:r>
                    </a:p>
                  </a:txBody>
                  <a:tcPr/>
                </a:tc>
                <a:tc>
                  <a:txBody>
                    <a:bodyPr/>
                    <a:lstStyle/>
                    <a:p>
                      <a:pPr lvl="0">
                        <a:buNone/>
                      </a:pPr>
                      <a:r>
                        <a:rPr lang="en-US" sz="1400" b="0" i="0" u="none" strike="noStrike" noProof="0"/>
                        <a:t>Loss: 0.319 </a:t>
                      </a:r>
                      <a:endParaRPr lang="en-US" sz="1400"/>
                    </a:p>
                    <a:p>
                      <a:pPr lvl="0">
                        <a:buNone/>
                      </a:pPr>
                      <a:r>
                        <a:rPr lang="en-US" sz="1400" b="0" i="0" u="none" strike="noStrike" noProof="0"/>
                        <a:t>Acc: 0.958</a:t>
                      </a:r>
                      <a:endParaRPr lang="en-US" sz="1400"/>
                    </a:p>
                  </a:txBody>
                  <a:tcPr/>
                </a:tc>
                <a:tc>
                  <a:txBody>
                    <a:bodyPr/>
                    <a:lstStyle/>
                    <a:p>
                      <a:pPr lvl="0">
                        <a:buNone/>
                      </a:pPr>
                      <a:r>
                        <a:rPr lang="en-US" sz="1400" b="0" i="0" u="none" strike="noStrike" noProof="0">
                          <a:latin typeface="Century Gothic"/>
                        </a:rPr>
                        <a:t>Loss: 1.124 </a:t>
                      </a:r>
                      <a:endParaRPr lang="en-US" sz="1400"/>
                    </a:p>
                    <a:p>
                      <a:pPr lvl="0">
                        <a:buNone/>
                      </a:pPr>
                      <a:r>
                        <a:rPr lang="en-US" sz="1400" b="0" i="0" u="none" strike="noStrike" noProof="0">
                          <a:latin typeface="Century Gothic"/>
                        </a:rPr>
                        <a:t>Acc: 0.920</a:t>
                      </a:r>
                      <a:endParaRPr lang="en-US" sz="1400"/>
                    </a:p>
                  </a:txBody>
                  <a:tcPr/>
                </a:tc>
                <a:tc>
                  <a:txBody>
                    <a:bodyPr/>
                    <a:lstStyle/>
                    <a:p>
                      <a:pPr lvl="0">
                        <a:buNone/>
                      </a:pPr>
                      <a:r>
                        <a:rPr lang="en-US" sz="1400" b="0" i="0" u="none" strike="noStrike" noProof="0">
                          <a:latin typeface="Century Gothic"/>
                        </a:rPr>
                        <a:t>Loss: 0.272 </a:t>
                      </a:r>
                      <a:endParaRPr lang="en-US" sz="1400"/>
                    </a:p>
                    <a:p>
                      <a:pPr lvl="0">
                        <a:buNone/>
                      </a:pPr>
                      <a:r>
                        <a:rPr lang="en-US" sz="1400" b="0" i="0" u="none" strike="noStrike" noProof="0">
                          <a:latin typeface="Century Gothic"/>
                        </a:rPr>
                        <a:t>Acc: 0.900</a:t>
                      </a:r>
                      <a:endParaRPr lang="en-US" sz="1400"/>
                    </a:p>
                  </a:txBody>
                  <a:tcPr/>
                </a:tc>
                <a:tc>
                  <a:txBody>
                    <a:bodyPr/>
                    <a:lstStyle/>
                    <a:p>
                      <a:pPr lvl="0">
                        <a:buNone/>
                      </a:pPr>
                      <a:r>
                        <a:rPr lang="en-US" sz="1400" b="0" i="0" u="none" strike="noStrike" noProof="0">
                          <a:latin typeface="Century Gothic"/>
                        </a:rPr>
                        <a:t>Loss: 0.655 </a:t>
                      </a:r>
                      <a:endParaRPr lang="en-US" sz="1400"/>
                    </a:p>
                    <a:p>
                      <a:pPr lvl="0">
                        <a:buNone/>
                      </a:pPr>
                      <a:r>
                        <a:rPr lang="en-US" sz="1400" b="0" i="0" u="none" strike="noStrike" noProof="0">
                          <a:latin typeface="Century Gothic"/>
                        </a:rPr>
                        <a:t>Acc: 0.835</a:t>
                      </a:r>
                      <a:endParaRPr lang="en-US" sz="1400"/>
                    </a:p>
                  </a:txBody>
                  <a:tcPr/>
                </a:tc>
                <a:extLst>
                  <a:ext uri="{0D108BD9-81ED-4DB2-BD59-A6C34878D82A}">
                    <a16:rowId xmlns:a16="http://schemas.microsoft.com/office/drawing/2014/main" val="3907664626"/>
                  </a:ext>
                </a:extLst>
              </a:tr>
              <a:tr h="370839">
                <a:tc>
                  <a:txBody>
                    <a:bodyPr/>
                    <a:lstStyle/>
                    <a:p>
                      <a:r>
                        <a:rPr lang="en-US"/>
                        <a:t>Trail 5</a:t>
                      </a:r>
                    </a:p>
                  </a:txBody>
                  <a:tcPr/>
                </a:tc>
                <a:tc>
                  <a:txBody>
                    <a:bodyPr/>
                    <a:lstStyle/>
                    <a:p>
                      <a:pPr lvl="0">
                        <a:buNone/>
                      </a:pPr>
                      <a:r>
                        <a:rPr lang="en-US" sz="1400" b="0" i="0" u="none" strike="noStrike" noProof="0"/>
                        <a:t>Loss: 0.370 </a:t>
                      </a:r>
                      <a:endParaRPr lang="en-US" sz="1400"/>
                    </a:p>
                    <a:p>
                      <a:pPr lvl="0">
                        <a:buNone/>
                      </a:pPr>
                      <a:r>
                        <a:rPr lang="en-US" sz="1400" b="0" i="0" u="none" strike="noStrike" noProof="0"/>
                        <a:t>Acc: 0.959</a:t>
                      </a:r>
                      <a:endParaRPr lang="en-US" sz="1400"/>
                    </a:p>
                  </a:txBody>
                  <a:tcPr/>
                </a:tc>
                <a:tc>
                  <a:txBody>
                    <a:bodyPr/>
                    <a:lstStyle/>
                    <a:p>
                      <a:pPr lvl="0">
                        <a:buNone/>
                      </a:pPr>
                      <a:r>
                        <a:rPr lang="en-US" sz="1400" b="0" i="0" u="none" strike="noStrike" noProof="0">
                          <a:latin typeface="Century Gothic"/>
                        </a:rPr>
                        <a:t>Loss: 0.977 </a:t>
                      </a:r>
                      <a:endParaRPr lang="en-US" sz="1400"/>
                    </a:p>
                    <a:p>
                      <a:pPr lvl="0">
                        <a:buNone/>
                      </a:pPr>
                      <a:r>
                        <a:rPr lang="en-US" sz="1400" b="0" i="0" u="none" strike="noStrike" noProof="0">
                          <a:latin typeface="Century Gothic"/>
                        </a:rPr>
                        <a:t>Acc: 0.925</a:t>
                      </a:r>
                      <a:endParaRPr lang="en-US" sz="1400"/>
                    </a:p>
                  </a:txBody>
                  <a:tcPr/>
                </a:tc>
                <a:tc>
                  <a:txBody>
                    <a:bodyPr/>
                    <a:lstStyle/>
                    <a:p>
                      <a:pPr lvl="0">
                        <a:buNone/>
                      </a:pPr>
                      <a:r>
                        <a:rPr lang="en-US" sz="1400" b="0" i="0" u="none" strike="noStrike" noProof="0">
                          <a:latin typeface="Century Gothic"/>
                        </a:rPr>
                        <a:t>Loss: 0.261 </a:t>
                      </a:r>
                      <a:endParaRPr lang="en-US" sz="1400"/>
                    </a:p>
                    <a:p>
                      <a:pPr lvl="0">
                        <a:buNone/>
                      </a:pPr>
                      <a:r>
                        <a:rPr lang="en-US" sz="1400" b="0" i="0" u="none" strike="noStrike" noProof="0">
                          <a:latin typeface="Century Gothic"/>
                        </a:rPr>
                        <a:t>Acc: 0.901</a:t>
                      </a:r>
                      <a:endParaRPr lang="en-US" sz="1400"/>
                    </a:p>
                  </a:txBody>
                  <a:tcPr/>
                </a:tc>
                <a:tc>
                  <a:txBody>
                    <a:bodyPr/>
                    <a:lstStyle/>
                    <a:p>
                      <a:pPr lvl="0">
                        <a:buNone/>
                      </a:pPr>
                      <a:r>
                        <a:rPr lang="en-US" sz="1400" b="0" i="0" u="none" strike="noStrike" noProof="0">
                          <a:latin typeface="Century Gothic"/>
                        </a:rPr>
                        <a:t>Loss: 0.615 </a:t>
                      </a:r>
                      <a:endParaRPr lang="en-US" sz="1400"/>
                    </a:p>
                    <a:p>
                      <a:pPr lvl="0">
                        <a:buNone/>
                      </a:pPr>
                      <a:r>
                        <a:rPr lang="en-US" sz="1400" b="0" i="0" u="none" strike="noStrike" noProof="0">
                          <a:latin typeface="Century Gothic"/>
                        </a:rPr>
                        <a:t>Acc: 0.842</a:t>
                      </a:r>
                      <a:endParaRPr lang="en-US" sz="1400"/>
                    </a:p>
                  </a:txBody>
                  <a:tcPr/>
                </a:tc>
                <a:extLst>
                  <a:ext uri="{0D108BD9-81ED-4DB2-BD59-A6C34878D82A}">
                    <a16:rowId xmlns:a16="http://schemas.microsoft.com/office/drawing/2014/main" val="1156609085"/>
                  </a:ext>
                </a:extLst>
              </a:tr>
              <a:tr h="370839">
                <a:tc>
                  <a:txBody>
                    <a:bodyPr/>
                    <a:lstStyle/>
                    <a:p>
                      <a:pPr lvl="0">
                        <a:buNone/>
                      </a:pPr>
                      <a:r>
                        <a:rPr lang="en-US"/>
                        <a:t>Avg.</a:t>
                      </a:r>
                    </a:p>
                  </a:txBody>
                  <a:tcPr/>
                </a:tc>
                <a:tc>
                  <a:txBody>
                    <a:bodyPr/>
                    <a:lstStyle/>
                    <a:p>
                      <a:pPr lvl="0">
                        <a:buNone/>
                      </a:pPr>
                      <a:r>
                        <a:rPr lang="en-US" sz="1400" b="0" i="0" u="none" strike="noStrike" noProof="0"/>
                        <a:t>Loss: 0.38 </a:t>
                      </a:r>
                      <a:endParaRPr lang="en-US" sz="1400"/>
                    </a:p>
                    <a:p>
                      <a:pPr lvl="0">
                        <a:buNone/>
                      </a:pPr>
                      <a:r>
                        <a:rPr lang="en-US" sz="1400" b="0" i="0" u="none" strike="noStrike" noProof="0"/>
                        <a:t>Acc 95.30</a:t>
                      </a:r>
                      <a:endParaRPr lang="en-US" sz="1400"/>
                    </a:p>
                  </a:txBody>
                  <a:tcPr/>
                </a:tc>
                <a:tc>
                  <a:txBody>
                    <a:bodyPr/>
                    <a:lstStyle/>
                    <a:p>
                      <a:pPr lvl="0">
                        <a:buNone/>
                      </a:pPr>
                      <a:r>
                        <a:rPr lang="en-US" sz="1400" b="0" i="0" u="none" strike="noStrike" noProof="0">
                          <a:latin typeface="Century Gothic"/>
                        </a:rPr>
                        <a:t>Loss: 1.06</a:t>
                      </a:r>
                      <a:endParaRPr lang="en-US" sz="1400"/>
                    </a:p>
                    <a:p>
                      <a:pPr lvl="0">
                        <a:buNone/>
                      </a:pPr>
                      <a:r>
                        <a:rPr lang="en-US" sz="1400" b="0" i="0" u="none" strike="noStrike" noProof="0">
                          <a:latin typeface="Century Gothic"/>
                        </a:rPr>
                        <a:t>Acc 92.34</a:t>
                      </a:r>
                      <a:endParaRPr lang="en-US" sz="1400"/>
                    </a:p>
                  </a:txBody>
                  <a:tcPr/>
                </a:tc>
                <a:tc>
                  <a:txBody>
                    <a:bodyPr/>
                    <a:lstStyle/>
                    <a:p>
                      <a:pPr lvl="0">
                        <a:buNone/>
                      </a:pPr>
                      <a:r>
                        <a:rPr lang="en-US" sz="1400" b="0" i="0" u="none" strike="noStrike" noProof="0">
                          <a:latin typeface="Century Gothic"/>
                        </a:rPr>
                        <a:t>Loss: 0.26 </a:t>
                      </a:r>
                      <a:endParaRPr lang="en-US" sz="1400"/>
                    </a:p>
                    <a:p>
                      <a:pPr lvl="0">
                        <a:buNone/>
                      </a:pPr>
                      <a:r>
                        <a:rPr lang="en-US" sz="1400" b="0" i="0" u="none" strike="noStrike" noProof="0">
                          <a:latin typeface="Century Gothic"/>
                        </a:rPr>
                        <a:t>Acc 90.54</a:t>
                      </a:r>
                      <a:endParaRPr lang="en-US" sz="1400"/>
                    </a:p>
                  </a:txBody>
                  <a:tcPr/>
                </a:tc>
                <a:tc>
                  <a:txBody>
                    <a:bodyPr/>
                    <a:lstStyle/>
                    <a:p>
                      <a:pPr lvl="0">
                        <a:buNone/>
                      </a:pPr>
                      <a:r>
                        <a:rPr lang="en-US" sz="1400" b="0" i="0" u="none" strike="noStrike" noProof="0">
                          <a:latin typeface="Century Gothic"/>
                        </a:rPr>
                        <a:t>Loss: 0.62 </a:t>
                      </a:r>
                      <a:endParaRPr lang="en-US" sz="1400"/>
                    </a:p>
                    <a:p>
                      <a:pPr lvl="0">
                        <a:buNone/>
                      </a:pPr>
                      <a:r>
                        <a:rPr lang="en-US" sz="1400" b="0" i="0" u="none" strike="noStrike" noProof="0">
                          <a:latin typeface="Century Gothic"/>
                        </a:rPr>
                        <a:t>Acc 84.64</a:t>
                      </a:r>
                      <a:endParaRPr lang="en-US" sz="1400"/>
                    </a:p>
                  </a:txBody>
                  <a:tcPr/>
                </a:tc>
                <a:extLst>
                  <a:ext uri="{0D108BD9-81ED-4DB2-BD59-A6C34878D82A}">
                    <a16:rowId xmlns:a16="http://schemas.microsoft.com/office/drawing/2014/main" val="1039976853"/>
                  </a:ext>
                </a:extLst>
              </a:tr>
            </a:tbl>
          </a:graphicData>
        </a:graphic>
      </p:graphicFrame>
    </p:spTree>
    <p:extLst>
      <p:ext uri="{BB962C8B-B14F-4D97-AF65-F5344CB8AC3E}">
        <p14:creationId xmlns:p14="http://schemas.microsoft.com/office/powerpoint/2010/main" val="43919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0406-38A0-4B93-8DA1-0EE8D4D8DF8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0AC74D8A-402D-4949-A196-4687E71E64A4}"/>
              </a:ext>
            </a:extLst>
          </p:cNvPr>
          <p:cNvSpPr>
            <a:spLocks noGrp="1"/>
          </p:cNvSpPr>
          <p:nvPr>
            <p:ph idx="1"/>
          </p:nvPr>
        </p:nvSpPr>
        <p:spPr>
          <a:xfrm>
            <a:off x="646112" y="1712259"/>
            <a:ext cx="10452611" cy="4195481"/>
          </a:xfrm>
        </p:spPr>
        <p:txBody>
          <a:bodyPr vert="horz" lIns="91440" tIns="45720" rIns="91440" bIns="45720" rtlCol="0" anchor="t">
            <a:normAutofit/>
          </a:bodyPr>
          <a:lstStyle/>
          <a:p>
            <a:pPr>
              <a:lnSpc>
                <a:spcPct val="110000"/>
              </a:lnSpc>
              <a:spcBef>
                <a:spcPct val="0"/>
              </a:spcBef>
              <a:buFont typeface="Wingdings" charset="2"/>
              <a:buChar char="Ø"/>
            </a:pPr>
            <a:r>
              <a:rPr lang="en-US" dirty="0"/>
              <a:t>Of the five models tested on the MIT dataset, </a:t>
            </a:r>
            <a:r>
              <a:rPr lang="en-US" dirty="0" err="1">
                <a:ea typeface="+mj-lt"/>
                <a:cs typeface="+mj-lt"/>
              </a:rPr>
              <a:t>cDNN</a:t>
            </a:r>
            <a:r>
              <a:rPr lang="en-US" dirty="0">
                <a:ea typeface="+mj-lt"/>
                <a:cs typeface="+mj-lt"/>
              </a:rPr>
              <a:t> with Discrete Wavelet Transform</a:t>
            </a:r>
            <a:r>
              <a:rPr lang="en-US" dirty="0"/>
              <a:t> was able to produce the most accurate consistent final results. </a:t>
            </a:r>
          </a:p>
          <a:p>
            <a:pPr lvl="1">
              <a:lnSpc>
                <a:spcPct val="150000"/>
              </a:lnSpc>
              <a:spcBef>
                <a:spcPct val="0"/>
              </a:spcBef>
              <a:buFont typeface="Wingdings" charset="2"/>
              <a:buChar char="Ø"/>
            </a:pPr>
            <a:r>
              <a:rPr lang="en-US" dirty="0"/>
              <a:t>Possible future classification could be done using the model. </a:t>
            </a:r>
          </a:p>
          <a:p>
            <a:pPr lvl="1">
              <a:lnSpc>
                <a:spcPct val="150000"/>
              </a:lnSpc>
              <a:spcBef>
                <a:spcPct val="0"/>
              </a:spcBef>
              <a:buFont typeface="Wingdings" charset="2"/>
              <a:buChar char="Ø"/>
            </a:pPr>
            <a:r>
              <a:rPr lang="en-US" dirty="0"/>
              <a:t>Testing compared to even more models could be performed.</a:t>
            </a:r>
          </a:p>
          <a:p>
            <a:pPr lvl="1">
              <a:lnSpc>
                <a:spcPct val="150000"/>
              </a:lnSpc>
              <a:spcBef>
                <a:spcPct val="0"/>
              </a:spcBef>
              <a:buFont typeface="Wingdings" charset="2"/>
              <a:buChar char="Ø"/>
            </a:pPr>
            <a:endParaRPr lang="en-US" dirty="0">
              <a:ea typeface="+mj-lt"/>
              <a:cs typeface="+mj-lt"/>
            </a:endParaRPr>
          </a:p>
          <a:p>
            <a:pPr>
              <a:lnSpc>
                <a:spcPct val="110000"/>
              </a:lnSpc>
              <a:spcBef>
                <a:spcPct val="0"/>
              </a:spcBef>
              <a:buFont typeface="Wingdings,Sans-Serif" charset="2"/>
              <a:buChar char="Ø"/>
            </a:pPr>
            <a:r>
              <a:rPr lang="en-US" dirty="0">
                <a:ea typeface="+mj-lt"/>
                <a:cs typeface="+mj-lt"/>
              </a:rPr>
              <a:t>Our results helped the master students decide on possible progression with their own part of the research.</a:t>
            </a:r>
          </a:p>
          <a:p>
            <a:pPr>
              <a:lnSpc>
                <a:spcPct val="110000"/>
              </a:lnSpc>
              <a:spcBef>
                <a:spcPct val="0"/>
              </a:spcBef>
              <a:buFont typeface="Wingdings,Sans-Serif" charset="2"/>
              <a:buChar char="Ø"/>
            </a:pPr>
            <a:endParaRPr lang="en-US" dirty="0">
              <a:ea typeface="+mj-lt"/>
              <a:cs typeface="+mj-lt"/>
            </a:endParaRPr>
          </a:p>
          <a:p>
            <a:pPr>
              <a:lnSpc>
                <a:spcPct val="110000"/>
              </a:lnSpc>
              <a:spcBef>
                <a:spcPct val="0"/>
              </a:spcBef>
              <a:buFont typeface="Wingdings,Sans-Serif" charset="2"/>
              <a:buChar char="Ø"/>
            </a:pPr>
            <a:r>
              <a:rPr lang="en-US" dirty="0">
                <a:ea typeface="+mj-lt"/>
                <a:cs typeface="+mj-lt"/>
              </a:rPr>
              <a:t>The decided model could potentially predict the actual dataset when it is available to be tested.</a:t>
            </a:r>
          </a:p>
          <a:p>
            <a:pPr marL="0" indent="0">
              <a:lnSpc>
                <a:spcPct val="150000"/>
              </a:lnSpc>
              <a:spcBef>
                <a:spcPct val="0"/>
              </a:spcBef>
              <a:buNone/>
            </a:pPr>
            <a:endParaRPr lang="en-US" dirty="0"/>
          </a:p>
          <a:p>
            <a:pPr>
              <a:spcBef>
                <a:spcPct val="0"/>
              </a:spcBef>
            </a:pPr>
            <a:endParaRPr lang="en-US" dirty="0"/>
          </a:p>
        </p:txBody>
      </p:sp>
    </p:spTree>
    <p:extLst>
      <p:ext uri="{BB962C8B-B14F-4D97-AF65-F5344CB8AC3E}">
        <p14:creationId xmlns:p14="http://schemas.microsoft.com/office/powerpoint/2010/main" val="420035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476C-F324-4CC3-826E-73CA6CB6C32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14347DB-F526-4C2B-B5F2-C4165E3915E7}"/>
              </a:ext>
            </a:extLst>
          </p:cNvPr>
          <p:cNvSpPr>
            <a:spLocks noGrp="1"/>
          </p:cNvSpPr>
          <p:nvPr>
            <p:ph idx="1"/>
          </p:nvPr>
        </p:nvSpPr>
        <p:spPr>
          <a:xfrm>
            <a:off x="643593" y="1851397"/>
            <a:ext cx="10457945" cy="4195481"/>
          </a:xfrm>
        </p:spPr>
        <p:txBody>
          <a:bodyPr vert="horz" lIns="91440" tIns="45720" rIns="91440" bIns="45720" rtlCol="0" anchor="t">
            <a:normAutofit/>
          </a:bodyPr>
          <a:lstStyle/>
          <a:p>
            <a:pPr>
              <a:buFont typeface="Wingdings" charset="2"/>
              <a:buChar char="Ø"/>
            </a:pPr>
            <a:r>
              <a:rPr lang="en-US" dirty="0"/>
              <a:t>This project is using </a:t>
            </a:r>
            <a:r>
              <a:rPr lang="en-US" dirty="0">
                <a:ea typeface="+mn-lt"/>
                <a:cs typeface="+mn-lt"/>
              </a:rPr>
              <a:t>real health informatics data, which is analyzed in order to predict potential heart diseases.</a:t>
            </a:r>
            <a:endParaRPr lang="en-US" dirty="0"/>
          </a:p>
          <a:p>
            <a:pPr marL="0" indent="0">
              <a:buNone/>
            </a:pPr>
            <a:endParaRPr lang="en-US">
              <a:ea typeface="+mn-lt"/>
              <a:cs typeface="+mn-lt"/>
            </a:endParaRPr>
          </a:p>
          <a:p>
            <a:pPr>
              <a:buFont typeface="Wingdings" charset="2"/>
              <a:buChar char="Ø"/>
            </a:pPr>
            <a:r>
              <a:rPr lang="en-US" dirty="0">
                <a:ea typeface="+mn-lt"/>
                <a:cs typeface="+mn-lt"/>
              </a:rPr>
              <a:t>Cardiovascular diseases, such as heart attack and congestive heart failure, are the leading cause of death in the United States and this project could make an impact on a large population.</a:t>
            </a:r>
            <a:endParaRPr lang="en-US" dirty="0"/>
          </a:p>
          <a:p>
            <a:pPr marL="0" indent="0">
              <a:buNone/>
            </a:pPr>
            <a:endParaRPr lang="en-US">
              <a:ea typeface="+mn-lt"/>
              <a:cs typeface="+mn-lt"/>
            </a:endParaRPr>
          </a:p>
          <a:p>
            <a:pPr>
              <a:buFont typeface="Wingdings" charset="2"/>
              <a:buChar char="Ø"/>
            </a:pPr>
            <a:r>
              <a:rPr lang="en-US" dirty="0">
                <a:ea typeface="+mn-lt"/>
                <a:cs typeface="+mn-lt"/>
              </a:rPr>
              <a:t>The purpose of this project was to find an optimal machine learning model that is capable of categorizing heartbeats from Electrocardiographs (ECG).</a:t>
            </a:r>
            <a:endParaRPr lang="en-US" dirty="0"/>
          </a:p>
          <a:p>
            <a:endParaRPr lang="en-US"/>
          </a:p>
          <a:p>
            <a:endParaRPr lang="en-US"/>
          </a:p>
        </p:txBody>
      </p:sp>
    </p:spTree>
    <p:extLst>
      <p:ext uri="{BB962C8B-B14F-4D97-AF65-F5344CB8AC3E}">
        <p14:creationId xmlns:p14="http://schemas.microsoft.com/office/powerpoint/2010/main" val="172602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F576-D72B-4580-978B-08AA3E64F3CE}"/>
              </a:ext>
            </a:extLst>
          </p:cNvPr>
          <p:cNvSpPr>
            <a:spLocks noGrp="1"/>
          </p:cNvSpPr>
          <p:nvPr>
            <p:ph type="ctrTitle"/>
          </p:nvPr>
        </p:nvSpPr>
        <p:spPr>
          <a:xfrm>
            <a:off x="1682005" y="3390900"/>
            <a:ext cx="8825658" cy="40281"/>
          </a:xfrm>
        </p:spPr>
        <p:txBody>
          <a:bodyPr/>
          <a:lstStyle/>
          <a:p>
            <a:pPr algn="ctr"/>
            <a:r>
              <a:rPr lang="en-US"/>
              <a:t>Any</a:t>
            </a:r>
            <a:r>
              <a:rPr lang="en-US">
                <a:latin typeface="Century Gothic"/>
              </a:rPr>
              <a:t> Questions</a:t>
            </a:r>
            <a:r>
              <a:rPr lang="en-US">
                <a:latin typeface="Book Antiqua"/>
                <a:cs typeface="Arial"/>
              </a:rPr>
              <a:t>?</a:t>
            </a:r>
            <a:endParaRPr lang="en-US"/>
          </a:p>
        </p:txBody>
      </p:sp>
    </p:spTree>
    <p:extLst>
      <p:ext uri="{BB962C8B-B14F-4D97-AF65-F5344CB8AC3E}">
        <p14:creationId xmlns:p14="http://schemas.microsoft.com/office/powerpoint/2010/main" val="347940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417A-BEEC-4BCB-A27B-360340BBB0A9}"/>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01B4D602-25FE-469F-A6BD-83313E4A8846}"/>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err="1"/>
              <a:t>Alal</a:t>
            </a:r>
            <a:r>
              <a:rPr lang="en-US" dirty="0"/>
              <a:t>, </a:t>
            </a:r>
            <a:r>
              <a:rPr lang="en-US" dirty="0" err="1"/>
              <a:t>Ethar</a:t>
            </a:r>
            <a:r>
              <a:rPr lang="en-US" dirty="0"/>
              <a:t>. “What component in a computer plays the role of an analog to digital converter for electricity that is coming out of the wall socket?” </a:t>
            </a:r>
            <a:r>
              <a:rPr lang="en-US" i="1" dirty="0"/>
              <a:t>Quora.</a:t>
            </a:r>
            <a:r>
              <a:rPr lang="en-US" dirty="0"/>
              <a:t> 29 Dec, 2016,  https://www.quora.com/What-component-in-a-computer-plays-the-role-of-an-analog-to-digital-converter-for-electricity-that-is-coming-out-of-the-wall-socket</a:t>
            </a:r>
          </a:p>
          <a:p>
            <a:pPr>
              <a:buFont typeface="Wingdings" panose="05000000000000000000" pitchFamily="2" charset="2"/>
              <a:buChar char="Ø"/>
            </a:pPr>
            <a:endParaRPr lang="en-US" dirty="0"/>
          </a:p>
          <a:p>
            <a:pPr>
              <a:buFont typeface="Wingdings" panose="05000000000000000000" pitchFamily="2" charset="2"/>
              <a:buChar char="Ø"/>
            </a:pPr>
            <a:r>
              <a:rPr lang="en-US" dirty="0"/>
              <a:t>Ippolito, Pier Paolo. “SVM: Feature Selection and Kernels.” </a:t>
            </a:r>
            <a:r>
              <a:rPr lang="en-US" i="1" dirty="0"/>
              <a:t>Medium</a:t>
            </a:r>
            <a:r>
              <a:rPr lang="en-US" dirty="0"/>
              <a:t>, Towards Data Science, 12 Sept. 2019, towardsdatascience.com/svm-feature-selection-and-kernels-840781cc1a6c.</a:t>
            </a:r>
          </a:p>
          <a:p>
            <a:pPr>
              <a:buFont typeface="Wingdings" panose="05000000000000000000" pitchFamily="2" charset="2"/>
              <a:buChar char="Ø"/>
            </a:pPr>
            <a:endParaRPr lang="en-US" dirty="0"/>
          </a:p>
          <a:p>
            <a:pPr>
              <a:buFont typeface="Wingdings" panose="05000000000000000000" pitchFamily="2" charset="2"/>
              <a:buChar char="Ø"/>
            </a:pPr>
            <a:r>
              <a:rPr lang="en-US" dirty="0"/>
              <a:t>“Discrete Wavelet Transform.” </a:t>
            </a:r>
            <a:r>
              <a:rPr lang="en-US" i="1" dirty="0"/>
              <a:t>Wikipedia</a:t>
            </a:r>
            <a:r>
              <a:rPr lang="en-US" dirty="0"/>
              <a:t>, Wikimedia Foundation, 22 Apr. 2020, en.wikipedia.org/wiki/</a:t>
            </a:r>
            <a:r>
              <a:rPr lang="en-US" dirty="0" err="1"/>
              <a:t>Discrete_wavelet_transform</a:t>
            </a:r>
            <a:r>
              <a:rPr lang="en-US" dirty="0"/>
              <a:t>.</a:t>
            </a:r>
            <a:endParaRPr lang="en-US" b="1" dirty="0"/>
          </a:p>
        </p:txBody>
      </p:sp>
    </p:spTree>
    <p:extLst>
      <p:ext uri="{BB962C8B-B14F-4D97-AF65-F5344CB8AC3E}">
        <p14:creationId xmlns:p14="http://schemas.microsoft.com/office/powerpoint/2010/main" val="132495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004F-CDB7-4BEC-9072-5997EA0F2B6D}"/>
              </a:ext>
            </a:extLst>
          </p:cNvPr>
          <p:cNvSpPr>
            <a:spLocks noGrp="1"/>
          </p:cNvSpPr>
          <p:nvPr>
            <p:ph type="title"/>
          </p:nvPr>
        </p:nvSpPr>
        <p:spPr/>
        <p:txBody>
          <a:bodyPr/>
          <a:lstStyle/>
          <a:p>
            <a:r>
              <a:rPr lang="en-US"/>
              <a:t>Data set </a:t>
            </a:r>
          </a:p>
        </p:txBody>
      </p:sp>
      <p:sp>
        <p:nvSpPr>
          <p:cNvPr id="3" name="Content Placeholder 2">
            <a:extLst>
              <a:ext uri="{FF2B5EF4-FFF2-40B4-BE49-F238E27FC236}">
                <a16:creationId xmlns:a16="http://schemas.microsoft.com/office/drawing/2014/main" id="{3FCD0DDF-2EB8-478E-8B92-3E20FDC1F949}"/>
              </a:ext>
            </a:extLst>
          </p:cNvPr>
          <p:cNvSpPr>
            <a:spLocks noGrp="1"/>
          </p:cNvSpPr>
          <p:nvPr>
            <p:ph idx="1"/>
          </p:nvPr>
        </p:nvSpPr>
        <p:spPr>
          <a:xfrm>
            <a:off x="643593" y="1851397"/>
            <a:ext cx="10495730" cy="4195481"/>
          </a:xfrm>
        </p:spPr>
        <p:txBody>
          <a:bodyPr vert="horz" lIns="91440" tIns="45720" rIns="91440" bIns="45720" rtlCol="0" anchor="t">
            <a:normAutofit/>
          </a:bodyPr>
          <a:lstStyle/>
          <a:p>
            <a:pPr>
              <a:buFont typeface="Wingdings" charset="2"/>
              <a:buChar char="Ø"/>
            </a:pPr>
            <a:r>
              <a:rPr lang="en-US">
                <a:ea typeface="+mn-lt"/>
                <a:cs typeface="+mn-lt"/>
              </a:rPr>
              <a:t>The MIT-BIH arrhythmia database is publicly available dataset which provides standard investigation material for the detection of heart arrhythmia.</a:t>
            </a:r>
            <a:endParaRPr lang="en-US"/>
          </a:p>
          <a:p>
            <a:pPr marL="0" indent="0">
              <a:buNone/>
            </a:pPr>
            <a:endParaRPr lang="en-US">
              <a:ea typeface="+mn-lt"/>
              <a:cs typeface="+mn-lt"/>
            </a:endParaRPr>
          </a:p>
          <a:p>
            <a:pPr>
              <a:buFont typeface="Wingdings" charset="2"/>
              <a:buChar char="Ø"/>
            </a:pPr>
            <a:r>
              <a:rPr lang="en-US">
                <a:ea typeface="+mn-lt"/>
                <a:cs typeface="+mn-lt"/>
              </a:rPr>
              <a:t>The recordings were digitized at 360 samples per second per channel with 11-bit resolution over a 10 mV range. Two or more cardiologists independently annotated each record; disagreements were resolved to obtain the computer-readable reference annotations for each beat (approximately 110,000 annotations in all) included with the database.</a:t>
            </a:r>
          </a:p>
          <a:p>
            <a:pPr marL="0" indent="0">
              <a:buNone/>
            </a:pPr>
            <a:endParaRPr lang="en-US">
              <a:ea typeface="+mn-lt"/>
              <a:cs typeface="+mn-lt"/>
            </a:endParaRPr>
          </a:p>
          <a:p>
            <a:r>
              <a:rPr lang="en-US">
                <a:ea typeface="+mn-lt"/>
                <a:cs typeface="+mn-lt"/>
                <a:hlinkClick r:id="rId3"/>
              </a:rPr>
              <a:t>https://www.physionet.org/content/mitdb/1.0.0/</a:t>
            </a:r>
            <a:endParaRPr lang="en-US">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283269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AB5A-DF1D-4457-9D1E-AA5BA50BE0F6}"/>
              </a:ext>
            </a:extLst>
          </p:cNvPr>
          <p:cNvSpPr>
            <a:spLocks noGrp="1"/>
          </p:cNvSpPr>
          <p:nvPr>
            <p:ph type="title"/>
          </p:nvPr>
        </p:nvSpPr>
        <p:spPr/>
        <p:txBody>
          <a:bodyPr/>
          <a:lstStyle/>
          <a:p>
            <a:r>
              <a:rPr lang="en-US"/>
              <a:t>TASKS </a:t>
            </a:r>
          </a:p>
        </p:txBody>
      </p:sp>
      <p:sp>
        <p:nvSpPr>
          <p:cNvPr id="3" name="Content Placeholder 2">
            <a:extLst>
              <a:ext uri="{FF2B5EF4-FFF2-40B4-BE49-F238E27FC236}">
                <a16:creationId xmlns:a16="http://schemas.microsoft.com/office/drawing/2014/main" id="{F3E3CD3B-E3C2-4600-B289-233FD9F6355D}"/>
              </a:ext>
            </a:extLst>
          </p:cNvPr>
          <p:cNvSpPr>
            <a:spLocks noGrp="1"/>
          </p:cNvSpPr>
          <p:nvPr>
            <p:ph idx="1"/>
          </p:nvPr>
        </p:nvSpPr>
        <p:spPr>
          <a:xfrm>
            <a:off x="648269" y="1148854"/>
            <a:ext cx="10464590" cy="5856087"/>
          </a:xfrm>
        </p:spPr>
        <p:txBody>
          <a:bodyPr vert="horz" lIns="91440" tIns="45720" rIns="91440" bIns="45720" rtlCol="0" anchor="t">
            <a:normAutofit fontScale="92500" lnSpcReduction="20000"/>
          </a:bodyPr>
          <a:lstStyle/>
          <a:p>
            <a:pPr marL="0" indent="0">
              <a:buNone/>
            </a:pPr>
            <a:endParaRPr lang="en-US"/>
          </a:p>
          <a:p>
            <a:pPr>
              <a:buFont typeface="Wingdings" charset="2"/>
              <a:buChar char="Ø"/>
            </a:pPr>
            <a:r>
              <a:rPr lang="en-US"/>
              <a:t>Analyze the MIT dataset to learn the dataset and the type of annotations it uses</a:t>
            </a:r>
          </a:p>
          <a:p>
            <a:pPr lvl="1">
              <a:buFont typeface="Wingdings" charset="2"/>
              <a:buChar char="Ø"/>
            </a:pPr>
            <a:r>
              <a:rPr lang="en-US" sz="2000"/>
              <a:t>We would do so by applying supervised</a:t>
            </a:r>
            <a:r>
              <a:rPr lang="en-US" sz="2000">
                <a:ea typeface="+mn-lt"/>
                <a:cs typeface="+mn-lt"/>
              </a:rPr>
              <a:t> learning, the machine learning task of learning a function that maps an input to an output based on example input-output pairs the data contains. </a:t>
            </a:r>
            <a:endParaRPr lang="en-US" sz="2000"/>
          </a:p>
          <a:p>
            <a:pPr marL="457200" lvl="1" indent="0">
              <a:buNone/>
            </a:pPr>
            <a:endParaRPr lang="en-US" sz="2000">
              <a:ea typeface="+mn-lt"/>
              <a:cs typeface="+mn-lt"/>
            </a:endParaRPr>
          </a:p>
          <a:p>
            <a:pPr>
              <a:buFont typeface="Wingdings" charset="2"/>
              <a:buChar char="Ø"/>
            </a:pPr>
            <a:r>
              <a:rPr lang="en-US">
                <a:ea typeface="+mn-lt"/>
                <a:cs typeface="+mn-lt"/>
              </a:rPr>
              <a:t>Determine the process of </a:t>
            </a:r>
            <a:r>
              <a:rPr lang="en-US" b="1">
                <a:ea typeface="+mn-lt"/>
                <a:cs typeface="+mn-lt"/>
              </a:rPr>
              <a:t>feature extraction</a:t>
            </a:r>
            <a:r>
              <a:rPr lang="en-US">
                <a:ea typeface="+mn-lt"/>
                <a:cs typeface="+mn-lt"/>
              </a:rPr>
              <a:t> for the dataset, which is the process of transforming the data values to more meaningful and useful information that can be used in other techniques, such as machine learning.</a:t>
            </a:r>
          </a:p>
          <a:p>
            <a:pPr lvl="1">
              <a:buFont typeface="Wingdings" charset="2"/>
              <a:buChar char="Ø"/>
            </a:pPr>
            <a:r>
              <a:rPr lang="en-US" sz="2000"/>
              <a:t>By extracting features about the data we can predict classifications by relating similar values to each other.</a:t>
            </a:r>
          </a:p>
          <a:p>
            <a:pPr marL="457200" lvl="1" indent="0">
              <a:buNone/>
            </a:pPr>
            <a:endParaRPr lang="en-US" sz="2000"/>
          </a:p>
          <a:p>
            <a:pPr>
              <a:buFont typeface="Wingdings" charset="2"/>
              <a:buChar char="Ø"/>
            </a:pPr>
            <a:r>
              <a:rPr lang="en-US"/>
              <a:t>Apply an SVM based machine learning model to the dataset to get an understanding of how prediction and classification can be applied to the set.</a:t>
            </a:r>
          </a:p>
          <a:p>
            <a:pPr marL="0" indent="0">
              <a:buNone/>
            </a:pPr>
            <a:endParaRPr lang="en-US"/>
          </a:p>
          <a:p>
            <a:pPr>
              <a:buFont typeface="Wingdings" charset="2"/>
              <a:buChar char="Ø"/>
            </a:pPr>
            <a:r>
              <a:rPr lang="en-US"/>
              <a:t>Implement more advanced neural networking tests to determine which model returns the most accurate result. The neural network is optimal because It runs multiple trials across many epochs to evaluate a final result.</a:t>
            </a:r>
          </a:p>
          <a:p>
            <a:endParaRPr lang="en-US"/>
          </a:p>
          <a:p>
            <a:endParaRPr lang="en-US"/>
          </a:p>
        </p:txBody>
      </p:sp>
    </p:spTree>
    <p:extLst>
      <p:ext uri="{BB962C8B-B14F-4D97-AF65-F5344CB8AC3E}">
        <p14:creationId xmlns:p14="http://schemas.microsoft.com/office/powerpoint/2010/main" val="73147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307C-0442-4005-B88A-128B3B1B0820}"/>
              </a:ext>
            </a:extLst>
          </p:cNvPr>
          <p:cNvSpPr>
            <a:spLocks noGrp="1"/>
          </p:cNvSpPr>
          <p:nvPr>
            <p:ph type="title"/>
          </p:nvPr>
        </p:nvSpPr>
        <p:spPr/>
        <p:txBody>
          <a:bodyPr/>
          <a:lstStyle/>
          <a:p>
            <a:r>
              <a:rPr lang="en-US"/>
              <a:t>Software &amp; Libraries</a:t>
            </a:r>
          </a:p>
        </p:txBody>
      </p:sp>
      <p:sp>
        <p:nvSpPr>
          <p:cNvPr id="3" name="Content Placeholder 2">
            <a:extLst>
              <a:ext uri="{FF2B5EF4-FFF2-40B4-BE49-F238E27FC236}">
                <a16:creationId xmlns:a16="http://schemas.microsoft.com/office/drawing/2014/main" id="{F38C4780-9013-4571-B6F8-170069C543D9}"/>
              </a:ext>
            </a:extLst>
          </p:cNvPr>
          <p:cNvSpPr>
            <a:spLocks noGrp="1"/>
          </p:cNvSpPr>
          <p:nvPr>
            <p:ph idx="1"/>
          </p:nvPr>
        </p:nvSpPr>
        <p:spPr>
          <a:xfrm>
            <a:off x="643593" y="1530224"/>
            <a:ext cx="10520921" cy="4195481"/>
          </a:xfrm>
        </p:spPr>
        <p:txBody>
          <a:bodyPr vert="horz" lIns="91440" tIns="45720" rIns="91440" bIns="45720" rtlCol="0" anchor="t">
            <a:normAutofit/>
          </a:bodyPr>
          <a:lstStyle/>
          <a:p>
            <a:pPr>
              <a:buFont typeface="Wingdings" charset="2"/>
              <a:buChar char="Ø"/>
            </a:pPr>
            <a:r>
              <a:rPr lang="en-US"/>
              <a:t>Python 3.7</a:t>
            </a:r>
          </a:p>
          <a:p>
            <a:pPr>
              <a:buFont typeface="Wingdings" charset="2"/>
              <a:buChar char="Ø"/>
            </a:pPr>
            <a:r>
              <a:rPr lang="en-US"/>
              <a:t>Anaconda</a:t>
            </a:r>
          </a:p>
          <a:p>
            <a:pPr>
              <a:buFont typeface="Wingdings" charset="2"/>
              <a:buChar char="Ø"/>
            </a:pPr>
            <a:r>
              <a:rPr lang="en-US" err="1"/>
              <a:t>Jupyter</a:t>
            </a:r>
            <a:r>
              <a:rPr lang="en-US"/>
              <a:t> Notebook – execution environment to visualize data</a:t>
            </a:r>
          </a:p>
          <a:p>
            <a:pPr>
              <a:buFont typeface="Wingdings" charset="2"/>
              <a:buChar char="Ø"/>
            </a:pPr>
            <a:r>
              <a:rPr lang="en-US" err="1"/>
              <a:t>Scipy</a:t>
            </a:r>
            <a:r>
              <a:rPr lang="en-US"/>
              <a:t> (matplotlib, </a:t>
            </a:r>
            <a:r>
              <a:rPr lang="en-US" err="1"/>
              <a:t>numpy</a:t>
            </a:r>
            <a:r>
              <a:rPr lang="en-US"/>
              <a:t>, pandas) - Python libraries to analyze &amp; graph data</a:t>
            </a:r>
          </a:p>
          <a:p>
            <a:pPr>
              <a:buFont typeface="Wingdings" charset="2"/>
              <a:buChar char="Ø"/>
            </a:pPr>
            <a:r>
              <a:rPr lang="en-US" err="1"/>
              <a:t>Wfdb</a:t>
            </a:r>
            <a:r>
              <a:rPr lang="en-US"/>
              <a:t> – python library used to process waveform database signals</a:t>
            </a:r>
          </a:p>
          <a:p>
            <a:pPr>
              <a:buFont typeface="Wingdings" charset="2"/>
              <a:buChar char="Ø"/>
            </a:pPr>
            <a:r>
              <a:rPr lang="en-US" err="1"/>
              <a:t>Tensorflow</a:t>
            </a:r>
            <a:r>
              <a:rPr lang="en-US"/>
              <a:t> and SVM – Machine Learning applications used to predict classifications (neural network)</a:t>
            </a:r>
          </a:p>
          <a:p>
            <a:endParaRPr lang="en-US"/>
          </a:p>
        </p:txBody>
      </p:sp>
    </p:spTree>
    <p:extLst>
      <p:ext uri="{BB962C8B-B14F-4D97-AF65-F5344CB8AC3E}">
        <p14:creationId xmlns:p14="http://schemas.microsoft.com/office/powerpoint/2010/main" val="268226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707290-4591-44D8-9ED1-88BAD4DDE80E}"/>
              </a:ext>
            </a:extLst>
          </p:cNvPr>
          <p:cNvSpPr>
            <a:spLocks noGrp="1"/>
          </p:cNvSpPr>
          <p:nvPr>
            <p:ph type="ctrTitle"/>
          </p:nvPr>
        </p:nvSpPr>
        <p:spPr>
          <a:xfrm>
            <a:off x="648930" y="629266"/>
            <a:ext cx="9252154" cy="1223983"/>
          </a:xfrm>
        </p:spPr>
        <p:txBody>
          <a:bodyPr vert="horz" lIns="91440" tIns="45720" rIns="91440" bIns="45720" rtlCol="0" anchor="t">
            <a:normAutofit/>
          </a:bodyPr>
          <a:lstStyle/>
          <a:p>
            <a:r>
              <a:rPr lang="en-US" sz="4200" b="0" i="0" kern="1200">
                <a:solidFill>
                  <a:schemeClr val="tx2"/>
                </a:solidFill>
                <a:latin typeface="+mj-lt"/>
                <a:ea typeface="+mj-ea"/>
                <a:cs typeface="+mj-cs"/>
              </a:rPr>
              <a:t>WFDB library </a:t>
            </a:r>
          </a:p>
        </p:txBody>
      </p:sp>
      <p:sp>
        <p:nvSpPr>
          <p:cNvPr id="3" name="Subtitle 2">
            <a:extLst>
              <a:ext uri="{FF2B5EF4-FFF2-40B4-BE49-F238E27FC236}">
                <a16:creationId xmlns:a16="http://schemas.microsoft.com/office/drawing/2014/main" id="{1E539D96-CB6D-4229-AC43-094A26FFD66A}"/>
              </a:ext>
            </a:extLst>
          </p:cNvPr>
          <p:cNvSpPr>
            <a:spLocks noGrp="1"/>
          </p:cNvSpPr>
          <p:nvPr>
            <p:ph type="subTitle" idx="1"/>
          </p:nvPr>
        </p:nvSpPr>
        <p:spPr>
          <a:xfrm>
            <a:off x="1103311" y="2052214"/>
            <a:ext cx="4464359" cy="4196185"/>
          </a:xfrm>
        </p:spPr>
        <p:txBody>
          <a:bodyPr vert="horz" lIns="91440" tIns="45720" rIns="91440" bIns="45720" rtlCol="0">
            <a:normAutofit/>
          </a:bodyPr>
          <a:lstStyle/>
          <a:p>
            <a:pPr marL="285750" indent="-285750">
              <a:lnSpc>
                <a:spcPct val="90000"/>
              </a:lnSpc>
              <a:buFont typeface="Wingdings" charset="2"/>
              <a:buChar char="Ø"/>
            </a:pPr>
            <a:r>
              <a:rPr lang="en-US" sz="1600">
                <a:solidFill>
                  <a:schemeClr val="tx1"/>
                </a:solidFill>
              </a:rPr>
              <a:t>Calculation of analog to digital:</a:t>
            </a:r>
            <a:endParaRPr lang="en-US">
              <a:solidFill>
                <a:schemeClr val="tx1"/>
              </a:solidFill>
            </a:endParaRPr>
          </a:p>
          <a:p>
            <a:pPr marL="285750" indent="-285750">
              <a:lnSpc>
                <a:spcPct val="90000"/>
              </a:lnSpc>
              <a:buFont typeface="Wingdings" charset="2"/>
              <a:buChar char="Ø"/>
            </a:pPr>
            <a:r>
              <a:rPr lang="en-US" sz="1600">
                <a:solidFill>
                  <a:schemeClr val="tx1"/>
                </a:solidFill>
              </a:rPr>
              <a:t>(analog * gain) + baseline</a:t>
            </a:r>
          </a:p>
          <a:p>
            <a:pPr marL="285750" indent="-285750">
              <a:lnSpc>
                <a:spcPct val="90000"/>
              </a:lnSpc>
              <a:buFont typeface="Wingdings" charset="2"/>
              <a:buChar char="Ø"/>
            </a:pPr>
            <a:endParaRPr lang="en-US" sz="1600">
              <a:solidFill>
                <a:schemeClr val="tx1"/>
              </a:solidFill>
            </a:endParaRPr>
          </a:p>
          <a:p>
            <a:pPr marL="285750" indent="-285750">
              <a:lnSpc>
                <a:spcPct val="90000"/>
              </a:lnSpc>
              <a:buFont typeface="Wingdings" charset="2"/>
              <a:buChar char="Ø"/>
            </a:pPr>
            <a:r>
              <a:rPr lang="en-US" sz="1600">
                <a:solidFill>
                  <a:schemeClr val="tx1"/>
                </a:solidFill>
              </a:rPr>
              <a:t>Reverse :</a:t>
            </a:r>
          </a:p>
          <a:p>
            <a:pPr marL="285750" indent="-285750">
              <a:lnSpc>
                <a:spcPct val="90000"/>
              </a:lnSpc>
              <a:buFont typeface="Wingdings" charset="2"/>
              <a:buChar char="Ø"/>
            </a:pPr>
            <a:r>
              <a:rPr lang="en-US" sz="1600">
                <a:solidFill>
                  <a:schemeClr val="tx1"/>
                </a:solidFill>
              </a:rPr>
              <a:t>(value - baseline) / gain</a:t>
            </a:r>
          </a:p>
          <a:p>
            <a:pPr marL="285750" indent="-285750">
              <a:lnSpc>
                <a:spcPct val="90000"/>
              </a:lnSpc>
              <a:buFont typeface="Wingdings" charset="2"/>
              <a:buChar char="Ø"/>
            </a:pPr>
            <a:endParaRPr lang="en-US" sz="1600">
              <a:solidFill>
                <a:schemeClr val="tx1"/>
              </a:solidFill>
            </a:endParaRPr>
          </a:p>
          <a:p>
            <a:pPr marL="285750" indent="-285750">
              <a:lnSpc>
                <a:spcPct val="90000"/>
              </a:lnSpc>
              <a:buFont typeface="Wingdings" charset="2"/>
              <a:buChar char="Ø"/>
            </a:pPr>
            <a:endParaRPr lang="en-US" sz="1600">
              <a:solidFill>
                <a:schemeClr val="tx1"/>
              </a:solidFill>
            </a:endParaRPr>
          </a:p>
          <a:p>
            <a:pPr marL="285750" indent="-285750">
              <a:lnSpc>
                <a:spcPct val="90000"/>
              </a:lnSpc>
              <a:buFont typeface="Wingdings" charset="2"/>
              <a:buChar char="Ø"/>
            </a:pPr>
            <a:endParaRPr lang="en-US" sz="1600">
              <a:solidFill>
                <a:schemeClr val="tx1"/>
              </a:solidFill>
            </a:endParaRPr>
          </a:p>
          <a:p>
            <a:pPr marL="285750" indent="-285750">
              <a:lnSpc>
                <a:spcPct val="90000"/>
              </a:lnSpc>
              <a:buFont typeface="Wingdings" charset="2"/>
              <a:buChar char="Ø"/>
            </a:pPr>
            <a:r>
              <a:rPr lang="en-US" sz="1600">
                <a:solidFill>
                  <a:schemeClr val="tx1"/>
                </a:solidFill>
              </a:rPr>
              <a:t>Source : </a:t>
            </a:r>
            <a:r>
              <a:rPr lang="en-US" sz="1600">
                <a:solidFill>
                  <a:schemeClr val="tx1"/>
                </a:solidFill>
                <a:hlinkClick r:id="rId8"/>
              </a:rPr>
              <a:t>http://www.azimadli.com/vibman/analogtodigitalconversion.htm</a:t>
            </a:r>
            <a:endParaRPr lang="en-US" sz="1600">
              <a:solidFill>
                <a:schemeClr val="tx1"/>
              </a:solidFill>
            </a:endParaRPr>
          </a:p>
          <a:p>
            <a:pPr marL="285750" indent="-285750">
              <a:lnSpc>
                <a:spcPct val="90000"/>
              </a:lnSpc>
              <a:buFont typeface="Wingdings" charset="2"/>
              <a:buChar char="Ø"/>
            </a:pPr>
            <a:endParaRPr lang="en-US" sz="1600">
              <a:solidFill>
                <a:schemeClr val="tx1"/>
              </a:solidFill>
            </a:endParaRPr>
          </a:p>
          <a:p>
            <a:pPr>
              <a:lnSpc>
                <a:spcPct val="90000"/>
              </a:lnSpc>
              <a:buFont typeface="Wingdings 3" charset="2"/>
              <a:buChar char=""/>
            </a:pPr>
            <a:endParaRPr lang="en-US" sz="1600">
              <a:solidFill>
                <a:schemeClr val="tx1"/>
              </a:solidFill>
            </a:endParaRPr>
          </a:p>
          <a:p>
            <a:pPr>
              <a:lnSpc>
                <a:spcPct val="90000"/>
              </a:lnSpc>
              <a:buFont typeface="Wingdings 3" charset="2"/>
              <a:buChar char=""/>
            </a:pPr>
            <a:endParaRPr lang="en-US" sz="1600">
              <a:solidFill>
                <a:schemeClr val="tx1"/>
              </a:solidFill>
            </a:endParaRPr>
          </a:p>
        </p:txBody>
      </p:sp>
      <p:pic>
        <p:nvPicPr>
          <p:cNvPr id="4" name="Picture 4" descr="A close up of a logo&#10;&#10;Description generated with very high confidence">
            <a:extLst>
              <a:ext uri="{FF2B5EF4-FFF2-40B4-BE49-F238E27FC236}">
                <a16:creationId xmlns:a16="http://schemas.microsoft.com/office/drawing/2014/main" id="{58FDB8B4-D538-4DD5-847B-1BE36604AA96}"/>
              </a:ext>
            </a:extLst>
          </p:cNvPr>
          <p:cNvPicPr>
            <a:picLocks noChangeAspect="1"/>
          </p:cNvPicPr>
          <p:nvPr/>
        </p:nvPicPr>
        <p:blipFill>
          <a:blip r:embed="rId9"/>
          <a:stretch>
            <a:fillRect/>
          </a:stretch>
        </p:blipFill>
        <p:spPr>
          <a:xfrm>
            <a:off x="6091916" y="2678366"/>
            <a:ext cx="5451627" cy="294387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2283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34D7-C316-440A-841D-58A16AD61DD0}"/>
              </a:ext>
            </a:extLst>
          </p:cNvPr>
          <p:cNvSpPr>
            <a:spLocks noGrp="1"/>
          </p:cNvSpPr>
          <p:nvPr>
            <p:ph type="ctrTitle"/>
          </p:nvPr>
        </p:nvSpPr>
        <p:spPr>
          <a:xfrm>
            <a:off x="366188" y="343553"/>
            <a:ext cx="5111697" cy="682104"/>
          </a:xfrm>
        </p:spPr>
        <p:txBody>
          <a:bodyPr/>
          <a:lstStyle/>
          <a:p>
            <a:pPr algn="ctr"/>
            <a:r>
              <a:rPr lang="en-US" sz="4200"/>
              <a:t>Data Extraction</a:t>
            </a:r>
            <a:endParaRPr lang="en-US" sz="4200">
              <a:ea typeface="+mj-lt"/>
              <a:cs typeface="+mj-lt"/>
            </a:endParaRPr>
          </a:p>
        </p:txBody>
      </p:sp>
      <p:sp>
        <p:nvSpPr>
          <p:cNvPr id="6" name="Content Placeholder 2">
            <a:extLst>
              <a:ext uri="{FF2B5EF4-FFF2-40B4-BE49-F238E27FC236}">
                <a16:creationId xmlns:a16="http://schemas.microsoft.com/office/drawing/2014/main" id="{31905740-4A94-4602-ADD0-0BFDFE318721}"/>
              </a:ext>
            </a:extLst>
          </p:cNvPr>
          <p:cNvSpPr txBox="1">
            <a:spLocks/>
          </p:cNvSpPr>
          <p:nvPr/>
        </p:nvSpPr>
        <p:spPr>
          <a:xfrm>
            <a:off x="806902" y="2675034"/>
            <a:ext cx="10783003" cy="3434971"/>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Wingdings" charset="2"/>
              <a:buChar char="Ø"/>
            </a:pPr>
            <a:r>
              <a:rPr lang="en-US" cap="none">
                <a:solidFill>
                  <a:schemeClr val="tx1"/>
                </a:solidFill>
              </a:rPr>
              <a:t>It is the act of processing the retrieved data from the data set for analysis.</a:t>
            </a:r>
          </a:p>
          <a:p>
            <a:endParaRPr lang="en-US">
              <a:solidFill>
                <a:schemeClr val="tx1"/>
              </a:solidFill>
            </a:endParaRPr>
          </a:p>
          <a:p>
            <a:pPr marL="342900" indent="-342900">
              <a:buFont typeface="Wingdings" charset="2"/>
              <a:buChar char="Ø"/>
            </a:pPr>
            <a:r>
              <a:rPr lang="en-US" cap="none">
                <a:solidFill>
                  <a:schemeClr val="tx1"/>
                </a:solidFill>
              </a:rPr>
              <a:t>Data which is extracted can be labeled or unlabeled.</a:t>
            </a:r>
          </a:p>
          <a:p>
            <a:pPr marL="742950" lvl="1" indent="-285750">
              <a:buFont typeface="Wingdings" charset="2"/>
              <a:buChar char="Ø"/>
            </a:pPr>
            <a:r>
              <a:rPr lang="en-US">
                <a:solidFill>
                  <a:schemeClr val="tx1"/>
                </a:solidFill>
              </a:rPr>
              <a:t>Classification models require you to label your training set before you train it</a:t>
            </a:r>
          </a:p>
          <a:p>
            <a:pPr lvl="1"/>
            <a:endParaRPr lang="en-US">
              <a:solidFill>
                <a:schemeClr val="tx1"/>
              </a:solidFill>
            </a:endParaRPr>
          </a:p>
          <a:p>
            <a:pPr marL="342900" indent="-342900">
              <a:buFont typeface="Wingdings" charset="2"/>
              <a:buChar char="Ø"/>
            </a:pPr>
            <a:r>
              <a:rPr lang="en-US" cap="none">
                <a:solidFill>
                  <a:schemeClr val="tx1"/>
                </a:solidFill>
              </a:rPr>
              <a:t>Data may also contain formatting or just be raw digit values.</a:t>
            </a:r>
          </a:p>
          <a:p>
            <a:endParaRPr lang="en-US">
              <a:solidFill>
                <a:schemeClr val="tx1"/>
              </a:solidFill>
            </a:endParaRPr>
          </a:p>
          <a:p>
            <a:pPr marL="342900" indent="-342900">
              <a:buFont typeface="Wingdings" charset="2"/>
              <a:buChar char="Ø"/>
            </a:pPr>
            <a:r>
              <a:rPr lang="en-US" cap="none">
                <a:solidFill>
                  <a:schemeClr val="tx1"/>
                </a:solidFill>
              </a:rPr>
              <a:t>Features must be selected from extracted data.</a:t>
            </a:r>
          </a:p>
          <a:p>
            <a:endParaRPr lang="en-US">
              <a:solidFill>
                <a:srgbClr val="8AD0D6"/>
              </a:solidFill>
            </a:endParaRPr>
          </a:p>
          <a:p>
            <a:pPr lvl="1"/>
            <a:endParaRPr lang="en-US" sz="1600">
              <a:solidFill>
                <a:srgbClr val="FFFFFF"/>
              </a:solidFill>
            </a:endParaRPr>
          </a:p>
          <a:p>
            <a:endParaRPr lang="en-US"/>
          </a:p>
          <a:p>
            <a:endParaRPr lang="en-US"/>
          </a:p>
          <a:p>
            <a:endParaRPr lang="en-US"/>
          </a:p>
        </p:txBody>
      </p:sp>
    </p:spTree>
    <p:extLst>
      <p:ext uri="{BB962C8B-B14F-4D97-AF65-F5344CB8AC3E}">
        <p14:creationId xmlns:p14="http://schemas.microsoft.com/office/powerpoint/2010/main" val="320708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8AB9-B4C4-4CE9-A01D-FE257DC16C0D}"/>
              </a:ext>
            </a:extLst>
          </p:cNvPr>
          <p:cNvSpPr>
            <a:spLocks noGrp="1"/>
          </p:cNvSpPr>
          <p:nvPr>
            <p:ph type="title"/>
          </p:nvPr>
        </p:nvSpPr>
        <p:spPr/>
        <p:txBody>
          <a:bodyPr/>
          <a:lstStyle/>
          <a:p>
            <a:r>
              <a:rPr lang="en-US"/>
              <a:t>Heartbeat Data</a:t>
            </a:r>
          </a:p>
        </p:txBody>
      </p:sp>
      <p:sp>
        <p:nvSpPr>
          <p:cNvPr id="3" name="TextBox 2">
            <a:extLst>
              <a:ext uri="{FF2B5EF4-FFF2-40B4-BE49-F238E27FC236}">
                <a16:creationId xmlns:a16="http://schemas.microsoft.com/office/drawing/2014/main" id="{932B8D42-5F7D-4BB6-868C-BFBD3548BFAB}"/>
              </a:ext>
            </a:extLst>
          </p:cNvPr>
          <p:cNvSpPr txBox="1"/>
          <p:nvPr/>
        </p:nvSpPr>
        <p:spPr>
          <a:xfrm>
            <a:off x="643975" y="1455360"/>
            <a:ext cx="104596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We first visualized the data by graphing the waveforms produced by the heartbeat.</a:t>
            </a:r>
          </a:p>
        </p:txBody>
      </p:sp>
      <p:pic>
        <p:nvPicPr>
          <p:cNvPr id="6" name="Picture 6" descr="A close up of text on a white background&#10;&#10;Description generated with very high confidence">
            <a:extLst>
              <a:ext uri="{FF2B5EF4-FFF2-40B4-BE49-F238E27FC236}">
                <a16:creationId xmlns:a16="http://schemas.microsoft.com/office/drawing/2014/main" id="{28629C49-04D8-4AB8-A124-20D42F16C1EF}"/>
              </a:ext>
            </a:extLst>
          </p:cNvPr>
          <p:cNvPicPr>
            <a:picLocks noGrp="1" noChangeAspect="1"/>
          </p:cNvPicPr>
          <p:nvPr>
            <p:ph idx="1"/>
          </p:nvPr>
        </p:nvPicPr>
        <p:blipFill>
          <a:blip r:embed="rId3"/>
          <a:stretch>
            <a:fillRect/>
          </a:stretch>
        </p:blipFill>
        <p:spPr>
          <a:xfrm>
            <a:off x="645781" y="2279629"/>
            <a:ext cx="4710230" cy="4195481"/>
          </a:xfrm>
        </p:spPr>
      </p:pic>
      <p:pic>
        <p:nvPicPr>
          <p:cNvPr id="9" name="Picture 9" descr="A close up of a map&#10;&#10;Description generated with very high confidence">
            <a:extLst>
              <a:ext uri="{FF2B5EF4-FFF2-40B4-BE49-F238E27FC236}">
                <a16:creationId xmlns:a16="http://schemas.microsoft.com/office/drawing/2014/main" id="{666EC0A2-2EB9-4AE7-B0D2-AA880334AFC5}"/>
              </a:ext>
            </a:extLst>
          </p:cNvPr>
          <p:cNvPicPr>
            <a:picLocks noChangeAspect="1"/>
          </p:cNvPicPr>
          <p:nvPr/>
        </p:nvPicPr>
        <p:blipFill>
          <a:blip r:embed="rId4"/>
          <a:stretch>
            <a:fillRect/>
          </a:stretch>
        </p:blipFill>
        <p:spPr>
          <a:xfrm>
            <a:off x="6418433" y="2280695"/>
            <a:ext cx="4739513" cy="4198461"/>
          </a:xfrm>
          <a:prstGeom prst="rect">
            <a:avLst/>
          </a:prstGeom>
        </p:spPr>
      </p:pic>
    </p:spTree>
    <p:extLst>
      <p:ext uri="{BB962C8B-B14F-4D97-AF65-F5344CB8AC3E}">
        <p14:creationId xmlns:p14="http://schemas.microsoft.com/office/powerpoint/2010/main" val="384278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8DE5-8390-49F2-B86C-1F2D480B2BDA}"/>
              </a:ext>
            </a:extLst>
          </p:cNvPr>
          <p:cNvSpPr>
            <a:spLocks noGrp="1"/>
          </p:cNvSpPr>
          <p:nvPr>
            <p:ph type="title"/>
          </p:nvPr>
        </p:nvSpPr>
        <p:spPr/>
        <p:txBody>
          <a:bodyPr/>
          <a:lstStyle/>
          <a:p>
            <a:r>
              <a:rPr lang="en-US"/>
              <a:t>Heartbeat Data with peak</a:t>
            </a:r>
          </a:p>
        </p:txBody>
      </p:sp>
      <p:pic>
        <p:nvPicPr>
          <p:cNvPr id="6" name="Picture 6" descr="A close up of a map&#10;&#10;Description generated with high confidence">
            <a:extLst>
              <a:ext uri="{FF2B5EF4-FFF2-40B4-BE49-F238E27FC236}">
                <a16:creationId xmlns:a16="http://schemas.microsoft.com/office/drawing/2014/main" id="{B679B291-25F9-499E-AE2E-31AE2F60C02B}"/>
              </a:ext>
            </a:extLst>
          </p:cNvPr>
          <p:cNvPicPr>
            <a:picLocks noGrp="1" noChangeAspect="1"/>
          </p:cNvPicPr>
          <p:nvPr>
            <p:ph idx="1"/>
          </p:nvPr>
        </p:nvPicPr>
        <p:blipFill>
          <a:blip r:embed="rId3"/>
          <a:stretch>
            <a:fillRect/>
          </a:stretch>
        </p:blipFill>
        <p:spPr>
          <a:xfrm>
            <a:off x="878112" y="2506493"/>
            <a:ext cx="8440328" cy="3086531"/>
          </a:xfrm>
        </p:spPr>
      </p:pic>
      <p:sp>
        <p:nvSpPr>
          <p:cNvPr id="3" name="TextBox 2">
            <a:extLst>
              <a:ext uri="{FF2B5EF4-FFF2-40B4-BE49-F238E27FC236}">
                <a16:creationId xmlns:a16="http://schemas.microsoft.com/office/drawing/2014/main" id="{DA8C1C42-C9DF-48BF-B458-836872BF3E5C}"/>
              </a:ext>
            </a:extLst>
          </p:cNvPr>
          <p:cNvSpPr txBox="1"/>
          <p:nvPr/>
        </p:nvSpPr>
        <p:spPr>
          <a:xfrm>
            <a:off x="643975" y="1620605"/>
            <a:ext cx="10447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Later we annotated the graphs to give visualization of potential data points to work with the SVM model.</a:t>
            </a:r>
          </a:p>
        </p:txBody>
      </p:sp>
    </p:spTree>
    <p:extLst>
      <p:ext uri="{BB962C8B-B14F-4D97-AF65-F5344CB8AC3E}">
        <p14:creationId xmlns:p14="http://schemas.microsoft.com/office/powerpoint/2010/main" val="2677233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2383</Words>
  <Application>Microsoft Office PowerPoint</Application>
  <PresentationFormat>Widescreen</PresentationFormat>
  <Paragraphs>239</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Wingdings,Sans-Serif</vt:lpstr>
      <vt:lpstr>Arial</vt:lpstr>
      <vt:lpstr>Book Antiqua</vt:lpstr>
      <vt:lpstr>Calibri</vt:lpstr>
      <vt:lpstr>Century Gothic</vt:lpstr>
      <vt:lpstr>Wingdings</vt:lpstr>
      <vt:lpstr>Wingdings 3</vt:lpstr>
      <vt:lpstr>Ion</vt:lpstr>
      <vt:lpstr>Arrythmia/Heart Monitoring Project</vt:lpstr>
      <vt:lpstr>Introduction</vt:lpstr>
      <vt:lpstr>Data set </vt:lpstr>
      <vt:lpstr>TASKS </vt:lpstr>
      <vt:lpstr>Software &amp; Libraries</vt:lpstr>
      <vt:lpstr>WFDB library </vt:lpstr>
      <vt:lpstr>Data Extraction</vt:lpstr>
      <vt:lpstr>Heartbeat Data</vt:lpstr>
      <vt:lpstr>Heartbeat Data with peak</vt:lpstr>
      <vt:lpstr>SVM</vt:lpstr>
      <vt:lpstr>SVM Data Extraction</vt:lpstr>
      <vt:lpstr>Neural Network</vt:lpstr>
      <vt:lpstr>Neural Network</vt:lpstr>
      <vt:lpstr>Network Details</vt:lpstr>
      <vt:lpstr>cDNN with Discrete Wavelet Transform</vt:lpstr>
      <vt:lpstr>Results from the SVM Model</vt:lpstr>
      <vt:lpstr>Neural Network Results</vt:lpstr>
      <vt:lpstr>Results</vt:lpstr>
      <vt:lpstr>Conclusion</vt:lpstr>
      <vt:lpstr>Any 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Josh</cp:lastModifiedBy>
  <cp:revision>33</cp:revision>
  <dcterms:created xsi:type="dcterms:W3CDTF">2019-11-18T22:46:42Z</dcterms:created>
  <dcterms:modified xsi:type="dcterms:W3CDTF">2020-05-11T23:52:41Z</dcterms:modified>
</cp:coreProperties>
</file>