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9" r:id="rId3"/>
    <p:sldId id="261" r:id="rId4"/>
    <p:sldId id="260" r:id="rId5"/>
    <p:sldId id="262" r:id="rId6"/>
    <p:sldId id="263" r:id="rId7"/>
    <p:sldId id="264" r:id="rId8"/>
    <p:sldId id="265" r:id="rId9"/>
    <p:sldId id="266" r:id="rId10"/>
    <p:sldId id="267" r:id="rId11"/>
    <p:sldId id="268" r:id="rId12"/>
    <p:sldId id="270" r:id="rId13"/>
    <p:sldId id="269"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41C5C8-B773-46BE-900B-6F00107E9CF6}" v="12" dt="2023-04-29T05:07:35.8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B7DD1C-1B89-4607-8BBF-54F93C2D9862}"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119678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B7DD1C-1B89-4607-8BBF-54F93C2D9862}"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228565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B7DD1C-1B89-4607-8BBF-54F93C2D9862}"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2773884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B7DD1C-1B89-4607-8BBF-54F93C2D9862}"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0787DE-BC50-4402-BA42-EDD66D5A478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4379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B7DD1C-1B89-4607-8BBF-54F93C2D9862}"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199899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B7DD1C-1B89-4607-8BBF-54F93C2D9862}" type="datetimeFigureOut">
              <a:rPr lang="en-IN" smtClean="0"/>
              <a:t>29-04-2023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2453352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B7DD1C-1B89-4607-8BBF-54F93C2D9862}" type="datetimeFigureOut">
              <a:rPr lang="en-IN" smtClean="0"/>
              <a:t>29-04-2023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3891543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7DD1C-1B89-4607-8BBF-54F93C2D9862}"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2645472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7DD1C-1B89-4607-8BBF-54F93C2D9862}"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400203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7DD1C-1B89-4607-8BBF-54F93C2D9862}"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1572898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B7DD1C-1B89-4607-8BBF-54F93C2D9862}"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882364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B7DD1C-1B89-4607-8BBF-54F93C2D9862}"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54491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B7DD1C-1B89-4607-8BBF-54F93C2D9862}" type="datetimeFigureOut">
              <a:rPr lang="en-IN" smtClean="0"/>
              <a:t>29-04-2023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2281364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B7DD1C-1B89-4607-8BBF-54F93C2D9862}" type="datetimeFigureOut">
              <a:rPr lang="en-IN" smtClean="0"/>
              <a:t>29-04-2023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183929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B7DD1C-1B89-4607-8BBF-54F93C2D9862}" type="datetimeFigureOut">
              <a:rPr lang="en-IN" smtClean="0"/>
              <a:t>29-04-2023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192127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B7DD1C-1B89-4607-8BBF-54F93C2D9862}"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3149890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B7DD1C-1B89-4607-8BBF-54F93C2D9862}"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0787DE-BC50-4402-BA42-EDD66D5A478C}" type="slidenum">
              <a:rPr lang="en-IN" smtClean="0"/>
              <a:t>‹#›</a:t>
            </a:fld>
            <a:endParaRPr lang="en-IN"/>
          </a:p>
        </p:txBody>
      </p:sp>
    </p:spTree>
    <p:extLst>
      <p:ext uri="{BB962C8B-B14F-4D97-AF65-F5344CB8AC3E}">
        <p14:creationId xmlns:p14="http://schemas.microsoft.com/office/powerpoint/2010/main" val="4152291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0B7DD1C-1B89-4607-8BBF-54F93C2D9862}" type="datetimeFigureOut">
              <a:rPr lang="en-IN" smtClean="0"/>
              <a:t>29-04-2023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C0787DE-BC50-4402-BA42-EDD66D5A478C}" type="slidenum">
              <a:rPr lang="en-IN" smtClean="0"/>
              <a:t>‹#›</a:t>
            </a:fld>
            <a:endParaRPr lang="en-IN"/>
          </a:p>
        </p:txBody>
      </p:sp>
    </p:spTree>
    <p:extLst>
      <p:ext uri="{BB962C8B-B14F-4D97-AF65-F5344CB8AC3E}">
        <p14:creationId xmlns:p14="http://schemas.microsoft.com/office/powerpoint/2010/main" val="605025796"/>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D1C2-1055-85D9-CA3A-45D307F015AB}"/>
              </a:ext>
            </a:extLst>
          </p:cNvPr>
          <p:cNvSpPr>
            <a:spLocks noGrp="1"/>
          </p:cNvSpPr>
          <p:nvPr>
            <p:ph type="ctrTitle"/>
          </p:nvPr>
        </p:nvSpPr>
        <p:spPr>
          <a:xfrm>
            <a:off x="7520473" y="579120"/>
            <a:ext cx="4671527" cy="7223760"/>
          </a:xfrm>
        </p:spPr>
        <p:txBody>
          <a:bodyPr>
            <a:normAutofit fontScale="90000"/>
          </a:bodyPr>
          <a:lstStyle/>
          <a:p>
            <a:r>
              <a:rPr lang="en-US" sz="2700" b="1" dirty="0">
                <a:solidFill>
                  <a:srgbClr val="FF0000"/>
                </a:solidFill>
                <a:latin typeface="Times New Roman" panose="02020603050405020304" pitchFamily="18" charset="0"/>
                <a:cs typeface="Times New Roman" panose="02020603050405020304" pitchFamily="18" charset="0"/>
              </a:rPr>
              <a:t>Fraud Detection in Online Product Review Systems via Heterogeneous Graph Transformer</a:t>
            </a:r>
            <a:br>
              <a:rPr lang="en-US" sz="2400" b="1"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Presented By:</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G .LOKESH		20R01A67D4</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G.MOUNIKA 		20R01A67D9</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M.YUKTA SHREYA	20R01A67F9</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NCH.SRAVANI 		20R01A67G4</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0E9DFED-CAA4-9BD9-78DC-B83B6A9B4460}"/>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0"/>
            <a:ext cx="7520473" cy="6858000"/>
          </a:xfrm>
          <a:prstGeom prst="rect">
            <a:avLst/>
          </a:prstGeom>
        </p:spPr>
      </p:pic>
    </p:spTree>
    <p:extLst>
      <p:ext uri="{BB962C8B-B14F-4D97-AF65-F5344CB8AC3E}">
        <p14:creationId xmlns:p14="http://schemas.microsoft.com/office/powerpoint/2010/main" val="456474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EDB44-3738-6B65-5B9F-0D00F631CC03}"/>
              </a:ext>
            </a:extLst>
          </p:cNvPr>
          <p:cNvSpPr>
            <a:spLocks noGrp="1"/>
          </p:cNvSpPr>
          <p:nvPr>
            <p:ph idx="1"/>
          </p:nvPr>
        </p:nvSpPr>
        <p:spPr>
          <a:xfrm>
            <a:off x="396240" y="274320"/>
            <a:ext cx="11429999" cy="6309360"/>
          </a:xfrm>
        </p:spPr>
        <p:txBody>
          <a:bodyPr/>
          <a:lstStyle/>
          <a:p>
            <a:pPr marL="0" indent="0" algn="just">
              <a:lnSpc>
                <a:spcPct val="200000"/>
              </a:lnSpc>
              <a:buNone/>
            </a:pPr>
            <a:r>
              <a:rPr lang="en-US" sz="1800" b="1" u="sng" dirty="0">
                <a:effectLst/>
                <a:latin typeface="Times New Roman" panose="02020603050405020304" pitchFamily="18" charset="0"/>
                <a:ea typeface="Times New Roman" panose="02020603050405020304" pitchFamily="18" charset="0"/>
              </a:rPr>
              <a:t>SOFTWARE REQUIREMENTS:</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spcAft>
                <a:spcPts val="1000"/>
              </a:spcAft>
              <a:tabLst>
                <a:tab pos="457200" algn="l"/>
              </a:tabLst>
            </a:pPr>
            <a:r>
              <a:rPr lang="en-US" sz="1800" b="1" dirty="0">
                <a:effectLst/>
                <a:latin typeface="Times New Roman" panose="02020603050405020304" pitchFamily="18" charset="0"/>
                <a:ea typeface="Times New Roman" panose="02020603050405020304" pitchFamily="18" charset="0"/>
              </a:rPr>
              <a:t>Operating system 		:   </a:t>
            </a:r>
            <a:r>
              <a:rPr lang="en-US" sz="1800" dirty="0">
                <a:effectLst/>
                <a:latin typeface="Times New Roman" panose="02020603050405020304" pitchFamily="18" charset="0"/>
                <a:ea typeface="Times New Roman" panose="02020603050405020304" pitchFamily="18" charset="0"/>
              </a:rPr>
              <a:t>Windows 7 Ultimate.</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spcAft>
                <a:spcPts val="1000"/>
              </a:spcAft>
              <a:tabLst>
                <a:tab pos="457200" algn="l"/>
              </a:tabLst>
            </a:pPr>
            <a:r>
              <a:rPr lang="en-US" sz="1800" b="1" dirty="0">
                <a:effectLst/>
                <a:latin typeface="Times New Roman" panose="02020603050405020304" pitchFamily="18" charset="0"/>
                <a:ea typeface="Times New Roman" panose="02020603050405020304" pitchFamily="18" charset="0"/>
              </a:rPr>
              <a:t>Coding Language		:   </a:t>
            </a:r>
            <a:r>
              <a:rPr lang="en-US" sz="1800" dirty="0">
                <a:effectLst/>
                <a:latin typeface="Times New Roman" panose="02020603050405020304" pitchFamily="18" charset="0"/>
                <a:ea typeface="Times New Roman" panose="02020603050405020304" pitchFamily="18" charset="0"/>
              </a:rPr>
              <a:t>Python.</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spcAft>
                <a:spcPts val="1000"/>
              </a:spcAft>
              <a:tabLst>
                <a:tab pos="457200" algn="l"/>
              </a:tabLst>
            </a:pPr>
            <a:r>
              <a:rPr lang="en-US" sz="1800" b="1" dirty="0">
                <a:effectLst/>
                <a:latin typeface="Times New Roman" panose="02020603050405020304" pitchFamily="18" charset="0"/>
                <a:ea typeface="Times New Roman" panose="02020603050405020304" pitchFamily="18" charset="0"/>
              </a:rPr>
              <a:t>Front-End			:   </a:t>
            </a:r>
            <a:r>
              <a:rPr lang="en-US" sz="1800" dirty="0">
                <a:effectLst/>
                <a:latin typeface="Times New Roman" panose="02020603050405020304" pitchFamily="18" charset="0"/>
                <a:ea typeface="Times New Roman" panose="02020603050405020304" pitchFamily="18" charset="0"/>
              </a:rPr>
              <a:t>Python.</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spcAft>
                <a:spcPts val="1000"/>
              </a:spcAft>
              <a:tabLst>
                <a:tab pos="457200" algn="l"/>
              </a:tabLst>
            </a:pPr>
            <a:r>
              <a:rPr lang="en-US" sz="1800" b="1" dirty="0">
                <a:effectLst/>
                <a:latin typeface="Times New Roman" panose="02020603050405020304" pitchFamily="18" charset="0"/>
                <a:ea typeface="Times New Roman" panose="02020603050405020304" pitchFamily="18" charset="0"/>
              </a:rPr>
              <a:t>Back-End			:   </a:t>
            </a:r>
            <a:r>
              <a:rPr lang="en-US" sz="1800" dirty="0">
                <a:effectLst/>
                <a:latin typeface="Times New Roman" panose="02020603050405020304" pitchFamily="18" charset="0"/>
                <a:ea typeface="Times New Roman" panose="02020603050405020304" pitchFamily="18" charset="0"/>
              </a:rPr>
              <a:t>Django-ORM</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spcAft>
                <a:spcPts val="1000"/>
              </a:spcAft>
              <a:tabLst>
                <a:tab pos="457200" algn="l"/>
              </a:tabLst>
            </a:pPr>
            <a:r>
              <a:rPr lang="en-US" sz="1800" b="1" dirty="0">
                <a:effectLst/>
                <a:latin typeface="Times New Roman" panose="02020603050405020304" pitchFamily="18" charset="0"/>
                <a:ea typeface="Times New Roman" panose="02020603050405020304" pitchFamily="18" charset="0"/>
              </a:rPr>
              <a:t>Designing			:</a:t>
            </a:r>
            <a:r>
              <a:rPr lang="en-US" sz="1800" dirty="0">
                <a:effectLst/>
                <a:latin typeface="Times New Roman" panose="02020603050405020304" pitchFamily="18" charset="0"/>
                <a:ea typeface="Times New Roman" panose="02020603050405020304" pitchFamily="18" charset="0"/>
              </a:rPr>
              <a:t>   Html, </a:t>
            </a:r>
            <a:r>
              <a:rPr lang="en-US" sz="1800" dirty="0" err="1">
                <a:effectLst/>
                <a:latin typeface="Times New Roman" panose="02020603050405020304" pitchFamily="18" charset="0"/>
                <a:ea typeface="Times New Roman" panose="02020603050405020304" pitchFamily="18" charset="0"/>
              </a:rPr>
              <a:t>css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javascript</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spcAft>
                <a:spcPts val="1000"/>
              </a:spcAft>
              <a:tabLst>
                <a:tab pos="457200" algn="l"/>
              </a:tabLst>
            </a:pPr>
            <a:r>
              <a:rPr lang="en-US" sz="1800" b="1" dirty="0">
                <a:effectLst/>
                <a:latin typeface="Times New Roman" panose="02020603050405020304" pitchFamily="18" charset="0"/>
                <a:ea typeface="Times New Roman" panose="02020603050405020304" pitchFamily="18" charset="0"/>
              </a:rPr>
              <a:t>Data Base			:   </a:t>
            </a:r>
            <a:r>
              <a:rPr lang="en-US" sz="1800" dirty="0">
                <a:effectLst/>
                <a:latin typeface="Times New Roman" panose="02020603050405020304" pitchFamily="18" charset="0"/>
                <a:ea typeface="Times New Roman" panose="02020603050405020304" pitchFamily="18" charset="0"/>
              </a:rPr>
              <a:t>MySQL (WAMP Server).</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47203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4794-626B-C912-8B78-343CD020A28F}"/>
              </a:ext>
            </a:extLst>
          </p:cNvPr>
          <p:cNvSpPr>
            <a:spLocks noGrp="1"/>
          </p:cNvSpPr>
          <p:nvPr>
            <p:ph type="title"/>
          </p:nvPr>
        </p:nvSpPr>
        <p:spPr>
          <a:xfrm>
            <a:off x="913795" y="264161"/>
            <a:ext cx="10353761" cy="609600"/>
          </a:xfrm>
        </p:spPr>
        <p:txBody>
          <a:bodyPr>
            <a:normAutofit/>
          </a:bodyPr>
          <a:lstStyle/>
          <a:p>
            <a:r>
              <a:rPr lang="en-US" sz="3000" dirty="0">
                <a:latin typeface="Times New Roman" panose="02020603050405020304" pitchFamily="18" charset="0"/>
                <a:cs typeface="Times New Roman" panose="02020603050405020304" pitchFamily="18" charset="0"/>
              </a:rPr>
              <a:t>SYSTEM DESGIN</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CDAF7A-733C-8A75-6923-F1E3E465AD71}"/>
              </a:ext>
            </a:extLst>
          </p:cNvPr>
          <p:cNvSpPr>
            <a:spLocks noGrp="1"/>
          </p:cNvSpPr>
          <p:nvPr>
            <p:ph idx="1"/>
          </p:nvPr>
        </p:nvSpPr>
        <p:spPr>
          <a:xfrm>
            <a:off x="345440" y="873761"/>
            <a:ext cx="11440160" cy="5720077"/>
          </a:xfrm>
        </p:spPr>
        <p:txBody>
          <a:bodyPr/>
          <a:lstStyle/>
          <a:p>
            <a:r>
              <a:rPr lang="en-US" dirty="0"/>
              <a:t>SYSTEM ARCHITECTURE</a:t>
            </a:r>
            <a:endParaRPr lang="en-IN" dirty="0"/>
          </a:p>
          <a:p>
            <a:endParaRPr lang="en-US" dirty="0"/>
          </a:p>
        </p:txBody>
      </p:sp>
      <p:pic>
        <p:nvPicPr>
          <p:cNvPr id="5" name="Picture 4">
            <a:extLst>
              <a:ext uri="{FF2B5EF4-FFF2-40B4-BE49-F238E27FC236}">
                <a16:creationId xmlns:a16="http://schemas.microsoft.com/office/drawing/2014/main" id="{5832E46E-5E93-D901-308E-45D56D3AEE1B}"/>
              </a:ext>
            </a:extLst>
          </p:cNvPr>
          <p:cNvPicPr>
            <a:picLocks noChangeAspect="1"/>
          </p:cNvPicPr>
          <p:nvPr/>
        </p:nvPicPr>
        <p:blipFill>
          <a:blip r:embed="rId2"/>
          <a:stretch>
            <a:fillRect/>
          </a:stretch>
        </p:blipFill>
        <p:spPr>
          <a:xfrm>
            <a:off x="762000" y="1382826"/>
            <a:ext cx="10698480" cy="5475174"/>
          </a:xfrm>
          <a:prstGeom prst="rect">
            <a:avLst/>
          </a:prstGeom>
        </p:spPr>
      </p:pic>
    </p:spTree>
    <p:extLst>
      <p:ext uri="{BB962C8B-B14F-4D97-AF65-F5344CB8AC3E}">
        <p14:creationId xmlns:p14="http://schemas.microsoft.com/office/powerpoint/2010/main" val="4187913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1741-5FDD-203C-A129-7AAB316F4E78}"/>
              </a:ext>
            </a:extLst>
          </p:cNvPr>
          <p:cNvSpPr>
            <a:spLocks noGrp="1"/>
          </p:cNvSpPr>
          <p:nvPr>
            <p:ph type="title"/>
          </p:nvPr>
        </p:nvSpPr>
        <p:spPr>
          <a:xfrm>
            <a:off x="913795" y="142241"/>
            <a:ext cx="10353761" cy="1016000"/>
          </a:xfrm>
        </p:spPr>
        <p:txBody>
          <a:bodyPr>
            <a:normAutofit/>
          </a:bodyPr>
          <a:lstStyle/>
          <a:p>
            <a:r>
              <a:rPr lang="en-US" sz="3000" dirty="0">
                <a:latin typeface="Times New Roman" panose="02020603050405020304" pitchFamily="18" charset="0"/>
                <a:cs typeface="Times New Roman" panose="02020603050405020304" pitchFamily="18" charset="0"/>
              </a:rPr>
              <a:t>FLOW CHART DIAGRAM</a:t>
            </a:r>
            <a:endParaRPr lang="en-IN" sz="3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32BE0DC-54BD-1ACC-8BE4-392C13B8F51F}"/>
              </a:ext>
            </a:extLst>
          </p:cNvPr>
          <p:cNvPicPr>
            <a:picLocks noGrp="1" noChangeAspect="1"/>
          </p:cNvPicPr>
          <p:nvPr>
            <p:ph idx="1"/>
          </p:nvPr>
        </p:nvPicPr>
        <p:blipFill>
          <a:blip r:embed="rId2"/>
          <a:stretch>
            <a:fillRect/>
          </a:stretch>
        </p:blipFill>
        <p:spPr>
          <a:xfrm>
            <a:off x="2410846" y="1016000"/>
            <a:ext cx="7810114" cy="5631328"/>
          </a:xfrm>
        </p:spPr>
      </p:pic>
    </p:spTree>
    <p:extLst>
      <p:ext uri="{BB962C8B-B14F-4D97-AF65-F5344CB8AC3E}">
        <p14:creationId xmlns:p14="http://schemas.microsoft.com/office/powerpoint/2010/main" val="294576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EC81E-D32F-EB48-4CB0-F65A07322B47}"/>
              </a:ext>
            </a:extLst>
          </p:cNvPr>
          <p:cNvSpPr>
            <a:spLocks noGrp="1"/>
          </p:cNvSpPr>
          <p:nvPr>
            <p:ph type="title"/>
          </p:nvPr>
        </p:nvSpPr>
        <p:spPr>
          <a:xfrm>
            <a:off x="913795" y="81281"/>
            <a:ext cx="10353761" cy="985519"/>
          </a:xfrm>
        </p:spPr>
        <p:txBody>
          <a:bodyPr>
            <a:normAutofit/>
          </a:bodyPr>
          <a:lstStyle/>
          <a:p>
            <a:r>
              <a:rPr lang="en-US" sz="3000" dirty="0">
                <a:latin typeface="Times New Roman" panose="02020603050405020304" pitchFamily="18" charset="0"/>
                <a:cs typeface="Times New Roman" panose="02020603050405020304" pitchFamily="18" charset="0"/>
              </a:rPr>
              <a:t>CLASS DIAGRAM</a:t>
            </a:r>
            <a:endParaRPr lang="en-IN" sz="3000" dirty="0">
              <a:latin typeface="Times New Roman" panose="02020603050405020304" pitchFamily="18" charset="0"/>
              <a:cs typeface="Times New Roman" panose="02020603050405020304" pitchFamily="18" charset="0"/>
            </a:endParaRPr>
          </a:p>
        </p:txBody>
      </p:sp>
      <p:pic>
        <p:nvPicPr>
          <p:cNvPr id="33" name="Content Placeholder 32">
            <a:extLst>
              <a:ext uri="{FF2B5EF4-FFF2-40B4-BE49-F238E27FC236}">
                <a16:creationId xmlns:a16="http://schemas.microsoft.com/office/drawing/2014/main" id="{04EBA876-F3ED-7625-1A30-769583383A70}"/>
              </a:ext>
            </a:extLst>
          </p:cNvPr>
          <p:cNvPicPr>
            <a:picLocks noGrp="1" noChangeAspect="1"/>
          </p:cNvPicPr>
          <p:nvPr>
            <p:ph idx="1"/>
          </p:nvPr>
        </p:nvPicPr>
        <p:blipFill>
          <a:blip r:embed="rId2"/>
          <a:stretch>
            <a:fillRect/>
          </a:stretch>
        </p:blipFill>
        <p:spPr>
          <a:xfrm>
            <a:off x="924444" y="931347"/>
            <a:ext cx="10861156" cy="5642173"/>
          </a:xfrm>
        </p:spPr>
      </p:pic>
    </p:spTree>
    <p:extLst>
      <p:ext uri="{BB962C8B-B14F-4D97-AF65-F5344CB8AC3E}">
        <p14:creationId xmlns:p14="http://schemas.microsoft.com/office/powerpoint/2010/main" val="1321687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240B-5333-582F-DD5B-1F9790C7ADEE}"/>
              </a:ext>
            </a:extLst>
          </p:cNvPr>
          <p:cNvSpPr>
            <a:spLocks noGrp="1"/>
          </p:cNvSpPr>
          <p:nvPr>
            <p:ph type="title"/>
          </p:nvPr>
        </p:nvSpPr>
        <p:spPr>
          <a:xfrm>
            <a:off x="822355" y="1"/>
            <a:ext cx="10353761" cy="1005840"/>
          </a:xfrm>
        </p:spPr>
        <p:txBody>
          <a:bodyPr>
            <a:normAutofit/>
          </a:bodyPr>
          <a:lstStyle/>
          <a:p>
            <a:r>
              <a:rPr lang="en-US" sz="3000" dirty="0">
                <a:latin typeface="Times New Roman" panose="02020603050405020304" pitchFamily="18" charset="0"/>
                <a:cs typeface="Times New Roman" panose="02020603050405020304" pitchFamily="18" charset="0"/>
              </a:rPr>
              <a:t>IMPLEMENTATION</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353AC5-50EC-F8E7-CE1E-9C33AE9EB601}"/>
              </a:ext>
            </a:extLst>
          </p:cNvPr>
          <p:cNvSpPr>
            <a:spLocks noGrp="1"/>
          </p:cNvSpPr>
          <p:nvPr>
            <p:ph idx="1"/>
          </p:nvPr>
        </p:nvSpPr>
        <p:spPr>
          <a:xfrm>
            <a:off x="162560" y="802640"/>
            <a:ext cx="11836400" cy="5852160"/>
          </a:xfrm>
        </p:spPr>
        <p:txBody>
          <a:bodyPr>
            <a:normAutofit fontScale="47500" lnSpcReduction="20000"/>
          </a:bodyPr>
          <a:lstStyle/>
          <a:p>
            <a:pPr indent="0">
              <a:lnSpc>
                <a:spcPct val="115000"/>
              </a:lnSpc>
              <a:buNone/>
            </a:pPr>
            <a:r>
              <a:rPr lang="en-US" sz="3300" b="1" u="sng" dirty="0">
                <a:effectLst/>
                <a:latin typeface="Times New Roman" panose="02020603050405020304" pitchFamily="18" charset="0"/>
                <a:ea typeface="Calibri" panose="020F0502020204030204" pitchFamily="34" charset="0"/>
                <a:cs typeface="Times New Roman" panose="02020603050405020304" pitchFamily="18" charset="0"/>
              </a:rPr>
              <a:t>Service Provider</a:t>
            </a:r>
            <a:endParaRPr lang="en-IN" sz="33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r>
              <a:rPr lang="en-US" sz="3300" dirty="0">
                <a:effectLst/>
                <a:latin typeface="Times New Roman" panose="02020603050405020304" pitchFamily="18" charset="0"/>
                <a:ea typeface="Calibri" panose="020F0502020204030204" pitchFamily="34" charset="0"/>
                <a:cs typeface="Times New Roman" panose="02020603050405020304" pitchFamily="18" charset="0"/>
              </a:rPr>
              <a:t>In this module, the Service Provider has to login by using valid user name and password. After login successful he can do some operations such as          </a:t>
            </a:r>
            <a:endParaRPr lang="en-IN"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r>
              <a:rPr lang="en-US" sz="3300" dirty="0">
                <a:effectLst/>
                <a:latin typeface="Times New Roman" panose="02020603050405020304" pitchFamily="18" charset="0"/>
                <a:ea typeface="Calibri" panose="020F0502020204030204" pitchFamily="34" charset="0"/>
                <a:cs typeface="Times New Roman" panose="02020603050405020304" pitchFamily="18" charset="0"/>
              </a:rPr>
              <a:t>Login, Browse and Train &amp; Test Data Sets,   View Trained and Tested Accuracy in Bar Chart,   View Trained and Tested Accuracy Results,  View Detection Product Review Type,  Find Detection Product Review Type Ratio,  Download Detection Product Review Data Sets,   View Detection Product Review Type Ratio Results,   View All Remote Users.</a:t>
            </a:r>
            <a:endParaRPr lang="en-IN" sz="33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50000"/>
              </a:lnSpc>
              <a:spcAft>
                <a:spcPts val="1000"/>
              </a:spcAft>
              <a:buNone/>
            </a:pPr>
            <a:r>
              <a:rPr lang="en-US" sz="3300" b="1" u="sng" dirty="0">
                <a:effectLst/>
                <a:latin typeface="Times New Roman" panose="02020603050405020304" pitchFamily="18" charset="0"/>
                <a:ea typeface="Calibri" panose="020F0502020204030204" pitchFamily="34" charset="0"/>
                <a:cs typeface="Times New Roman" panose="02020603050405020304" pitchFamily="18" charset="0"/>
              </a:rPr>
              <a:t>View and Authorize Users</a:t>
            </a:r>
            <a:endParaRPr lang="en-IN"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1000"/>
              </a:spcAft>
            </a:pPr>
            <a:r>
              <a:rPr lang="en-US" sz="3300" dirty="0">
                <a:effectLst/>
                <a:latin typeface="Times New Roman" panose="02020603050405020304" pitchFamily="18" charset="0"/>
                <a:ea typeface="Calibri" panose="020F0502020204030204" pitchFamily="34" charset="0"/>
                <a:cs typeface="Times New Roman" panose="02020603050405020304" pitchFamily="18" charset="0"/>
              </a:rPr>
              <a:t>In this module, the admin can view the list of users who all registered. In this, the admin can view the user’s details such as, user name, email, address and admin authorizes the users.</a:t>
            </a:r>
            <a:endParaRPr lang="en-IN" sz="33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spcAft>
                <a:spcPts val="1000"/>
              </a:spcAft>
              <a:buNone/>
            </a:pPr>
            <a:r>
              <a:rPr lang="en-US" sz="3300" b="1" u="sng" dirty="0">
                <a:effectLst/>
                <a:latin typeface="Times New Roman" panose="02020603050405020304" pitchFamily="18" charset="0"/>
                <a:ea typeface="Calibri" panose="020F0502020204030204" pitchFamily="34" charset="0"/>
                <a:cs typeface="Times New Roman" panose="02020603050405020304" pitchFamily="18" charset="0"/>
              </a:rPr>
              <a:t>Remote User</a:t>
            </a:r>
            <a:endParaRPr lang="en-IN"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1000"/>
              </a:spcAft>
            </a:pPr>
            <a:r>
              <a:rPr lang="en-US" sz="3300" dirty="0">
                <a:effectLst/>
                <a:latin typeface="Times New Roman" panose="02020603050405020304" pitchFamily="18" charset="0"/>
                <a:ea typeface="Calibri" panose="020F0502020204030204" pitchFamily="34" charset="0"/>
                <a:cs typeface="Times New Roman" panose="02020603050405020304" pitchFamily="18" charset="0"/>
              </a:rPr>
              <a:t>In this module, there are n numbers of users are present. User should register before doing any operations. Once user registers, their details will be stored to the database.  After registration successful, he has to login by using authorized user name and password. Once Login is successful user will do some operations like  REGISTER AND LOGIN,  DETECT PRODUCT REVIEW TYPE,   VIEW YOUR PROFILE.</a:t>
            </a:r>
            <a:endParaRPr lang="en-IN" sz="33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81397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82FC1-53A6-FC49-5C4A-053B0DD3D471}"/>
              </a:ext>
            </a:extLst>
          </p:cNvPr>
          <p:cNvSpPr>
            <a:spLocks noGrp="1"/>
          </p:cNvSpPr>
          <p:nvPr>
            <p:ph type="title"/>
          </p:nvPr>
        </p:nvSpPr>
        <p:spPr>
          <a:xfrm>
            <a:off x="761395" y="1"/>
            <a:ext cx="10353761" cy="711200"/>
          </a:xfrm>
        </p:spPr>
        <p:txBody>
          <a:bodyPr/>
          <a:lstStyle/>
          <a:p>
            <a:r>
              <a:rPr lang="en-US" dirty="0"/>
              <a:t>OUTPUT SCREENSHOT</a:t>
            </a:r>
            <a:endParaRPr lang="en-IN" dirty="0"/>
          </a:p>
        </p:txBody>
      </p:sp>
      <p:pic>
        <p:nvPicPr>
          <p:cNvPr id="11" name="Content Placeholder 10">
            <a:extLst>
              <a:ext uri="{FF2B5EF4-FFF2-40B4-BE49-F238E27FC236}">
                <a16:creationId xmlns:a16="http://schemas.microsoft.com/office/drawing/2014/main" id="{E85229B5-BDDE-DF08-0047-5D9DC82CA7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269" y="812801"/>
            <a:ext cx="10833462" cy="5623292"/>
          </a:xfrm>
        </p:spPr>
      </p:pic>
    </p:spTree>
    <p:extLst>
      <p:ext uri="{BB962C8B-B14F-4D97-AF65-F5344CB8AC3E}">
        <p14:creationId xmlns:p14="http://schemas.microsoft.com/office/powerpoint/2010/main" val="1113973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1DD7-12FC-FE32-8C76-C2CF3DCC21D4}"/>
              </a:ext>
            </a:extLst>
          </p:cNvPr>
          <p:cNvSpPr>
            <a:spLocks noGrp="1"/>
          </p:cNvSpPr>
          <p:nvPr>
            <p:ph type="title"/>
          </p:nvPr>
        </p:nvSpPr>
        <p:spPr>
          <a:xfrm>
            <a:off x="913795" y="152401"/>
            <a:ext cx="10353761" cy="670560"/>
          </a:xfrm>
        </p:spPr>
        <p:txBody>
          <a:bodyPr/>
          <a:lstStyle/>
          <a:p>
            <a:r>
              <a:rPr lang="en-US" dirty="0"/>
              <a:t>OUTPUT SCREENSHOT</a:t>
            </a:r>
            <a:endParaRPr lang="en-IN" dirty="0"/>
          </a:p>
        </p:txBody>
      </p:sp>
      <p:pic>
        <p:nvPicPr>
          <p:cNvPr id="5" name="Content Placeholder 4">
            <a:extLst>
              <a:ext uri="{FF2B5EF4-FFF2-40B4-BE49-F238E27FC236}">
                <a16:creationId xmlns:a16="http://schemas.microsoft.com/office/drawing/2014/main" id="{750F8FAB-AAC7-8C91-4D6C-4880F578F4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593" y="974907"/>
            <a:ext cx="11714163" cy="5476510"/>
          </a:xfrm>
        </p:spPr>
      </p:pic>
    </p:spTree>
    <p:extLst>
      <p:ext uri="{BB962C8B-B14F-4D97-AF65-F5344CB8AC3E}">
        <p14:creationId xmlns:p14="http://schemas.microsoft.com/office/powerpoint/2010/main" val="676968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EC88-E6D5-B4A0-5F9A-FDEDFD83F065}"/>
              </a:ext>
            </a:extLst>
          </p:cNvPr>
          <p:cNvSpPr>
            <a:spLocks noGrp="1"/>
          </p:cNvSpPr>
          <p:nvPr>
            <p:ph type="title"/>
          </p:nvPr>
        </p:nvSpPr>
        <p:spPr>
          <a:xfrm>
            <a:off x="781715" y="1"/>
            <a:ext cx="10353761" cy="863600"/>
          </a:xfrm>
        </p:spPr>
        <p:txBody>
          <a:bodyPr>
            <a:normAutofit/>
          </a:bodyPr>
          <a:lstStyle/>
          <a:p>
            <a:r>
              <a:rPr lang="en-US" sz="3200" dirty="0">
                <a:latin typeface="Times New Roman" panose="02020603050405020304" pitchFamily="18" charset="0"/>
                <a:cs typeface="Times New Roman" panose="02020603050405020304" pitchFamily="18" charset="0"/>
              </a:rPr>
              <a:t>CONCLUSION AND FUTURE ENHANCEMENTS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87D614-793E-7571-537F-DB5A6B24E77D}"/>
              </a:ext>
            </a:extLst>
          </p:cNvPr>
          <p:cNvSpPr>
            <a:spLocks noGrp="1"/>
          </p:cNvSpPr>
          <p:nvPr>
            <p:ph idx="1"/>
          </p:nvPr>
        </p:nvSpPr>
        <p:spPr>
          <a:xfrm>
            <a:off x="152400" y="701040"/>
            <a:ext cx="11846559" cy="6035040"/>
          </a:xfrm>
        </p:spPr>
        <p:txBody>
          <a:bodyPr/>
          <a:lstStyle/>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this paper, we propose FAHGT, a novel heterogeneous graph neural network for fraudulent user detection in online review systems. To handle inconsistent features, we adopt heterogeneous mutual attention for automatic meta path construction. To detect camouflage behaviors, we design the label aware scoring to filter noisy neighbors. Two neural modules are combined in a unified manner called “score head mechanism” and both contribute to edge weight computation in final feature aggregation. Experiment results on real-world business datasets validate the excellent effect on fraud detection of FAHGT. The hyper-parameter sensitivity and visual analysis further show the stability and efficiency of our model. In summary, FAHGT is capable of alleviating inconsistency and discover camouflage and thus achieves state-of-art performance in most scenarios. In the future, we plan to extend our model in handing dynamic graphs data and incorporate fraud detection into other areas, such as robust item recommendation in E-commerce or loan default prediction in financial services.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8823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95D9-558F-E5B8-129E-4D930D3F4FDE}"/>
              </a:ext>
            </a:extLst>
          </p:cNvPr>
          <p:cNvSpPr>
            <a:spLocks noGrp="1"/>
          </p:cNvSpPr>
          <p:nvPr>
            <p:ph type="title"/>
          </p:nvPr>
        </p:nvSpPr>
        <p:spPr>
          <a:xfrm>
            <a:off x="791875" y="2336800"/>
            <a:ext cx="10353761" cy="1326321"/>
          </a:xfrm>
        </p:spPr>
        <p:txBody>
          <a:bodyPr>
            <a:normAutofit/>
          </a:bodyPr>
          <a:lstStyle/>
          <a:p>
            <a:r>
              <a:rPr lang="en-US" sz="6000" dirty="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018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ABA4-4C45-A0B1-D991-4EFA17A568D3}"/>
              </a:ext>
            </a:extLst>
          </p:cNvPr>
          <p:cNvSpPr>
            <a:spLocks noGrp="1"/>
          </p:cNvSpPr>
          <p:nvPr>
            <p:ph type="ctrTitle"/>
          </p:nvPr>
        </p:nvSpPr>
        <p:spPr>
          <a:xfrm>
            <a:off x="1524000" y="203201"/>
            <a:ext cx="9144000" cy="944880"/>
          </a:xfrm>
        </p:spPr>
        <p:txBody>
          <a:bodyPr>
            <a:normAutofit/>
          </a:bodyPr>
          <a:lstStyle/>
          <a:p>
            <a:r>
              <a:rPr lang="en-US" sz="4000" b="1" dirty="0">
                <a:latin typeface="Times New Roman" panose="02020603050405020304" pitchFamily="18" charset="0"/>
                <a:cs typeface="Times New Roman" panose="02020603050405020304" pitchFamily="18" charset="0"/>
              </a:rPr>
              <a:t>ABSTRACT</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AE5E14B-A619-1225-CD6C-9521880E5D25}"/>
              </a:ext>
            </a:extLst>
          </p:cNvPr>
          <p:cNvSpPr>
            <a:spLocks noGrp="1"/>
          </p:cNvSpPr>
          <p:nvPr>
            <p:ph type="subTitle" idx="1"/>
          </p:nvPr>
        </p:nvSpPr>
        <p:spPr>
          <a:xfrm>
            <a:off x="568960" y="1148081"/>
            <a:ext cx="11064240" cy="4937759"/>
          </a:xfrm>
        </p:spPr>
        <p:txBody>
          <a:bodyPr>
            <a:normAutofit fontScale="92500"/>
          </a:bodyPr>
          <a:lstStyle/>
          <a:p>
            <a:pPr algn="just"/>
            <a:r>
              <a:rPr lang="en-US" sz="2200" dirty="0">
                <a:latin typeface="Times New Roman" panose="02020603050405020304" pitchFamily="18" charset="0"/>
                <a:cs typeface="Times New Roman" panose="02020603050405020304" pitchFamily="18" charset="0"/>
              </a:rPr>
              <a:t>In online product review systems, users are allowed to submit reviews about their purchased items or services. However, fake reviews posted by fraudulent users often mislead consumers and bring losses to enterprises. Traditional fraud detection algorithm mainly utilizes rule-based methods, which is insufficient for the rich user interactions and graph-structured data. In recent years, graph-based methods have been proposed to handle this situation, but few prior works have noticed the camouflage fraudster’s behavior and inconsistency heterogeneous nature. Existing methods have either not addressed these two problems or only partially, which results in poor performance. Alternatively, we propose a new model named Fraud Aware Heterogeneous Graph Transformer(FAHGT), to address camouflages and inconsistency problems in a unified manner. FAHGT adopts a type-aware feature mapping mechanism to handle heterogeneous graph data, then implementing various relation scoring methods to alleviate inconsistency and discover camouflage. Finally, the neighbors’ features are aggregated together to build an informative representation. Experimental results on different types of real-world datasets demonstrate that FAHGT outperforms the state-of-the-art baselines</a:t>
            </a:r>
            <a:r>
              <a:rPr lang="en-US" dirty="0"/>
              <a:t>.</a:t>
            </a:r>
            <a:endParaRPr lang="en-IN" dirty="0"/>
          </a:p>
        </p:txBody>
      </p:sp>
      <p:cxnSp>
        <p:nvCxnSpPr>
          <p:cNvPr id="5" name="Straight Connector 4">
            <a:extLst>
              <a:ext uri="{FF2B5EF4-FFF2-40B4-BE49-F238E27FC236}">
                <a16:creationId xmlns:a16="http://schemas.microsoft.com/office/drawing/2014/main" id="{D81689E2-A67F-3150-DD2F-11AB844B33B3}"/>
              </a:ext>
            </a:extLst>
          </p:cNvPr>
          <p:cNvCxnSpPr/>
          <p:nvPr/>
        </p:nvCxnSpPr>
        <p:spPr>
          <a:xfrm>
            <a:off x="436880" y="1066800"/>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12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73B8-9944-7EAE-A653-8D68542278DC}"/>
              </a:ext>
            </a:extLst>
          </p:cNvPr>
          <p:cNvSpPr>
            <a:spLocks noGrp="1"/>
          </p:cNvSpPr>
          <p:nvPr>
            <p:ph type="title"/>
          </p:nvPr>
        </p:nvSpPr>
        <p:spPr>
          <a:xfrm>
            <a:off x="964596" y="182881"/>
            <a:ext cx="10353761" cy="995680"/>
          </a:xfrm>
        </p:spPr>
        <p:txBody>
          <a:bodyPr>
            <a:normAutofit fontScale="90000"/>
          </a:bodyPr>
          <a:lstStyle/>
          <a:p>
            <a:r>
              <a:rPr lang="en-US" dirty="0"/>
              <a:t>INTRODUCTION</a:t>
            </a:r>
            <a:br>
              <a:rPr lang="en-US" dirty="0"/>
            </a:br>
            <a:endParaRPr lang="en-IN" dirty="0"/>
          </a:p>
        </p:txBody>
      </p:sp>
      <p:sp>
        <p:nvSpPr>
          <p:cNvPr id="3" name="Content Placeholder 2">
            <a:extLst>
              <a:ext uri="{FF2B5EF4-FFF2-40B4-BE49-F238E27FC236}">
                <a16:creationId xmlns:a16="http://schemas.microsoft.com/office/drawing/2014/main" id="{10101A81-6541-5F63-8F41-2F30DB82FD03}"/>
              </a:ext>
            </a:extLst>
          </p:cNvPr>
          <p:cNvSpPr>
            <a:spLocks noGrp="1"/>
          </p:cNvSpPr>
          <p:nvPr>
            <p:ph idx="1"/>
          </p:nvPr>
        </p:nvSpPr>
        <p:spPr>
          <a:xfrm>
            <a:off x="913795" y="965200"/>
            <a:ext cx="10353762" cy="5577840"/>
          </a:xfrm>
        </p:spPr>
        <p:txBody>
          <a:bodyPr>
            <a:noAutofit/>
          </a:bodyPr>
          <a:lstStyle/>
          <a:p>
            <a:pPr algn="just"/>
            <a:r>
              <a:rPr lang="en-US" dirty="0">
                <a:effectLst/>
                <a:latin typeface="Times New Roman" panose="02020603050405020304" pitchFamily="18" charset="0"/>
                <a:ea typeface="Times New Roman" panose="02020603050405020304" pitchFamily="18" charset="0"/>
              </a:rPr>
              <a:t>In online product review systems, users are allowed to submit reviews about their purchased items or services. However, fake reviews posted by fraudulent users often mislead consumers and bring losses to enterprises. Traditional fraud detection algorithm mainly utilizes rule-based methods, which is insufficient for the rich user interactions and graph-structured data. In recent years, graph-based methods have been proposed to handle this situation, but few prior works have noticed the camouflage fraudster’s behavior and inconsistency heterogeneous nature. Existing methods have either not addressed these two problems or only partially, which results in poor performance. Alternatively, we propose a new model named Fraud Aware Heterogeneous Graph Transformer(FAHGT), to address camouflages and inconsistency problems in a unified manner. FAHGT adopts a type-aware feature mapping mechanism to handle heterogeneous graph data, then implementing various relation scoring methods to alleviate inconsistency and discover camouflage. Finally, the neighbors’ features are aggregated together to build an informative representation. Experimental results on different types of real-world datasets demonstrate that FAHGT outperforms the state-of-the-art baselines.</a:t>
            </a:r>
            <a:endParaRPr lang="en-IN"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850216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4788-5160-6BCF-3B0B-5D50342311EB}"/>
              </a:ext>
            </a:extLst>
          </p:cNvPr>
          <p:cNvSpPr>
            <a:spLocks noGrp="1"/>
          </p:cNvSpPr>
          <p:nvPr>
            <p:ph type="title"/>
          </p:nvPr>
        </p:nvSpPr>
        <p:spPr>
          <a:xfrm>
            <a:off x="913795" y="172721"/>
            <a:ext cx="10353761" cy="1168400"/>
          </a:xfrm>
        </p:spPr>
        <p:txBody>
          <a:bodyPr/>
          <a:lstStyle/>
          <a:p>
            <a:r>
              <a:rPr lang="en-US" dirty="0"/>
              <a:t>PROBLEM DEFINITION</a:t>
            </a:r>
            <a:endParaRPr lang="en-IN" dirty="0"/>
          </a:p>
        </p:txBody>
      </p:sp>
      <p:sp>
        <p:nvSpPr>
          <p:cNvPr id="3" name="Content Placeholder 2">
            <a:extLst>
              <a:ext uri="{FF2B5EF4-FFF2-40B4-BE49-F238E27FC236}">
                <a16:creationId xmlns:a16="http://schemas.microsoft.com/office/drawing/2014/main" id="{8B3215BD-D42E-94FC-AF19-C9D573EE8DCE}"/>
              </a:ext>
            </a:extLst>
          </p:cNvPr>
          <p:cNvSpPr>
            <a:spLocks noGrp="1"/>
          </p:cNvSpPr>
          <p:nvPr>
            <p:ph idx="1"/>
          </p:nvPr>
        </p:nvSpPr>
        <p:spPr>
          <a:xfrm>
            <a:off x="913795" y="1066800"/>
            <a:ext cx="10353762" cy="4724400"/>
          </a:xfrm>
        </p:spPr>
        <p:txBody>
          <a:bodyPr/>
          <a:lstStyle/>
          <a:p>
            <a:r>
              <a:rPr lang="en-US" dirty="0"/>
              <a:t>Graph-based Fraud Detection. Given a set of nodes V, the node feature matrix X and its corresponding graph G, our aim is to justify the node’s suspicious Y by finding an optimal detector f such that Y = f(X, G). Y ∈ {0, 1}, where 0 represents benign and 1 represents suspicious. The detector f is trained based on the labeled node information in a semi-supervised manner. For example, the node could be an account in a transaction system or a user in a social network. The edges could be transactions between accounts or contacts between users. The suspicious label could be determined by whether a user has posted spam content.</a:t>
            </a:r>
          </a:p>
          <a:p>
            <a:endParaRPr lang="en-IN" dirty="0"/>
          </a:p>
        </p:txBody>
      </p:sp>
    </p:spTree>
    <p:extLst>
      <p:ext uri="{BB962C8B-B14F-4D97-AF65-F5344CB8AC3E}">
        <p14:creationId xmlns:p14="http://schemas.microsoft.com/office/powerpoint/2010/main" val="1106831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2E2C-DAA2-5426-81DE-EE0B3C69658B}"/>
              </a:ext>
            </a:extLst>
          </p:cNvPr>
          <p:cNvSpPr>
            <a:spLocks noGrp="1"/>
          </p:cNvSpPr>
          <p:nvPr>
            <p:ph type="title"/>
          </p:nvPr>
        </p:nvSpPr>
        <p:spPr>
          <a:xfrm>
            <a:off x="913795" y="101601"/>
            <a:ext cx="10353761" cy="761999"/>
          </a:xfrm>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02A5DFB6-40D5-1FB0-A242-663B8FF71C5B}"/>
              </a:ext>
            </a:extLst>
          </p:cNvPr>
          <p:cNvSpPr>
            <a:spLocks noGrp="1"/>
          </p:cNvSpPr>
          <p:nvPr>
            <p:ph idx="1"/>
          </p:nvPr>
        </p:nvSpPr>
        <p:spPr>
          <a:xfrm>
            <a:off x="345440" y="863601"/>
            <a:ext cx="11440159" cy="5720080"/>
          </a:xfrm>
        </p:spPr>
        <p:txBody>
          <a:bodyPr>
            <a:no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In recent years, lots of heterogeneous GNN based methods have been developed. HAN , HAHE, and Deep- HGNN  transforms a heterogeneous graph into several homogeneous graphs based on handcrafted meta-paths, applies GNN separately on each graph, and aggregates the output representations by attention mechanism. </a:t>
            </a:r>
            <a:r>
              <a:rPr lang="en-US" sz="1800" dirty="0" err="1">
                <a:effectLst/>
                <a:latin typeface="Times New Roman" panose="02020603050405020304" pitchFamily="18" charset="0"/>
                <a:ea typeface="Times New Roman" panose="02020603050405020304" pitchFamily="18" charset="0"/>
              </a:rPr>
              <a:t>GraphInception</a:t>
            </a:r>
            <a:r>
              <a:rPr lang="en-US" sz="1800" dirty="0">
                <a:effectLst/>
                <a:latin typeface="Times New Roman" panose="02020603050405020304" pitchFamily="18" charset="0"/>
                <a:ea typeface="Times New Roman" panose="02020603050405020304" pitchFamily="18" charset="0"/>
              </a:rPr>
              <a:t>  constructs meta-paths between nodes with the same object type. Het GNN  first samples a fixed number of neighbors via random walk strategy. Then it applies a hierarchical aggregation mechanism for intra-type and intertype aggregation. HGT extends transformer architecture to heterogeneous graphs. They directly calculate attention scores for all the neighbors of a target node and perform aggregation accordingly without considering domain knowledge.</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For relation-aware graph fraud detectors, their main solution is to build multiple homogeneous graphs based on edge type information of the original graph then perform type independent node level aggregation and graph level concatenation. GEM  learns weighting parameters for different homogeneous subgraph. Player2Vec and </a:t>
            </a:r>
            <a:r>
              <a:rPr lang="en-US" sz="1800" dirty="0" err="1">
                <a:effectLst/>
                <a:latin typeface="Times New Roman" panose="02020603050405020304" pitchFamily="18" charset="0"/>
                <a:ea typeface="Times New Roman" panose="02020603050405020304" pitchFamily="18" charset="0"/>
              </a:rPr>
              <a:t>SemiGNN</a:t>
            </a:r>
            <a:r>
              <a:rPr lang="en-US" sz="1800" dirty="0">
                <a:effectLst/>
                <a:latin typeface="Times New Roman" panose="02020603050405020304" pitchFamily="18" charset="0"/>
                <a:ea typeface="Times New Roman" panose="02020603050405020304" pitchFamily="18" charset="0"/>
              </a:rPr>
              <a:t>  both adopt attention mechanism in feature aggregation and Semi GNN further leverages a structure loss to guarantee the node embeddings homophily. Some works directly aggregate heterogeneous information in the graph. For instance, under a user-review-item heterogeneous graph, GAS learns a unique set of aggregators for different node types and updates the embeddings of each node type iteratively.</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42292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2200-7F6C-6D03-865F-25D5FD95FC75}"/>
              </a:ext>
            </a:extLst>
          </p:cNvPr>
          <p:cNvSpPr>
            <a:spLocks noGrp="1"/>
          </p:cNvSpPr>
          <p:nvPr>
            <p:ph type="title"/>
          </p:nvPr>
        </p:nvSpPr>
        <p:spPr>
          <a:xfrm>
            <a:off x="913795" y="518161"/>
            <a:ext cx="10353761" cy="975360"/>
          </a:xfrm>
        </p:spPr>
        <p:txBody>
          <a:bodyPr>
            <a:normAutofit/>
          </a:bodyPr>
          <a:lstStyle/>
          <a:p>
            <a:r>
              <a:rPr lang="en-US" sz="3000" dirty="0">
                <a:latin typeface="Times New Roman" panose="02020603050405020304" pitchFamily="18" charset="0"/>
                <a:cs typeface="Times New Roman" panose="02020603050405020304" pitchFamily="18" charset="0"/>
              </a:rPr>
              <a:t>DISADVANTAGES OF EXISTING SYSTEM</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EDA126-6BAF-EFE8-026E-4CFF36ED96DB}"/>
              </a:ext>
            </a:extLst>
          </p:cNvPr>
          <p:cNvSpPr>
            <a:spLocks noGrp="1"/>
          </p:cNvSpPr>
          <p:nvPr>
            <p:ph idx="1"/>
          </p:nvPr>
        </p:nvSpPr>
        <p:spPr>
          <a:xfrm>
            <a:off x="913795" y="1747520"/>
            <a:ext cx="10353762" cy="4043680"/>
          </a:xfrm>
        </p:spPr>
        <p:txBody>
          <a:bodyPr/>
          <a:lstStyle/>
          <a:p>
            <a:pPr marL="742950" lvl="1" indent="-285750" algn="just">
              <a:lnSpc>
                <a:spcPct val="150000"/>
              </a:lnSpc>
              <a:buFont typeface="Courier New" panose="02070309020205020404" pitchFamily="49" charset="0"/>
              <a:buChar char="o"/>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In the existing work, the system did not implement Fraud Aware Heterogeneous Graph Transformer(FAHGT) to measure frauds exactly.</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lnSpc>
                <a:spcPct val="150000"/>
              </a:lnSpc>
              <a:spcBef>
                <a:spcPts val="95"/>
              </a:spcBef>
              <a:spcAft>
                <a:spcPts val="0"/>
              </a:spcAft>
              <a:buFont typeface="Courier New" panose="02070309020205020404" pitchFamily="49" charset="0"/>
              <a:buChar char="o"/>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This system is less performance due to lack of META RELATION SCORING.</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247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4139-5D4D-A886-CA3F-F472F36D6A3F}"/>
              </a:ext>
            </a:extLst>
          </p:cNvPr>
          <p:cNvSpPr>
            <a:spLocks noGrp="1"/>
          </p:cNvSpPr>
          <p:nvPr>
            <p:ph type="title"/>
          </p:nvPr>
        </p:nvSpPr>
        <p:spPr>
          <a:xfrm>
            <a:off x="913795" y="223521"/>
            <a:ext cx="10353761" cy="1076960"/>
          </a:xfrm>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A2460211-16BE-173C-45DD-ADDA66A6BCD7}"/>
              </a:ext>
            </a:extLst>
          </p:cNvPr>
          <p:cNvSpPr>
            <a:spLocks noGrp="1"/>
          </p:cNvSpPr>
          <p:nvPr>
            <p:ph idx="1"/>
          </p:nvPr>
        </p:nvSpPr>
        <p:spPr>
          <a:xfrm>
            <a:off x="396240" y="1300481"/>
            <a:ext cx="11297919" cy="5232399"/>
          </a:xfrm>
        </p:spPr>
        <p:txBody>
          <a:bodyPr>
            <a:noAutofit/>
          </a:bodyPr>
          <a:lstStyle/>
          <a:p>
            <a:pPr lvl="0" algn="just">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Graph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Consis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addresses the inconsistency problem by computing the similarity score between node embeddings, which cannot distinguish nodes with different types. CAREGNN enhances GNN-based fraud detectors against camouflaged fraudsters by reinforcement learning based neighbor selector and relation aware aggregator. Its performance still suffers from the heterogeneous graph.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 this paper, the system introduces the Fraud Aware Heterogeneous Graph Transformer(FAHGT), where we propose heterogeneous mutual attention to address the inconsistency problem and design a label-aware neighbor selector to solve the camouflage problem. Both are implemented in a unified manner called the “score head mechanism”. We demonstrate the effectiveness and efficiency of FAHGT on many real world datasets. Experimental results suggest that FAHGT can significantly improve KS and AUC over state-of-the-art GNNs as well as GNN-based fraud detectors.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304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6C55-CBFB-0E88-21DC-4CF1003D2A9D}"/>
              </a:ext>
            </a:extLst>
          </p:cNvPr>
          <p:cNvSpPr>
            <a:spLocks noGrp="1"/>
          </p:cNvSpPr>
          <p:nvPr>
            <p:ph type="title"/>
          </p:nvPr>
        </p:nvSpPr>
        <p:spPr>
          <a:xfrm>
            <a:off x="913795" y="1"/>
            <a:ext cx="10353761" cy="1391920"/>
          </a:xfrm>
        </p:spPr>
        <p:txBody>
          <a:bodyPr>
            <a:normAutofit/>
          </a:bodyPr>
          <a:lstStyle/>
          <a:p>
            <a:r>
              <a:rPr lang="en-US" sz="3000" dirty="0">
                <a:latin typeface="Times New Roman" panose="02020603050405020304" pitchFamily="18" charset="0"/>
                <a:cs typeface="Times New Roman" panose="02020603050405020304" pitchFamily="18" charset="0"/>
              </a:rPr>
              <a:t>Advantages OF PROPOSED SYSTEM</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C58E89-8B2D-05CA-B849-590CAD8C34C5}"/>
              </a:ext>
            </a:extLst>
          </p:cNvPr>
          <p:cNvSpPr>
            <a:spLocks noGrp="1"/>
          </p:cNvSpPr>
          <p:nvPr>
            <p:ph idx="1"/>
          </p:nvPr>
        </p:nvSpPr>
        <p:spPr>
          <a:xfrm>
            <a:off x="142240" y="1046480"/>
            <a:ext cx="11694159" cy="5496560"/>
          </a:xfrm>
        </p:spPr>
        <p:txBody>
          <a:bodyPr>
            <a:normAutofit/>
          </a:bodyPr>
          <a:lstStyle/>
          <a:p>
            <a:pPr lvl="0" algn="just">
              <a:lnSpc>
                <a:spcPct val="150000"/>
              </a:lnSpc>
            </a:pPr>
            <a:r>
              <a:rPr lang="en-US" dirty="0">
                <a:effectLst/>
                <a:latin typeface="Times New Roman" panose="02020603050405020304" pitchFamily="18" charset="0"/>
                <a:ea typeface="Times New Roman" panose="02020603050405020304" pitchFamily="18" charset="0"/>
              </a:rPr>
              <a:t>Heterogeneity: FAHGT is able to handle heterogeneous graphs with multi-relation and multi-node type without designing meta-path manually.</a:t>
            </a:r>
            <a:endParaRPr lang="en-IN" dirty="0">
              <a:effectLst/>
              <a:latin typeface="Times New Roman" panose="02020603050405020304" pitchFamily="18" charset="0"/>
              <a:ea typeface="Times New Roman" panose="02020603050405020304" pitchFamily="18" charset="0"/>
            </a:endParaRPr>
          </a:p>
          <a:p>
            <a:pPr lvl="0" algn="just">
              <a:lnSpc>
                <a:spcPct val="150000"/>
              </a:lnSpc>
            </a:pPr>
            <a:r>
              <a:rPr lang="en-US" dirty="0">
                <a:effectLst/>
                <a:latin typeface="Times New Roman" panose="02020603050405020304" pitchFamily="18" charset="0"/>
                <a:ea typeface="Times New Roman" panose="02020603050405020304" pitchFamily="18" charset="0"/>
              </a:rPr>
              <a:t>Adaptability: FAHGT attentively selects neighbors given a noise graph from real-world data. The selected neighbors are either informative for feature aggregation or risky for fraud detection.</a:t>
            </a:r>
            <a:endParaRPr lang="en-IN" dirty="0">
              <a:effectLst/>
              <a:latin typeface="Times New Roman" panose="02020603050405020304" pitchFamily="18" charset="0"/>
              <a:ea typeface="Times New Roman" panose="02020603050405020304" pitchFamily="18" charset="0"/>
            </a:endParaRPr>
          </a:p>
          <a:p>
            <a:pPr lvl="0" algn="just">
              <a:lnSpc>
                <a:spcPct val="150000"/>
              </a:lnSpc>
            </a:pPr>
            <a:r>
              <a:rPr lang="en-US" dirty="0">
                <a:effectLst/>
                <a:latin typeface="Times New Roman" panose="02020603050405020304" pitchFamily="18" charset="0"/>
                <a:ea typeface="Times New Roman" panose="02020603050405020304" pitchFamily="18" charset="0"/>
              </a:rPr>
              <a:t>Efficiency: FAHGT admits a low computational complexity via a parallelizable multi-head mechanism in relation scoring and feature aggregation.</a:t>
            </a:r>
            <a:endParaRPr lang="en-IN" dirty="0">
              <a:effectLst/>
              <a:latin typeface="Times New Roman" panose="02020603050405020304" pitchFamily="18" charset="0"/>
              <a:ea typeface="Times New Roman" panose="02020603050405020304" pitchFamily="18" charset="0"/>
            </a:endParaRPr>
          </a:p>
          <a:p>
            <a:pPr lvl="0" algn="just">
              <a:lnSpc>
                <a:spcPct val="150000"/>
              </a:lnSpc>
            </a:pPr>
            <a:r>
              <a:rPr lang="en-US" dirty="0">
                <a:effectLst/>
                <a:latin typeface="Times New Roman" panose="02020603050405020304" pitchFamily="18" charset="0"/>
                <a:ea typeface="Times New Roman" panose="02020603050405020304" pitchFamily="18" charset="0"/>
              </a:rPr>
              <a:t>Flexibility: FAHGT injects domain knowledge by introducing a flexible relation scoring mechanism. The score of a relation connecting two nodes not only comes from direct feature interaction but is also constrained by domain knowledge.</a:t>
            </a:r>
            <a:endParaRPr lang="en-IN"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237469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7A68-F271-3DB4-0C56-E10E691F4AC3}"/>
              </a:ext>
            </a:extLst>
          </p:cNvPr>
          <p:cNvSpPr>
            <a:spLocks noGrp="1"/>
          </p:cNvSpPr>
          <p:nvPr>
            <p:ph type="title"/>
          </p:nvPr>
        </p:nvSpPr>
        <p:spPr>
          <a:xfrm>
            <a:off x="913795" y="1"/>
            <a:ext cx="10353761" cy="985520"/>
          </a:xfrm>
        </p:spPr>
        <p:txBody>
          <a:bodyPr>
            <a:normAutofit/>
          </a:bodyPr>
          <a:lstStyle/>
          <a:p>
            <a:r>
              <a:rPr lang="en-US" sz="3000" dirty="0">
                <a:latin typeface="Times New Roman" panose="02020603050405020304" pitchFamily="18" charset="0"/>
                <a:cs typeface="Times New Roman" panose="02020603050405020304" pitchFamily="18" charset="0"/>
              </a:rPr>
              <a:t>SYSTEM REQUIREMENTS</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252B10-9744-4079-CD8B-9CE9D8F2ABBB}"/>
              </a:ext>
            </a:extLst>
          </p:cNvPr>
          <p:cNvSpPr>
            <a:spLocks noGrp="1"/>
          </p:cNvSpPr>
          <p:nvPr>
            <p:ph idx="1"/>
          </p:nvPr>
        </p:nvSpPr>
        <p:spPr>
          <a:xfrm>
            <a:off x="111760" y="863600"/>
            <a:ext cx="11917680" cy="5720080"/>
          </a:xfrm>
        </p:spPr>
        <p:txBody>
          <a:bodyPr/>
          <a:lstStyle/>
          <a:p>
            <a:pPr marL="76200" indent="0">
              <a:buNone/>
            </a:pPr>
            <a:r>
              <a:rPr lang="en-US" sz="2200" b="1" dirty="0">
                <a:effectLst/>
                <a:latin typeface="Times New Roman" panose="02020603050405020304" pitchFamily="18" charset="0"/>
                <a:ea typeface="Times New Roman" panose="02020603050405020304" pitchFamily="18" charset="0"/>
              </a:rPr>
              <a:t>H</a:t>
            </a:r>
            <a:r>
              <a:rPr lang="en-US" sz="2200" b="1" spc="5" dirty="0">
                <a:effectLst/>
                <a:latin typeface="Times New Roman" panose="02020603050405020304" pitchFamily="18" charset="0"/>
                <a:ea typeface="Times New Roman" panose="02020603050405020304" pitchFamily="18" charset="0"/>
              </a:rPr>
              <a:t>/</a:t>
            </a:r>
            <a:r>
              <a:rPr lang="en-US" sz="2200" b="1" dirty="0">
                <a:effectLst/>
                <a:latin typeface="Times New Roman" panose="02020603050405020304" pitchFamily="18" charset="0"/>
                <a:ea typeface="Times New Roman" panose="02020603050405020304" pitchFamily="18" charset="0"/>
              </a:rPr>
              <a:t>W </a:t>
            </a:r>
            <a:r>
              <a:rPr lang="en-US" sz="2200" b="1" spc="5" dirty="0">
                <a:effectLst/>
                <a:latin typeface="Times New Roman" panose="02020603050405020304" pitchFamily="18" charset="0"/>
                <a:ea typeface="Times New Roman" panose="02020603050405020304" pitchFamily="18" charset="0"/>
              </a:rPr>
              <a:t>S</a:t>
            </a:r>
            <a:r>
              <a:rPr lang="en-US" sz="2200" b="1" dirty="0">
                <a:effectLst/>
                <a:latin typeface="Times New Roman" panose="02020603050405020304" pitchFamily="18" charset="0"/>
                <a:ea typeface="Times New Roman" panose="02020603050405020304" pitchFamily="18" charset="0"/>
              </a:rPr>
              <a:t>yst</a:t>
            </a:r>
            <a:r>
              <a:rPr lang="en-US" sz="2200" b="1" spc="-5" dirty="0">
                <a:effectLst/>
                <a:latin typeface="Times New Roman" panose="02020603050405020304" pitchFamily="18" charset="0"/>
                <a:ea typeface="Times New Roman" panose="02020603050405020304" pitchFamily="18" charset="0"/>
              </a:rPr>
              <a:t>e</a:t>
            </a:r>
            <a:r>
              <a:rPr lang="en-US" sz="2200" b="1" dirty="0">
                <a:effectLst/>
                <a:latin typeface="Times New Roman" panose="02020603050405020304" pitchFamily="18" charset="0"/>
                <a:ea typeface="Times New Roman" panose="02020603050405020304" pitchFamily="18" charset="0"/>
              </a:rPr>
              <a:t>m</a:t>
            </a:r>
            <a:r>
              <a:rPr lang="en-US" sz="2200" b="1" spc="-15"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Con</a:t>
            </a:r>
            <a:r>
              <a:rPr lang="en-US" sz="2200" b="1" spc="10" dirty="0">
                <a:effectLst/>
                <a:latin typeface="Times New Roman" panose="02020603050405020304" pitchFamily="18" charset="0"/>
                <a:ea typeface="Times New Roman" panose="02020603050405020304" pitchFamily="18" charset="0"/>
              </a:rPr>
              <a:t>f</a:t>
            </a:r>
            <a:r>
              <a:rPr lang="en-US" sz="2200" b="1" dirty="0">
                <a:effectLst/>
                <a:latin typeface="Times New Roman" panose="02020603050405020304" pitchFamily="18" charset="0"/>
                <a:ea typeface="Times New Roman" panose="02020603050405020304" pitchFamily="18" charset="0"/>
              </a:rPr>
              <a:t>ig</a:t>
            </a:r>
            <a:r>
              <a:rPr lang="en-US" sz="2200" b="1" spc="5" dirty="0">
                <a:effectLst/>
                <a:latin typeface="Times New Roman" panose="02020603050405020304" pitchFamily="18" charset="0"/>
                <a:ea typeface="Times New Roman" panose="02020603050405020304" pitchFamily="18" charset="0"/>
              </a:rPr>
              <a:t>u</a:t>
            </a:r>
            <a:r>
              <a:rPr lang="en-US" sz="2200" b="1" spc="-5" dirty="0">
                <a:effectLst/>
                <a:latin typeface="Times New Roman" panose="02020603050405020304" pitchFamily="18" charset="0"/>
                <a:ea typeface="Times New Roman" panose="02020603050405020304" pitchFamily="18" charset="0"/>
              </a:rPr>
              <a:t>r</a:t>
            </a:r>
            <a:r>
              <a:rPr lang="en-US" sz="2200" b="1" dirty="0">
                <a:effectLst/>
                <a:latin typeface="Times New Roman" panose="02020603050405020304" pitchFamily="18" charset="0"/>
                <a:ea typeface="Times New Roman" panose="02020603050405020304" pitchFamily="18" charset="0"/>
              </a:rPr>
              <a:t>ation</a:t>
            </a:r>
            <a:r>
              <a:rPr lang="en-US" sz="1800" b="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61950" indent="-285750"/>
            <a:r>
              <a:rPr lang="en-US" sz="18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spc="7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ro</a:t>
            </a:r>
            <a:r>
              <a:rPr lang="en-US" sz="2500" spc="-1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ssor                     </a:t>
            </a:r>
            <a:r>
              <a:rPr lang="en-US" sz="2500" spc="1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spc="2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nt</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um</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spc="1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500" spc="-30" dirty="0">
                <a:effectLst/>
                <a:latin typeface="Times New Roman" panose="02020603050405020304" pitchFamily="18" charset="0"/>
                <a:ea typeface="Times New Roman" panose="02020603050405020304" pitchFamily="18" charset="0"/>
                <a:cs typeface="Times New Roman" panose="02020603050405020304" pitchFamily="18" charset="0"/>
              </a:rPr>
              <a:t>IV</a:t>
            </a:r>
            <a:endParaRPr lang="en-IN" sz="2500" spc="-3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61950" indent="-285750"/>
            <a:r>
              <a:rPr lang="en-US" sz="250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2500" spc="4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RAM                             </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spc="295"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 GB</a:t>
            </a:r>
            <a:r>
              <a:rPr lang="en-US" sz="25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(min)</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17830" indent="-342900">
              <a:spcBef>
                <a:spcPts val="465"/>
              </a:spcBef>
              <a:spcAft>
                <a:spcPts val="0"/>
              </a:spcAft>
            </a:pPr>
            <a:r>
              <a:rPr lang="en-US" sz="250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2500" spc="4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rd </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D</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isk                     </a:t>
            </a:r>
            <a:r>
              <a:rPr lang="en-US" sz="25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20 GB</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18465" indent="-342900">
              <a:spcBef>
                <a:spcPts val="480"/>
              </a:spcBef>
              <a:spcAft>
                <a:spcPts val="0"/>
              </a:spcAft>
            </a:pPr>
            <a:r>
              <a:rPr lang="en-US" sz="250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2500" spc="4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en-US" sz="2500" spc="15"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25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spc="-10"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2500" spc="10"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rd                     -   </a:t>
            </a:r>
            <a:r>
              <a:rPr lang="en-US" sz="25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tand</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rd Windows K</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500" spc="-25"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2500" spc="10"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rd</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18465" indent="-342900">
              <a:spcBef>
                <a:spcPts val="465"/>
              </a:spcBef>
              <a:spcAft>
                <a:spcPts val="0"/>
              </a:spcAft>
            </a:pPr>
            <a:r>
              <a:rPr lang="en-US" sz="250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2500" spc="4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Mouse                           </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w</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o or </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hree</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spc="-10"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ut</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on Mouse</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19100" indent="-342900">
              <a:spcBef>
                <a:spcPts val="480"/>
              </a:spcBef>
              <a:spcAft>
                <a:spcPts val="0"/>
              </a:spcAft>
            </a:pPr>
            <a:r>
              <a:rPr lang="en-US" sz="250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2500" spc="4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Monitor                         </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spc="2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V</a:t>
            </a:r>
            <a:r>
              <a:rPr lang="en-US" sz="2500" spc="-5"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2500" dirty="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69272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73</TotalTime>
  <Words>1593</Words>
  <Application>Microsoft Office PowerPoint</Application>
  <PresentationFormat>Widescreen</PresentationFormat>
  <Paragraphs>53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Courier New</vt:lpstr>
      <vt:lpstr>Rockwell</vt:lpstr>
      <vt:lpstr>Segoe UI Symbol</vt:lpstr>
      <vt:lpstr>Times New Roman</vt:lpstr>
      <vt:lpstr>Damask</vt:lpstr>
      <vt:lpstr>Fraud Detection in Online Product Review Systems via Heterogeneous Graph Transformer    Presented By:  G .LOKESH  20R01A67D4 G.MOUNIKA   20R01A67D9 M.YUKTA SHREYA 20R01A67F9 NCH.SRAVANI   20R01A67G4             </vt:lpstr>
      <vt:lpstr>ABSTRACT</vt:lpstr>
      <vt:lpstr>INTRODUCTION </vt:lpstr>
      <vt:lpstr>PROBLEM DEFINITION</vt:lpstr>
      <vt:lpstr>EXISTING SYSTEM</vt:lpstr>
      <vt:lpstr>DISADVANTAGES OF EXISTING SYSTEM</vt:lpstr>
      <vt:lpstr>PROPOSED SYSTEM</vt:lpstr>
      <vt:lpstr>Advantages OF PROPOSED SYSTEM</vt:lpstr>
      <vt:lpstr>SYSTEM REQUIREMENTS</vt:lpstr>
      <vt:lpstr>PowerPoint Presentation</vt:lpstr>
      <vt:lpstr>SYSTEM DESGIN</vt:lpstr>
      <vt:lpstr>FLOW CHART DIAGRAM</vt:lpstr>
      <vt:lpstr>CLASS DIAGRAM</vt:lpstr>
      <vt:lpstr>IMPLEMENTATION</vt:lpstr>
      <vt:lpstr>OUTPUT SCREENSHOT</vt:lpstr>
      <vt:lpstr>OUTPUT SCREENSHOT</vt:lpstr>
      <vt:lpstr>CONCLUSION AND FUTURE ENHANCEMENTS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 in Online Product Review Systems via Heterogeneous Graph Transformer    Presented By:  G .LOKESH  20R01A67D4 G.MOUNIKA   20R01A67D9 M.YUKTA SHREYA 20R01A67F9 NCH.SRAVANI   20R01A67G4</dc:title>
  <dc:creator>SRAVANI NCH</dc:creator>
  <cp:lastModifiedBy>SRAVANI NCH</cp:lastModifiedBy>
  <cp:revision>2</cp:revision>
  <dcterms:created xsi:type="dcterms:W3CDTF">2023-04-29T04:07:53Z</dcterms:created>
  <dcterms:modified xsi:type="dcterms:W3CDTF">2023-04-29T05:21:10Z</dcterms:modified>
</cp:coreProperties>
</file>