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8" r:id="rId5"/>
    <p:sldId id="257" r:id="rId6"/>
    <p:sldId id="269" r:id="rId7"/>
    <p:sldId id="261" r:id="rId8"/>
    <p:sldId id="262" r:id="rId9"/>
    <p:sldId id="263"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E3DD"/>
    <a:srgbClr val="C252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6/28/2021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6/28/2021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6/28/2021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6/28/2021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6/28/2021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6/28/2021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6/28/2021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13.jfif"/><Relationship Id="rId5" Type="http://schemas.openxmlformats.org/officeDocument/2006/relationships/image" Target="../media/image12.jfif"/><Relationship Id="rId4" Type="http://schemas.openxmlformats.org/officeDocument/2006/relationships/image" Target="../media/image11.jfif"/></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jf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9.jf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5075-8B43-4040-BF0A-9ED9C70CE859}"/>
              </a:ext>
            </a:extLst>
          </p:cNvPr>
          <p:cNvSpPr>
            <a:spLocks noGrp="1"/>
          </p:cNvSpPr>
          <p:nvPr>
            <p:ph type="ctrTitle"/>
          </p:nvPr>
        </p:nvSpPr>
        <p:spPr>
          <a:xfrm>
            <a:off x="8160773" y="1113062"/>
            <a:ext cx="3382297" cy="3281957"/>
          </a:xfrm>
        </p:spPr>
        <p:txBody>
          <a:bodyPr>
            <a:normAutofit/>
          </a:bodyPr>
          <a:lstStyle/>
          <a:p>
            <a:r>
              <a:rPr lang="en-IN" dirty="0"/>
              <a:t>Health vs money</a:t>
            </a:r>
          </a:p>
        </p:txBody>
      </p:sp>
      <p:sp>
        <p:nvSpPr>
          <p:cNvPr id="3" name="Subtitle 2">
            <a:extLst>
              <a:ext uri="{FF2B5EF4-FFF2-40B4-BE49-F238E27FC236}">
                <a16:creationId xmlns:a16="http://schemas.microsoft.com/office/drawing/2014/main" id="{2233C9EB-7EAF-4BAC-A2DC-DF0D63CC4D93}"/>
              </a:ext>
            </a:extLst>
          </p:cNvPr>
          <p:cNvSpPr>
            <a:spLocks noGrp="1"/>
          </p:cNvSpPr>
          <p:nvPr>
            <p:ph type="subTitle" idx="1"/>
          </p:nvPr>
        </p:nvSpPr>
        <p:spPr>
          <a:xfrm>
            <a:off x="8160773" y="4591665"/>
            <a:ext cx="3382298" cy="1150156"/>
          </a:xfrm>
        </p:spPr>
        <p:txBody>
          <a:bodyPr>
            <a:normAutofit/>
          </a:bodyPr>
          <a:lstStyle/>
          <a:p>
            <a:r>
              <a:rPr lang="en-IN" dirty="0"/>
              <a:t>-Presented by ANKIREDDYPALLI SRAVANI</a:t>
            </a:r>
          </a:p>
        </p:txBody>
      </p:sp>
      <p:pic>
        <p:nvPicPr>
          <p:cNvPr id="5" name="Picture 4">
            <a:extLst>
              <a:ext uri="{FF2B5EF4-FFF2-40B4-BE49-F238E27FC236}">
                <a16:creationId xmlns:a16="http://schemas.microsoft.com/office/drawing/2014/main" id="{240272A3-911F-4FAA-9CEA-2652AB2B53F7}"/>
              </a:ext>
            </a:extLst>
          </p:cNvPr>
          <p:cNvPicPr>
            <a:picLocks noChangeAspect="1"/>
          </p:cNvPicPr>
          <p:nvPr/>
        </p:nvPicPr>
        <p:blipFill>
          <a:blip r:embed="rId2"/>
          <a:stretch>
            <a:fillRect/>
          </a:stretch>
        </p:blipFill>
        <p:spPr>
          <a:xfrm>
            <a:off x="1109763" y="1274395"/>
            <a:ext cx="6470907" cy="4306094"/>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68113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6" name="Group 14">
            <a:extLst>
              <a:ext uri="{FF2B5EF4-FFF2-40B4-BE49-F238E27FC236}">
                <a16:creationId xmlns:a16="http://schemas.microsoft.com/office/drawing/2014/main" id="{400EB94E-5986-4A12-9EB9-D21A53B9B8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6" name="Rectangle 15">
              <a:extLst>
                <a:ext uri="{FF2B5EF4-FFF2-40B4-BE49-F238E27FC236}">
                  <a16:creationId xmlns:a16="http://schemas.microsoft.com/office/drawing/2014/main" id="{7F07D5C4-3883-4C39-8013-AC2F712ED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a:extLst>
                <a:ext uri="{FF2B5EF4-FFF2-40B4-BE49-F238E27FC236}">
                  <a16:creationId xmlns:a16="http://schemas.microsoft.com/office/drawing/2014/main" id="{C20A3FE4-A244-4989-A306-D8ED4C08E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F656144B-C589-407F-936D-09B5AA8DB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ED4F0EAD-BAEE-4EB8-9576-9A62966B0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39AA23D1-4D6D-4FA4-9012-7A02B8674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72A43045-2CA7-4819-892F-B8174077E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F10E3408-E9E0-466A-8A4D-41E8EF19CC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7" name="Rectangle 23">
            <a:extLst>
              <a:ext uri="{FF2B5EF4-FFF2-40B4-BE49-F238E27FC236}">
                <a16:creationId xmlns:a16="http://schemas.microsoft.com/office/drawing/2014/main" id="{D15D5E7E-3BAB-4D01-9675-EF20F2518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0940394-1079-4540-88CD-01D1D5B11AB4}"/>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5400"/>
              <a:t>How To Maintain A Good Health?..</a:t>
            </a:r>
          </a:p>
        </p:txBody>
      </p:sp>
      <p:grpSp>
        <p:nvGrpSpPr>
          <p:cNvPr id="38" name="Group 25">
            <a:extLst>
              <a:ext uri="{FF2B5EF4-FFF2-40B4-BE49-F238E27FC236}">
                <a16:creationId xmlns:a16="http://schemas.microsoft.com/office/drawing/2014/main" id="{249E8F32-FE9D-46EA-ACDE-E8DFB267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7" name="Rectangle 26">
              <a:extLst>
                <a:ext uri="{FF2B5EF4-FFF2-40B4-BE49-F238E27FC236}">
                  <a16:creationId xmlns:a16="http://schemas.microsoft.com/office/drawing/2014/main" id="{A9D92EA2-CC5D-4F3E-A3E0-69110CA127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935C8CCB-1315-4FB7-9976-C0764730E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9" name="Freeform 5">
              <a:extLst>
                <a:ext uri="{FF2B5EF4-FFF2-40B4-BE49-F238E27FC236}">
                  <a16:creationId xmlns:a16="http://schemas.microsoft.com/office/drawing/2014/main" id="{B584E7A7-F49D-4E70-AB71-622C67937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6" name="Picture 5">
            <a:extLst>
              <a:ext uri="{FF2B5EF4-FFF2-40B4-BE49-F238E27FC236}">
                <a16:creationId xmlns:a16="http://schemas.microsoft.com/office/drawing/2014/main" id="{D9701E6D-4907-4CAE-8EC6-127765E10E8E}"/>
              </a:ext>
            </a:extLst>
          </p:cNvPr>
          <p:cNvPicPr>
            <a:picLocks noChangeAspect="1"/>
          </p:cNvPicPr>
          <p:nvPr/>
        </p:nvPicPr>
        <p:blipFill>
          <a:blip r:embed="rId3"/>
          <a:stretch>
            <a:fillRect/>
          </a:stretch>
        </p:blipFill>
        <p:spPr>
          <a:xfrm>
            <a:off x="1419937" y="1145943"/>
            <a:ext cx="2437516" cy="2266890"/>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587E9E96-FD6B-4A82-AF1C-9A758053BF03}"/>
              </a:ext>
            </a:extLst>
          </p:cNvPr>
          <p:cNvPicPr>
            <a:picLocks noChangeAspect="1"/>
          </p:cNvPicPr>
          <p:nvPr/>
        </p:nvPicPr>
        <p:blipFill>
          <a:blip r:embed="rId4"/>
          <a:stretch>
            <a:fillRect/>
          </a:stretch>
        </p:blipFill>
        <p:spPr>
          <a:xfrm>
            <a:off x="4331353" y="1207478"/>
            <a:ext cx="3221590" cy="2143821"/>
          </a:xfrm>
          <a:prstGeom prst="rect">
            <a:avLst/>
          </a:prstGeom>
        </p:spPr>
      </p:pic>
      <p:pic>
        <p:nvPicPr>
          <p:cNvPr id="8" name="Picture 7" descr="A plate of food&#10;&#10;Description automatically generated">
            <a:extLst>
              <a:ext uri="{FF2B5EF4-FFF2-40B4-BE49-F238E27FC236}">
                <a16:creationId xmlns:a16="http://schemas.microsoft.com/office/drawing/2014/main" id="{81F1CD8D-1386-4EF6-91C2-7130EDEF7C0D}"/>
              </a:ext>
            </a:extLst>
          </p:cNvPr>
          <p:cNvPicPr>
            <a:picLocks noChangeAspect="1"/>
          </p:cNvPicPr>
          <p:nvPr/>
        </p:nvPicPr>
        <p:blipFill>
          <a:blip r:embed="rId5"/>
          <a:stretch>
            <a:fillRect/>
          </a:stretch>
        </p:blipFill>
        <p:spPr>
          <a:xfrm>
            <a:off x="1109763" y="3684690"/>
            <a:ext cx="3057864" cy="2041124"/>
          </a:xfrm>
          <a:prstGeom prst="rect">
            <a:avLst/>
          </a:prstGeom>
        </p:spPr>
      </p:pic>
      <p:pic>
        <p:nvPicPr>
          <p:cNvPr id="4" name="Picture 3">
            <a:extLst>
              <a:ext uri="{FF2B5EF4-FFF2-40B4-BE49-F238E27FC236}">
                <a16:creationId xmlns:a16="http://schemas.microsoft.com/office/drawing/2014/main" id="{E5EE2172-DFEA-4064-A7CC-6044B310A7CF}"/>
              </a:ext>
            </a:extLst>
          </p:cNvPr>
          <p:cNvPicPr>
            <a:picLocks noChangeAspect="1"/>
          </p:cNvPicPr>
          <p:nvPr/>
        </p:nvPicPr>
        <p:blipFill>
          <a:blip r:embed="rId6"/>
          <a:stretch>
            <a:fillRect/>
          </a:stretch>
        </p:blipFill>
        <p:spPr>
          <a:xfrm>
            <a:off x="4331353" y="3634073"/>
            <a:ext cx="3221590" cy="2142357"/>
          </a:xfrm>
          <a:prstGeom prst="rect">
            <a:avLst/>
          </a:prstGeom>
        </p:spPr>
      </p:pic>
    </p:spTree>
    <p:extLst>
      <p:ext uri="{BB962C8B-B14F-4D97-AF65-F5344CB8AC3E}">
        <p14:creationId xmlns:p14="http://schemas.microsoft.com/office/powerpoint/2010/main" val="2200786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62000"/>
                <a:hueMod val="108000"/>
                <a:satMod val="164000"/>
                <a:lumMod val="69000"/>
              </a:schemeClr>
              <a:schemeClr val="bg1">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1" name="Group 10">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noFill/>
        </p:grpSpPr>
        <p:sp>
          <p:nvSpPr>
            <p:cNvPr id="12" name="Rectangle 11">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DC864087-205E-4A17-83A8-AE58E115F7FB}"/>
              </a:ext>
            </a:extLst>
          </p:cNvPr>
          <p:cNvSpPr>
            <a:spLocks noGrp="1"/>
          </p:cNvSpPr>
          <p:nvPr>
            <p:ph type="ctrTitle"/>
          </p:nvPr>
        </p:nvSpPr>
        <p:spPr>
          <a:xfrm>
            <a:off x="1154954" y="1293845"/>
            <a:ext cx="9154801" cy="2681256"/>
          </a:xfrm>
        </p:spPr>
        <p:txBody>
          <a:bodyPr>
            <a:normAutofit/>
          </a:bodyPr>
          <a:lstStyle/>
          <a:p>
            <a:pPr algn="ctr">
              <a:lnSpc>
                <a:spcPct val="90000"/>
              </a:lnSpc>
            </a:pPr>
            <a:r>
              <a:rPr lang="en-US" sz="3400">
                <a:solidFill>
                  <a:schemeClr val="tx1"/>
                </a:solidFill>
              </a:rPr>
              <a:t>Everything can wait but health can’t.</a:t>
            </a:r>
            <a:br>
              <a:rPr lang="en-US" sz="3400">
                <a:solidFill>
                  <a:schemeClr val="tx1"/>
                </a:solidFill>
              </a:rPr>
            </a:br>
            <a:br>
              <a:rPr lang="en-US" sz="3400">
                <a:solidFill>
                  <a:schemeClr val="tx1"/>
                </a:solidFill>
              </a:rPr>
            </a:br>
            <a:r>
              <a:rPr lang="en-US" sz="3400">
                <a:solidFill>
                  <a:schemeClr val="tx1"/>
                </a:solidFill>
              </a:rPr>
              <a:t>The Simple Rule is Work Hard, Earn Well, Stay Healthy, Help others and be Happy</a:t>
            </a:r>
            <a:endParaRPr lang="en-IN" sz="3400">
              <a:solidFill>
                <a:schemeClr val="tx1"/>
              </a:solidFill>
            </a:endParaRPr>
          </a:p>
        </p:txBody>
      </p:sp>
    </p:spTree>
    <p:extLst>
      <p:ext uri="{BB962C8B-B14F-4D97-AF65-F5344CB8AC3E}">
        <p14:creationId xmlns:p14="http://schemas.microsoft.com/office/powerpoint/2010/main" val="381435095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A1A36DFE-D5CB-4545-BA50-4EFD7671115E}"/>
              </a:ext>
            </a:extLst>
          </p:cNvPr>
          <p:cNvPicPr>
            <a:picLocks noChangeAspect="1"/>
          </p:cNvPicPr>
          <p:nvPr/>
        </p:nvPicPr>
        <p:blipFill>
          <a:blip r:embed="rId2"/>
          <a:stretch>
            <a:fillRect/>
          </a:stretch>
        </p:blipFill>
        <p:spPr>
          <a:xfrm>
            <a:off x="2038350" y="247650"/>
            <a:ext cx="8382000" cy="4052887"/>
          </a:xfrm>
          <a:prstGeom prst="rect">
            <a:avLst/>
          </a:prstGeom>
        </p:spPr>
      </p:pic>
      <p:sp>
        <p:nvSpPr>
          <p:cNvPr id="4" name="TextBox 3">
            <a:extLst>
              <a:ext uri="{FF2B5EF4-FFF2-40B4-BE49-F238E27FC236}">
                <a16:creationId xmlns:a16="http://schemas.microsoft.com/office/drawing/2014/main" id="{DA3D47C9-C104-4603-AAA6-42E35889657F}"/>
              </a:ext>
            </a:extLst>
          </p:cNvPr>
          <p:cNvSpPr txBox="1"/>
          <p:nvPr/>
        </p:nvSpPr>
        <p:spPr>
          <a:xfrm>
            <a:off x="323850" y="4819650"/>
            <a:ext cx="10801350" cy="1200329"/>
          </a:xfrm>
          <a:prstGeom prst="rect">
            <a:avLst/>
          </a:prstGeom>
          <a:noFill/>
        </p:spPr>
        <p:txBody>
          <a:bodyPr wrap="square" rtlCol="0">
            <a:spAutoFit/>
          </a:bodyPr>
          <a:lstStyle/>
          <a:p>
            <a:r>
              <a:rPr lang="en-IN" dirty="0"/>
              <a:t>References:</a:t>
            </a:r>
          </a:p>
          <a:p>
            <a:r>
              <a:rPr lang="en-IN" dirty="0"/>
              <a:t>https://www.linkedin.com/pulse/health-more-important-than-money-marissa-fayer-mba/</a:t>
            </a:r>
          </a:p>
          <a:p>
            <a:r>
              <a:rPr lang="en-IN" dirty="0"/>
              <a:t>https://smartechworld.in/health-vs-wealth/</a:t>
            </a:r>
          </a:p>
          <a:p>
            <a:r>
              <a:rPr lang="en-IN" dirty="0"/>
              <a:t>https://www.quora.com/What-is-more-important-money-or-health</a:t>
            </a:r>
          </a:p>
        </p:txBody>
      </p:sp>
    </p:spTree>
    <p:extLst>
      <p:ext uri="{BB962C8B-B14F-4D97-AF65-F5344CB8AC3E}">
        <p14:creationId xmlns:p14="http://schemas.microsoft.com/office/powerpoint/2010/main" val="1570559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C9A8DB82-86DE-41D7-8C3F-BA1F0FE9B0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42" name="Rectangle 41">
              <a:extLst>
                <a:ext uri="{FF2B5EF4-FFF2-40B4-BE49-F238E27FC236}">
                  <a16:creationId xmlns:a16="http://schemas.microsoft.com/office/drawing/2014/main" id="{8AF9E1A7-3690-4A7D-95D4-D376BC586F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Oval 42">
              <a:extLst>
                <a:ext uri="{FF2B5EF4-FFF2-40B4-BE49-F238E27FC236}">
                  <a16:creationId xmlns:a16="http://schemas.microsoft.com/office/drawing/2014/main" id="{075DE0DA-CFEB-436E-8059-3F574F9E5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Oval 43">
              <a:extLst>
                <a:ext uri="{FF2B5EF4-FFF2-40B4-BE49-F238E27FC236}">
                  <a16:creationId xmlns:a16="http://schemas.microsoft.com/office/drawing/2014/main" id="{E630F0AD-0BEF-4F7E-BBAD-9C4ECF0CD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5" name="Oval 44">
              <a:extLst>
                <a:ext uri="{FF2B5EF4-FFF2-40B4-BE49-F238E27FC236}">
                  <a16:creationId xmlns:a16="http://schemas.microsoft.com/office/drawing/2014/main" id="{10831102-4F37-4C69-8C56-B1D6A509D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6" name="Oval 45">
              <a:extLst>
                <a:ext uri="{FF2B5EF4-FFF2-40B4-BE49-F238E27FC236}">
                  <a16:creationId xmlns:a16="http://schemas.microsoft.com/office/drawing/2014/main" id="{6D5BB450-AC20-4CFA-8709-46463BDE7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7" name="Oval 46">
              <a:extLst>
                <a:ext uri="{FF2B5EF4-FFF2-40B4-BE49-F238E27FC236}">
                  <a16:creationId xmlns:a16="http://schemas.microsoft.com/office/drawing/2014/main" id="{E55A3AE7-B15C-4D81-A4E9-21BC9D301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8" name="Freeform 5">
              <a:extLst>
                <a:ext uri="{FF2B5EF4-FFF2-40B4-BE49-F238E27FC236}">
                  <a16:creationId xmlns:a16="http://schemas.microsoft.com/office/drawing/2014/main" id="{754B6A71-2AD1-4F45-8D25-82327EFB5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9" name="Freeform 5">
              <a:extLst>
                <a:ext uri="{FF2B5EF4-FFF2-40B4-BE49-F238E27FC236}">
                  <a16:creationId xmlns:a16="http://schemas.microsoft.com/office/drawing/2014/main" id="{14A364F5-69E0-49F9-9E6D-13F16F7FF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50" name="Freeform 5">
              <a:extLst>
                <a:ext uri="{FF2B5EF4-FFF2-40B4-BE49-F238E27FC236}">
                  <a16:creationId xmlns:a16="http://schemas.microsoft.com/office/drawing/2014/main" id="{07E71549-9386-41C6-B9DE-8F00165FED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2" name="Rectangle 51">
            <a:extLst>
              <a:ext uri="{FF2B5EF4-FFF2-40B4-BE49-F238E27FC236}">
                <a16:creationId xmlns:a16="http://schemas.microsoft.com/office/drawing/2014/main" id="{B4B7C0AF-2DDA-402A-A38E-429A634ED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54" name="Group 53">
            <a:extLst>
              <a:ext uri="{FF2B5EF4-FFF2-40B4-BE49-F238E27FC236}">
                <a16:creationId xmlns:a16="http://schemas.microsoft.com/office/drawing/2014/main" id="{06E96C53-1010-48EB-8728-70CB58236E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5" name="Rectangle 54">
              <a:extLst>
                <a:ext uri="{FF2B5EF4-FFF2-40B4-BE49-F238E27FC236}">
                  <a16:creationId xmlns:a16="http://schemas.microsoft.com/office/drawing/2014/main" id="{5EE899E0-D27A-454B-8E91-14A292422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Oval 55">
              <a:extLst>
                <a:ext uri="{FF2B5EF4-FFF2-40B4-BE49-F238E27FC236}">
                  <a16:creationId xmlns:a16="http://schemas.microsoft.com/office/drawing/2014/main" id="{4EDF8A7C-C5E2-42D4-884A-EC7DE68E7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7" name="Oval 56">
              <a:extLst>
                <a:ext uri="{FF2B5EF4-FFF2-40B4-BE49-F238E27FC236}">
                  <a16:creationId xmlns:a16="http://schemas.microsoft.com/office/drawing/2014/main" id="{80ADD528-121C-4D05-B77B-54B31D7BA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E7CF2869-5CDD-4AD2-8AC0-4AE179D39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59" name="Freeform 5">
              <a:extLst>
                <a:ext uri="{FF2B5EF4-FFF2-40B4-BE49-F238E27FC236}">
                  <a16:creationId xmlns:a16="http://schemas.microsoft.com/office/drawing/2014/main" id="{0FD2D0A6-D3D4-4573-AD6B-2B5DBFF0C1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60" name="Freeform 5">
              <a:extLst>
                <a:ext uri="{FF2B5EF4-FFF2-40B4-BE49-F238E27FC236}">
                  <a16:creationId xmlns:a16="http://schemas.microsoft.com/office/drawing/2014/main" id="{39749B2A-2C8D-45C7-A857-30307A089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61" name="Freeform 5">
              <a:extLst>
                <a:ext uri="{FF2B5EF4-FFF2-40B4-BE49-F238E27FC236}">
                  <a16:creationId xmlns:a16="http://schemas.microsoft.com/office/drawing/2014/main" id="{FEC28B8C-B40C-4618-823B-C6D730FE8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FB45F7D8-2911-424B-844B-DB07ED0366DD}"/>
              </a:ext>
            </a:extLst>
          </p:cNvPr>
          <p:cNvSpPr>
            <a:spLocks noGrp="1"/>
          </p:cNvSpPr>
          <p:nvPr>
            <p:ph type="title"/>
          </p:nvPr>
        </p:nvSpPr>
        <p:spPr>
          <a:xfrm>
            <a:off x="598913" y="2346378"/>
            <a:ext cx="5472756" cy="1390036"/>
          </a:xfrm>
        </p:spPr>
        <p:txBody>
          <a:bodyPr vert="horz" lIns="91440" tIns="45720" rIns="91440" bIns="45720" rtlCol="0" anchor="ctr">
            <a:normAutofit/>
          </a:bodyPr>
          <a:lstStyle/>
          <a:p>
            <a:pPr algn="ctr"/>
            <a:r>
              <a:rPr lang="en-US" dirty="0"/>
              <a:t>WEALTH</a:t>
            </a:r>
          </a:p>
        </p:txBody>
      </p:sp>
      <p:pic>
        <p:nvPicPr>
          <p:cNvPr id="6" name="Picture Placeholder 5">
            <a:extLst>
              <a:ext uri="{FF2B5EF4-FFF2-40B4-BE49-F238E27FC236}">
                <a16:creationId xmlns:a16="http://schemas.microsoft.com/office/drawing/2014/main" id="{6EC67191-1A25-4246-ACD0-55F1CA7886CD}"/>
              </a:ext>
            </a:extLst>
          </p:cNvPr>
          <p:cNvPicPr>
            <a:picLocks noGrp="1" noChangeAspect="1"/>
          </p:cNvPicPr>
          <p:nvPr>
            <p:ph type="pic" idx="1"/>
          </p:nvPr>
        </p:nvPicPr>
        <p:blipFill rotWithShape="1">
          <a:blip r:embed="rId3"/>
          <a:srcRect l="9026" r="4271" b="1"/>
          <a:stretch/>
        </p:blipFill>
        <p:spPr>
          <a:xfrm>
            <a:off x="6700827" y="645106"/>
            <a:ext cx="4842716" cy="5585369"/>
          </a:xfrm>
          <a:prstGeom prst="rect">
            <a:avLst/>
          </a:prstGeom>
        </p:spPr>
      </p:pic>
      <p:sp>
        <p:nvSpPr>
          <p:cNvPr id="63" name="Rectangle 62">
            <a:extLst>
              <a:ext uri="{FF2B5EF4-FFF2-40B4-BE49-F238E27FC236}">
                <a16:creationId xmlns:a16="http://schemas.microsoft.com/office/drawing/2014/main" id="{10CC18C0-9A66-45AE-B534-B8D29AFEA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TextBox 8">
            <a:extLst>
              <a:ext uri="{FF2B5EF4-FFF2-40B4-BE49-F238E27FC236}">
                <a16:creationId xmlns:a16="http://schemas.microsoft.com/office/drawing/2014/main" id="{A1C7CFD9-216D-4953-9B75-A56147434F03}"/>
              </a:ext>
            </a:extLst>
          </p:cNvPr>
          <p:cNvSpPr txBox="1"/>
          <p:nvPr/>
        </p:nvSpPr>
        <p:spPr>
          <a:xfrm>
            <a:off x="781050" y="2667000"/>
            <a:ext cx="5212187" cy="3048000"/>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935981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EEA6B06-37BF-43FC-9986-67E8966764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2" name="Rectangle 11">
              <a:extLst>
                <a:ext uri="{FF2B5EF4-FFF2-40B4-BE49-F238E27FC236}">
                  <a16:creationId xmlns:a16="http://schemas.microsoft.com/office/drawing/2014/main" id="{D932D0FE-76FF-4860-ACE3-458B2BB90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E5D4D113-E6B9-4BCC-8EE7-ABFD7E942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909219B5-F7D1-4ED7-8DC1-CE442F43E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A0E47095-D247-457B-8082-990F3184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E2DAA052-A50D-47AE-87C9-AAAB2A38F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3053F849-6CC2-45B1-B2CA-CCD77F862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86B102DE-9EA5-422F-910A-E4E2F0A594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23D9DFF9-99E4-4FE6-9EAC-F1D7A7DFA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1B006AA-907E-4D21-BFB7-39BA9CD5B8B9}"/>
              </a:ext>
            </a:extLst>
          </p:cNvPr>
          <p:cNvSpPr>
            <a:spLocks noGrp="1"/>
          </p:cNvSpPr>
          <p:nvPr>
            <p:ph type="title"/>
          </p:nvPr>
        </p:nvSpPr>
        <p:spPr>
          <a:xfrm>
            <a:off x="1154955" y="4834467"/>
            <a:ext cx="8825658" cy="586380"/>
          </a:xfrm>
        </p:spPr>
        <p:txBody>
          <a:bodyPr vert="horz" lIns="91440" tIns="45720" rIns="91440" bIns="45720" rtlCol="0" anchor="b">
            <a:normAutofit fontScale="90000"/>
          </a:bodyPr>
          <a:lstStyle/>
          <a:p>
            <a:r>
              <a:rPr lang="en-US" dirty="0">
                <a:solidFill>
                  <a:srgbClr val="F9E3DD"/>
                </a:solidFill>
              </a:rPr>
              <a:t>THE GREATEST WEALTH IS HEALTH </a:t>
            </a:r>
          </a:p>
        </p:txBody>
      </p:sp>
      <p:pic>
        <p:nvPicPr>
          <p:cNvPr id="6" name="Picture Placeholder 5" descr="Text&#10;&#10;Description automatically generated">
            <a:extLst>
              <a:ext uri="{FF2B5EF4-FFF2-40B4-BE49-F238E27FC236}">
                <a16:creationId xmlns:a16="http://schemas.microsoft.com/office/drawing/2014/main" id="{4209BB45-EEF2-4931-83BD-3935B06838B2}"/>
              </a:ext>
            </a:extLst>
          </p:cNvPr>
          <p:cNvPicPr>
            <a:picLocks noGrp="1" noChangeAspect="1"/>
          </p:cNvPicPr>
          <p:nvPr>
            <p:ph type="pic" idx="1"/>
          </p:nvPr>
        </p:nvPicPr>
        <p:blipFill rotWithShape="1">
          <a:blip r:embed="rId3"/>
          <a:srcRect t="18030" r="1" b="18031"/>
          <a:stretch/>
        </p:blipFill>
        <p:spPr>
          <a:xfrm>
            <a:off x="1154953" y="1143006"/>
            <a:ext cx="8825659" cy="3429000"/>
          </a:xfrm>
          <a:prstGeom prst="rect">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980016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DD029FC-684F-483A-A8BD-1F092BFFB7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2" name="Rectangle 11">
              <a:extLst>
                <a:ext uri="{FF2B5EF4-FFF2-40B4-BE49-F238E27FC236}">
                  <a16:creationId xmlns:a16="http://schemas.microsoft.com/office/drawing/2014/main" id="{EF3C96DD-C9B2-4B53-AEC5-8CB276D3C7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662F19CA-71D7-45F5-9123-CA712C528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3886C2A0-05BA-4243-B351-00C64563A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CC87CEB4-8F81-455D-A076-159940550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BC9FC7F0-1AE4-4459-B8F2-219D7598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DD48B9DA-44B2-4334-96CF-D089EFEC9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79089964-B99F-487E-840E-FD3D7E88C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EC4611E9-9EAD-44EF-967C-9F3F3066D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5916A076-E219-44E3-8EB5-1C04EFCD17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2" name="Rectangle 21">
            <a:extLst>
              <a:ext uri="{FF2B5EF4-FFF2-40B4-BE49-F238E27FC236}">
                <a16:creationId xmlns:a16="http://schemas.microsoft.com/office/drawing/2014/main" id="{D764F0A0-D07C-4159-9427-D25058257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4" name="Group 23">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25" name="Rectangle 24">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Oval 25">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Oval 26">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27">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8">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3"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4"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 name="Text Placeholder 3">
            <a:extLst>
              <a:ext uri="{FF2B5EF4-FFF2-40B4-BE49-F238E27FC236}">
                <a16:creationId xmlns:a16="http://schemas.microsoft.com/office/drawing/2014/main" id="{F05BB9D7-51FA-4A55-9410-316F291A51B2}"/>
              </a:ext>
            </a:extLst>
          </p:cNvPr>
          <p:cNvSpPr>
            <a:spLocks noGrp="1"/>
          </p:cNvSpPr>
          <p:nvPr>
            <p:ph type="body" sz="half" idx="2"/>
          </p:nvPr>
        </p:nvSpPr>
        <p:spPr>
          <a:xfrm>
            <a:off x="548363" y="983945"/>
            <a:ext cx="4001190" cy="4876800"/>
          </a:xfrm>
        </p:spPr>
        <p:txBody>
          <a:bodyPr vert="horz" lIns="91440" tIns="45720" rIns="91440" bIns="45720" rtlCol="0">
            <a:normAutofit/>
          </a:bodyPr>
          <a:lstStyle/>
          <a:p>
            <a:pPr>
              <a:buFont typeface="Wingdings 3" charset="2"/>
              <a:buChar char=""/>
            </a:pPr>
            <a:endParaRPr lang="en-US" dirty="0">
              <a:solidFill>
                <a:schemeClr val="bg1"/>
              </a:solidFill>
            </a:endParaRPr>
          </a:p>
          <a:p>
            <a:pPr>
              <a:buFont typeface="Wingdings 3" charset="2"/>
              <a:buChar char=""/>
            </a:pPr>
            <a:r>
              <a:rPr lang="en-US" sz="2400" dirty="0">
                <a:solidFill>
                  <a:schemeClr val="bg1"/>
                </a:solidFill>
                <a:latin typeface="Times New Roman" panose="02020603050405020304" pitchFamily="18" charset="0"/>
                <a:cs typeface="Times New Roman" panose="02020603050405020304" pitchFamily="18" charset="0"/>
              </a:rPr>
              <a:t>In reality, if you put money or health in front of people, they tend to choose money because many people don’t know that good health can bring more money and happiness in our life.</a:t>
            </a:r>
          </a:p>
          <a:p>
            <a:pPr>
              <a:buFont typeface="Wingdings 3" charset="2"/>
              <a:buChar char=""/>
            </a:pPr>
            <a:endParaRPr lang="en-US" sz="2400" dirty="0">
              <a:solidFill>
                <a:schemeClr val="bg1"/>
              </a:solidFill>
              <a:latin typeface="Times New Roman" panose="02020603050405020304" pitchFamily="18" charset="0"/>
              <a:cs typeface="Times New Roman" panose="02020603050405020304" pitchFamily="18" charset="0"/>
            </a:endParaRPr>
          </a:p>
          <a:p>
            <a:pPr>
              <a:buFont typeface="Wingdings 3" charset="2"/>
              <a:buChar char=""/>
            </a:pPr>
            <a:r>
              <a:rPr lang="en-US" sz="2400" dirty="0">
                <a:solidFill>
                  <a:schemeClr val="bg1"/>
                </a:solidFill>
                <a:latin typeface="Times New Roman" panose="02020603050405020304" pitchFamily="18" charset="0"/>
                <a:cs typeface="Times New Roman" panose="02020603050405020304" pitchFamily="18" charset="0"/>
              </a:rPr>
              <a:t>Health is most valuable asset of our life.</a:t>
            </a:r>
          </a:p>
        </p:txBody>
      </p:sp>
      <p:pic>
        <p:nvPicPr>
          <p:cNvPr id="6" name="Content Placeholder 5" descr="A picture containing text, clipart&#10;&#10;Description automatically generated">
            <a:extLst>
              <a:ext uri="{FF2B5EF4-FFF2-40B4-BE49-F238E27FC236}">
                <a16:creationId xmlns:a16="http://schemas.microsoft.com/office/drawing/2014/main" id="{9E5BD9C8-F5DD-408F-A080-84ACF5ADC60A}"/>
              </a:ext>
            </a:extLst>
          </p:cNvPr>
          <p:cNvPicPr>
            <a:picLocks noGrp="1" noChangeAspect="1"/>
          </p:cNvPicPr>
          <p:nvPr>
            <p:ph idx="1"/>
          </p:nvPr>
        </p:nvPicPr>
        <p:blipFill>
          <a:blip r:embed="rId3"/>
          <a:stretch>
            <a:fillRect/>
          </a:stretch>
        </p:blipFill>
        <p:spPr>
          <a:xfrm>
            <a:off x="5194607" y="1639371"/>
            <a:ext cx="6391533" cy="3579258"/>
          </a:xfrm>
          <a:prstGeom prst="rect">
            <a:avLst/>
          </a:prstGeom>
        </p:spPr>
      </p:pic>
      <p:sp>
        <p:nvSpPr>
          <p:cNvPr id="36" name="Rectangle 35">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37606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A8DB82-86DE-41D7-8C3F-BA1F0FE9B0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2" name="Rectangle 11">
              <a:extLst>
                <a:ext uri="{FF2B5EF4-FFF2-40B4-BE49-F238E27FC236}">
                  <a16:creationId xmlns:a16="http://schemas.microsoft.com/office/drawing/2014/main" id="{8AF9E1A7-3690-4A7D-95D4-D376BC586F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075DE0DA-CFEB-436E-8059-3F574F9E5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E630F0AD-0BEF-4F7E-BBAD-9C4ECF0CD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10831102-4F37-4C69-8C56-B1D6A509D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6D5BB450-AC20-4CFA-8709-46463BDE7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E55A3AE7-B15C-4D81-A4E9-21BC9D301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754B6A71-2AD1-4F45-8D25-82327EFB5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14A364F5-69E0-49F9-9E6D-13F16F7FF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07E71549-9386-41C6-B9DE-8F00165FED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2" name="Rectangle 21">
            <a:extLst>
              <a:ext uri="{FF2B5EF4-FFF2-40B4-BE49-F238E27FC236}">
                <a16:creationId xmlns:a16="http://schemas.microsoft.com/office/drawing/2014/main" id="{B4B7C0AF-2DDA-402A-A38E-429A634ED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4" name="Group 23">
            <a:extLst>
              <a:ext uri="{FF2B5EF4-FFF2-40B4-BE49-F238E27FC236}">
                <a16:creationId xmlns:a16="http://schemas.microsoft.com/office/drawing/2014/main" id="{89674B87-B7AA-4FDD-B75B-0E6F82BFAB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67027"/>
            <a:chOff x="0" y="-2373"/>
            <a:chExt cx="12192000" cy="6867027"/>
          </a:xfrm>
        </p:grpSpPr>
        <p:sp>
          <p:nvSpPr>
            <p:cNvPr id="25" name="Rectangle 24">
              <a:extLst>
                <a:ext uri="{FF2B5EF4-FFF2-40B4-BE49-F238E27FC236}">
                  <a16:creationId xmlns:a16="http://schemas.microsoft.com/office/drawing/2014/main" id="{A779CFA5-3E2E-44AE-8901-888F319BB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Oval 25">
              <a:extLst>
                <a:ext uri="{FF2B5EF4-FFF2-40B4-BE49-F238E27FC236}">
                  <a16:creationId xmlns:a16="http://schemas.microsoft.com/office/drawing/2014/main" id="{6267043B-4282-450D-A595-165512D91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Oval 26">
              <a:extLst>
                <a:ext uri="{FF2B5EF4-FFF2-40B4-BE49-F238E27FC236}">
                  <a16:creationId xmlns:a16="http://schemas.microsoft.com/office/drawing/2014/main" id="{C3ECCE6B-7124-49F7-A9F7-846F18D23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27">
              <a:extLst>
                <a:ext uri="{FF2B5EF4-FFF2-40B4-BE49-F238E27FC236}">
                  <a16:creationId xmlns:a16="http://schemas.microsoft.com/office/drawing/2014/main" id="{E4B22195-E753-4CEB-9376-1E4C70F9D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8">
              <a:extLst>
                <a:ext uri="{FF2B5EF4-FFF2-40B4-BE49-F238E27FC236}">
                  <a16:creationId xmlns:a16="http://schemas.microsoft.com/office/drawing/2014/main" id="{1321F675-966F-4F38-9E8C-EF813E7B0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id="{3C1E1FED-8209-4304-BD7B-1E364C44A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DF77DFC8-AD0F-4293-A5B0-A4B35B41D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5">
              <a:extLst>
                <a:ext uri="{FF2B5EF4-FFF2-40B4-BE49-F238E27FC236}">
                  <a16:creationId xmlns:a16="http://schemas.microsoft.com/office/drawing/2014/main" id="{1A536217-7B6F-4117-90B1-9D52A5791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3" name="Freeform 5">
              <a:extLst>
                <a:ext uri="{FF2B5EF4-FFF2-40B4-BE49-F238E27FC236}">
                  <a16:creationId xmlns:a16="http://schemas.microsoft.com/office/drawing/2014/main" id="{11FF4C96-6962-4FEB-8800-B664A2ACC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4" name="Freeform 5">
              <a:extLst>
                <a:ext uri="{FF2B5EF4-FFF2-40B4-BE49-F238E27FC236}">
                  <a16:creationId xmlns:a16="http://schemas.microsoft.com/office/drawing/2014/main" id="{309CC5A8-B34F-420B-82A5-2B885B2477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 name="Text Placeholder 3">
            <a:extLst>
              <a:ext uri="{FF2B5EF4-FFF2-40B4-BE49-F238E27FC236}">
                <a16:creationId xmlns:a16="http://schemas.microsoft.com/office/drawing/2014/main" id="{1D58661C-2A8F-4D9B-B856-7E748E8006FD}"/>
              </a:ext>
            </a:extLst>
          </p:cNvPr>
          <p:cNvSpPr>
            <a:spLocks noGrp="1"/>
          </p:cNvSpPr>
          <p:nvPr>
            <p:ph type="body" sz="half" idx="2"/>
          </p:nvPr>
        </p:nvSpPr>
        <p:spPr>
          <a:xfrm>
            <a:off x="1002921" y="1479550"/>
            <a:ext cx="3133726" cy="3898900"/>
          </a:xfrm>
        </p:spPr>
        <p:txBody>
          <a:bodyPr vert="horz" lIns="91440" tIns="45720" rIns="91440" bIns="45720" rtlCol="0">
            <a:normAutofit/>
          </a:bodyPr>
          <a:lstStyle/>
          <a:p>
            <a:r>
              <a:rPr lang="en-US" sz="4800" dirty="0">
                <a:solidFill>
                  <a:schemeClr val="bg1"/>
                </a:solidFill>
                <a:latin typeface="Times New Roman" panose="02020603050405020304" pitchFamily="18" charset="0"/>
                <a:cs typeface="Times New Roman" panose="02020603050405020304" pitchFamily="18" charset="0"/>
              </a:rPr>
              <a:t>Health is more important than money</a:t>
            </a:r>
          </a:p>
        </p:txBody>
      </p:sp>
      <p:pic>
        <p:nvPicPr>
          <p:cNvPr id="6" name="Picture Placeholder 5" descr="Shape&#10;&#10;Description automatically generated">
            <a:extLst>
              <a:ext uri="{FF2B5EF4-FFF2-40B4-BE49-F238E27FC236}">
                <a16:creationId xmlns:a16="http://schemas.microsoft.com/office/drawing/2014/main" id="{58789199-B789-4745-8AE0-57390B5A58FB}"/>
              </a:ext>
            </a:extLst>
          </p:cNvPr>
          <p:cNvPicPr>
            <a:picLocks noGrp="1" noChangeAspect="1"/>
          </p:cNvPicPr>
          <p:nvPr>
            <p:ph type="pic" idx="1"/>
          </p:nvPr>
        </p:nvPicPr>
        <p:blipFill rotWithShape="1">
          <a:blip r:embed="rId3"/>
          <a:srcRect t="2637" b="2638"/>
          <a:stretch/>
        </p:blipFill>
        <p:spPr>
          <a:xfrm>
            <a:off x="5194607" y="803751"/>
            <a:ext cx="6391533" cy="5250498"/>
          </a:xfrm>
          <a:prstGeom prst="rect">
            <a:avLst/>
          </a:prstGeom>
        </p:spPr>
      </p:pic>
      <p:sp>
        <p:nvSpPr>
          <p:cNvPr id="36" name="Rectangle 35">
            <a:extLst>
              <a:ext uri="{FF2B5EF4-FFF2-40B4-BE49-F238E27FC236}">
                <a16:creationId xmlns:a16="http://schemas.microsoft.com/office/drawing/2014/main" id="{B6E07BC7-FAEA-458C-90C9-A68082FBB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99762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676F4D-1AE5-4412-9D97-DEADE1E932C7}"/>
              </a:ext>
            </a:extLst>
          </p:cNvPr>
          <p:cNvPicPr>
            <a:picLocks noChangeAspect="1"/>
          </p:cNvPicPr>
          <p:nvPr/>
        </p:nvPicPr>
        <p:blipFill>
          <a:blip r:embed="rId2"/>
          <a:stretch>
            <a:fillRect/>
          </a:stretch>
        </p:blipFill>
        <p:spPr>
          <a:xfrm>
            <a:off x="561974" y="135421"/>
            <a:ext cx="10212043" cy="6534150"/>
          </a:xfrm>
          <a:prstGeom prst="rect">
            <a:avLst/>
          </a:prstGeom>
        </p:spPr>
      </p:pic>
    </p:spTree>
    <p:extLst>
      <p:ext uri="{BB962C8B-B14F-4D97-AF65-F5344CB8AC3E}">
        <p14:creationId xmlns:p14="http://schemas.microsoft.com/office/powerpoint/2010/main" val="2795100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FB6132CA-5895-48FA-B071-08AACF886C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44" name="Rectangle 43">
              <a:extLst>
                <a:ext uri="{FF2B5EF4-FFF2-40B4-BE49-F238E27FC236}">
                  <a16:creationId xmlns:a16="http://schemas.microsoft.com/office/drawing/2014/main" id="{92E0BD95-1545-4B23-BAE6-B3741408D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Oval 44">
              <a:extLst>
                <a:ext uri="{FF2B5EF4-FFF2-40B4-BE49-F238E27FC236}">
                  <a16:creationId xmlns:a16="http://schemas.microsoft.com/office/drawing/2014/main" id="{DE16DB06-B510-40AC-B462-1579DE684B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6" name="Oval 45">
              <a:extLst>
                <a:ext uri="{FF2B5EF4-FFF2-40B4-BE49-F238E27FC236}">
                  <a16:creationId xmlns:a16="http://schemas.microsoft.com/office/drawing/2014/main" id="{178E3CF0-0D48-4694-8318-A6E142F4A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7" name="Oval 46">
              <a:extLst>
                <a:ext uri="{FF2B5EF4-FFF2-40B4-BE49-F238E27FC236}">
                  <a16:creationId xmlns:a16="http://schemas.microsoft.com/office/drawing/2014/main" id="{B55E438D-3C39-4E25-96B6-C14A8B917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8" name="Oval 47">
              <a:extLst>
                <a:ext uri="{FF2B5EF4-FFF2-40B4-BE49-F238E27FC236}">
                  <a16:creationId xmlns:a16="http://schemas.microsoft.com/office/drawing/2014/main" id="{61785908-C8E9-4489-BAC2-493AF5F481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a:extLst>
                <a:ext uri="{FF2B5EF4-FFF2-40B4-BE49-F238E27FC236}">
                  <a16:creationId xmlns:a16="http://schemas.microsoft.com/office/drawing/2014/main" id="{A525A225-AD08-4F58-A756-F940F1BEB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0" name="Freeform 5">
              <a:extLst>
                <a:ext uri="{FF2B5EF4-FFF2-40B4-BE49-F238E27FC236}">
                  <a16:creationId xmlns:a16="http://schemas.microsoft.com/office/drawing/2014/main" id="{4AB07D0F-E9AB-4284-B736-6C455E943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2" name="Rectangle 51">
            <a:extLst>
              <a:ext uri="{FF2B5EF4-FFF2-40B4-BE49-F238E27FC236}">
                <a16:creationId xmlns:a16="http://schemas.microsoft.com/office/drawing/2014/main" id="{C3FADCEB-DE82-442C-86C6-01D360A26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E1058DC-6E2F-4A8A-8ACC-B73E6AB9B8A8}"/>
              </a:ext>
            </a:extLst>
          </p:cNvPr>
          <p:cNvSpPr>
            <a:spLocks noGrp="1"/>
          </p:cNvSpPr>
          <p:nvPr>
            <p:ph type="title"/>
          </p:nvPr>
        </p:nvSpPr>
        <p:spPr>
          <a:xfrm>
            <a:off x="1154955" y="4834467"/>
            <a:ext cx="8825658" cy="586380"/>
          </a:xfrm>
        </p:spPr>
        <p:txBody>
          <a:bodyPr vert="horz" lIns="91440" tIns="45720" rIns="91440" bIns="45720" rtlCol="0" anchor="b">
            <a:normAutofit/>
          </a:bodyPr>
          <a:lstStyle/>
          <a:p>
            <a:pPr>
              <a:lnSpc>
                <a:spcPct val="90000"/>
              </a:lnSpc>
            </a:pPr>
            <a:r>
              <a:rPr lang="en-US" dirty="0"/>
              <a:t>WHO IS WEALTHIER?....</a:t>
            </a:r>
          </a:p>
        </p:txBody>
      </p:sp>
      <p:pic>
        <p:nvPicPr>
          <p:cNvPr id="8" name="Content Placeholder 7">
            <a:extLst>
              <a:ext uri="{FF2B5EF4-FFF2-40B4-BE49-F238E27FC236}">
                <a16:creationId xmlns:a16="http://schemas.microsoft.com/office/drawing/2014/main" id="{E2C9F314-7A1E-4F4B-81B8-6A908E3626CF}"/>
              </a:ext>
            </a:extLst>
          </p:cNvPr>
          <p:cNvPicPr>
            <a:picLocks noGrp="1" noChangeAspect="1"/>
          </p:cNvPicPr>
          <p:nvPr>
            <p:ph sz="half" idx="1"/>
          </p:nvPr>
        </p:nvPicPr>
        <p:blipFill rotWithShape="1">
          <a:blip r:embed="rId3"/>
          <a:srcRect l="12937" r="27711"/>
          <a:stretch/>
        </p:blipFill>
        <p:spPr>
          <a:xfrm>
            <a:off x="1154954" y="458697"/>
            <a:ext cx="4330966" cy="4100058"/>
          </a:xfrm>
          <a:prstGeom prst="rect">
            <a:avLst/>
          </a:prstGeom>
          <a:effectLst>
            <a:outerShdw blurRad="50800" dist="50800" dir="5400000" algn="tl" rotWithShape="0">
              <a:srgbClr val="000000">
                <a:alpha val="43000"/>
              </a:srgbClr>
            </a:outerShdw>
          </a:effectLst>
        </p:spPr>
      </p:pic>
      <p:pic>
        <p:nvPicPr>
          <p:cNvPr id="14" name="Content Placeholder 13" descr="A picture containing person, outdoor, group, people&#10;&#10;Description automatically generated">
            <a:extLst>
              <a:ext uri="{FF2B5EF4-FFF2-40B4-BE49-F238E27FC236}">
                <a16:creationId xmlns:a16="http://schemas.microsoft.com/office/drawing/2014/main" id="{32AF8E82-53AA-4E10-A432-5C2AD5928FCD}"/>
              </a:ext>
            </a:extLst>
          </p:cNvPr>
          <p:cNvPicPr>
            <a:picLocks noGrp="1" noChangeAspect="1"/>
          </p:cNvPicPr>
          <p:nvPr>
            <p:ph sz="half" idx="2"/>
          </p:nvPr>
        </p:nvPicPr>
        <p:blipFill rotWithShape="1">
          <a:blip r:embed="rId4"/>
          <a:srcRect t="5752" r="2" b="2"/>
          <a:stretch/>
        </p:blipFill>
        <p:spPr>
          <a:xfrm>
            <a:off x="5649645" y="445445"/>
            <a:ext cx="4330967" cy="4100058"/>
          </a:xfrm>
          <a:prstGeom prst="rect">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020714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CC5B9-A967-43B4-A150-04C15D8BC63A}"/>
              </a:ext>
            </a:extLst>
          </p:cNvPr>
          <p:cNvSpPr>
            <a:spLocks noGrp="1"/>
          </p:cNvSpPr>
          <p:nvPr>
            <p:ph type="title"/>
          </p:nvPr>
        </p:nvSpPr>
        <p:spPr>
          <a:xfrm>
            <a:off x="1154954" y="1295400"/>
            <a:ext cx="2793159" cy="2438400"/>
          </a:xfrm>
        </p:spPr>
        <p:txBody>
          <a:bodyPr/>
          <a:lstStyle/>
          <a:p>
            <a:r>
              <a:rPr lang="en-IN" dirty="0">
                <a:latin typeface="Times New Roman" panose="02020603050405020304" pitchFamily="18" charset="0"/>
                <a:cs typeface="Times New Roman" panose="02020603050405020304" pitchFamily="18" charset="0"/>
              </a:rPr>
              <a:t>Here’s Why </a:t>
            </a:r>
            <a:r>
              <a:rPr lang="en-US" dirty="0">
                <a:solidFill>
                  <a:schemeClr val="bg1"/>
                </a:solidFill>
                <a:latin typeface="Times New Roman" panose="02020603050405020304" pitchFamily="18" charset="0"/>
                <a:cs typeface="Times New Roman" panose="02020603050405020304" pitchFamily="18" charset="0"/>
              </a:rPr>
              <a:t>Health is more important than money:</a:t>
            </a:r>
            <a:br>
              <a:rPr lang="en-US" dirty="0">
                <a:solidFill>
                  <a:schemeClr val="bg1"/>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A0F45FA-F903-4A44-A7DF-8E7AD486C87B}"/>
              </a:ext>
            </a:extLst>
          </p:cNvPr>
          <p:cNvSpPr>
            <a:spLocks noGrp="1"/>
          </p:cNvSpPr>
          <p:nvPr>
            <p:ph idx="1"/>
          </p:nvPr>
        </p:nvSpPr>
        <p:spPr>
          <a:xfrm>
            <a:off x="5781146" y="1447800"/>
            <a:ext cx="5190065" cy="4667250"/>
          </a:xfrm>
        </p:spPr>
        <p:txBody>
          <a:bodyPr>
            <a:normAutofit fontScale="92500"/>
          </a:bodyPr>
          <a:lstStyle/>
          <a:p>
            <a:r>
              <a:rPr lang="en-US" sz="24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Health Cannot Be Bought</a:t>
            </a:r>
          </a:p>
          <a:p>
            <a:r>
              <a:rPr lang="en-US" sz="2800" dirty="0">
                <a:latin typeface="Times New Roman" panose="02020603050405020304" pitchFamily="18" charset="0"/>
                <a:cs typeface="Times New Roman" panose="02020603050405020304" pitchFamily="18" charset="0"/>
              </a:rPr>
              <a:t>It Is Important To Have A Good Health To Earn Good Wealth</a:t>
            </a:r>
          </a:p>
          <a:p>
            <a:r>
              <a:rPr lang="en-US" sz="2800" dirty="0">
                <a:latin typeface="Times New Roman" panose="02020603050405020304" pitchFamily="18" charset="0"/>
                <a:cs typeface="Times New Roman" panose="02020603050405020304" pitchFamily="18" charset="0"/>
              </a:rPr>
              <a:t>Health Is Important Because It Is An Important Source Of Your Happiness</a:t>
            </a:r>
          </a:p>
          <a:p>
            <a:r>
              <a:rPr lang="en-US" sz="2800" dirty="0">
                <a:latin typeface="Times New Roman" panose="02020603050405020304" pitchFamily="18" charset="0"/>
                <a:cs typeface="Times New Roman" panose="02020603050405020304" pitchFamily="18" charset="0"/>
              </a:rPr>
              <a:t>Health Is Important Than Wealth Because It Stays Longevity And Happiness At All Stages Of Age</a:t>
            </a:r>
          </a:p>
          <a:p>
            <a:r>
              <a:rPr lang="en-US" sz="2800" dirty="0">
                <a:latin typeface="Times New Roman" panose="02020603050405020304" pitchFamily="18" charset="0"/>
                <a:cs typeface="Times New Roman" panose="02020603050405020304" pitchFamily="18" charset="0"/>
              </a:rPr>
              <a:t>Health Is The Greatest Wealth</a:t>
            </a:r>
          </a:p>
          <a:p>
            <a:pPr marL="0" indent="0">
              <a:buNone/>
            </a:pPr>
            <a:endParaRPr lang="en-US" sz="20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3781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1AF0B-6BB0-4A8C-8829-2A847BE967C8}"/>
              </a:ext>
            </a:extLst>
          </p:cNvPr>
          <p:cNvSpPr>
            <a:spLocks noGrp="1"/>
          </p:cNvSpPr>
          <p:nvPr>
            <p:ph type="title"/>
          </p:nvPr>
        </p:nvSpPr>
        <p:spPr/>
        <p:txBody>
          <a:bodyPr/>
          <a:lstStyle/>
          <a:p>
            <a:r>
              <a:rPr lang="en-IN" dirty="0"/>
              <a:t>An Example</a:t>
            </a:r>
          </a:p>
        </p:txBody>
      </p:sp>
      <p:sp>
        <p:nvSpPr>
          <p:cNvPr id="3" name="Text Placeholder 2">
            <a:extLst>
              <a:ext uri="{FF2B5EF4-FFF2-40B4-BE49-F238E27FC236}">
                <a16:creationId xmlns:a16="http://schemas.microsoft.com/office/drawing/2014/main" id="{7C35A536-F974-49D6-ADFB-7A77AA57CF7D}"/>
              </a:ext>
            </a:extLst>
          </p:cNvPr>
          <p:cNvSpPr>
            <a:spLocks noGrp="1"/>
          </p:cNvSpPr>
          <p:nvPr>
            <p:ph type="body" idx="1"/>
          </p:nvPr>
        </p:nvSpPr>
        <p:spPr/>
        <p:txBody>
          <a:bodyPr>
            <a:normAutofit/>
          </a:bodyPr>
          <a:lstStyle/>
          <a:p>
            <a:r>
              <a:rPr lang="en-IN" sz="5400" dirty="0"/>
              <a:t>COVID-19</a:t>
            </a:r>
          </a:p>
        </p:txBody>
      </p:sp>
    </p:spTree>
    <p:extLst>
      <p:ext uri="{BB962C8B-B14F-4D97-AF65-F5344CB8AC3E}">
        <p14:creationId xmlns:p14="http://schemas.microsoft.com/office/powerpoint/2010/main" val="1228307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485</TotalTime>
  <Words>198</Words>
  <Application>Microsoft Office PowerPoint</Application>
  <PresentationFormat>Widescreen</PresentationFormat>
  <Paragraphs>25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Times New Roman</vt:lpstr>
      <vt:lpstr>Wingdings 3</vt:lpstr>
      <vt:lpstr>Ion Boardroom</vt:lpstr>
      <vt:lpstr>Health vs money</vt:lpstr>
      <vt:lpstr>WEALTH</vt:lpstr>
      <vt:lpstr>THE GREATEST WEALTH IS HEALTH </vt:lpstr>
      <vt:lpstr>PowerPoint Presentation</vt:lpstr>
      <vt:lpstr>PowerPoint Presentation</vt:lpstr>
      <vt:lpstr>PowerPoint Presentation</vt:lpstr>
      <vt:lpstr>WHO IS WEALTHIER?....</vt:lpstr>
      <vt:lpstr>Here’s Why Health is more important than money: </vt:lpstr>
      <vt:lpstr>An Example</vt:lpstr>
      <vt:lpstr>How To Maintain A Good Health?..</vt:lpstr>
      <vt:lpstr>Everything can wait but health can’t.  The Simple Rule is Work Hard, Earn Well, Stay Healthy, Help others and be Happy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Sravani, Ankireddypalli (Cognizant)</dc:creator>
  <cp:lastModifiedBy>Sravani, Ankireddypalli (Cognizant)</cp:lastModifiedBy>
  <cp:revision>25</cp:revision>
  <dcterms:created xsi:type="dcterms:W3CDTF">2021-06-28T08:04:37Z</dcterms:created>
  <dcterms:modified xsi:type="dcterms:W3CDTF">2021-06-28T16:15:51Z</dcterms:modified>
</cp:coreProperties>
</file>