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0" r:id="rId2"/>
    <p:sldId id="4421" r:id="rId3"/>
    <p:sldId id="4427" r:id="rId4"/>
    <p:sldId id="4422" r:id="rId5"/>
    <p:sldId id="4423" r:id="rId6"/>
    <p:sldId id="4424" r:id="rId7"/>
    <p:sldId id="4425" r:id="rId8"/>
    <p:sldId id="442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0076AC1-121A-4D4A-B135-089AEC37D29C}">
          <p14:sldIdLst>
            <p14:sldId id="260"/>
            <p14:sldId id="4421"/>
            <p14:sldId id="4427"/>
            <p14:sldId id="4422"/>
            <p14:sldId id="4423"/>
            <p14:sldId id="4424"/>
            <p14:sldId id="4425"/>
            <p14:sldId id="442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87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83ABB-A641-41B3-815B-0BF716117969}" type="datetimeFigureOut">
              <a:rPr lang="en-US" smtClean="0"/>
              <a:t>10/16/2024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64667-E269-4945-B7C0-AD99F8954A9B}" type="slidenum">
              <a:rPr lang="en-US" smtClean="0"/>
              <a:t>‹#›</a:t>
            </a:fld>
            <a:endParaRPr lang="en-US"/>
          </a:p>
        </p:txBody>
      </p:sp>
    </p:spTree>
    <p:extLst>
      <p:ext uri="{BB962C8B-B14F-4D97-AF65-F5344CB8AC3E}">
        <p14:creationId xmlns:p14="http://schemas.microsoft.com/office/powerpoint/2010/main" val="3346891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2225B-E41B-77C0-1A23-7FE91583AB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A84B7F-BF54-53DE-5ED7-2CDED8A4B9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D18E42-7938-EBF6-0BBB-C03E98259DAE}"/>
              </a:ext>
            </a:extLst>
          </p:cNvPr>
          <p:cNvSpPr>
            <a:spLocks noGrp="1"/>
          </p:cNvSpPr>
          <p:nvPr>
            <p:ph type="dt" sz="half" idx="10"/>
          </p:nvPr>
        </p:nvSpPr>
        <p:spPr/>
        <p:txBody>
          <a:bodyPr/>
          <a:lstStyle/>
          <a:p>
            <a:fld id="{D66C86BF-26DF-47F2-BBA6-FB99F1E1025C}" type="datetimeFigureOut">
              <a:rPr lang="en-US" smtClean="0"/>
              <a:t>10/16/2024</a:t>
            </a:fld>
            <a:endParaRPr lang="en-US"/>
          </a:p>
        </p:txBody>
      </p:sp>
      <p:sp>
        <p:nvSpPr>
          <p:cNvPr id="5" name="Footer Placeholder 4">
            <a:extLst>
              <a:ext uri="{FF2B5EF4-FFF2-40B4-BE49-F238E27FC236}">
                <a16:creationId xmlns:a16="http://schemas.microsoft.com/office/drawing/2014/main" id="{9274C66D-7C77-1BC2-E297-5581F607B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71FE2-01D7-8CFA-F772-2A12DADA9511}"/>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418976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9BFA-EF8F-EA09-32AE-D64B8AE7D9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6459FB-C2B4-23D4-5E49-19DBA37F4E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F53C33-E5A3-B4F5-E8BF-0885DE881848}"/>
              </a:ext>
            </a:extLst>
          </p:cNvPr>
          <p:cNvSpPr>
            <a:spLocks noGrp="1"/>
          </p:cNvSpPr>
          <p:nvPr>
            <p:ph type="dt" sz="half" idx="10"/>
          </p:nvPr>
        </p:nvSpPr>
        <p:spPr/>
        <p:txBody>
          <a:bodyPr/>
          <a:lstStyle/>
          <a:p>
            <a:fld id="{D66C86BF-26DF-47F2-BBA6-FB99F1E1025C}" type="datetimeFigureOut">
              <a:rPr lang="en-US" smtClean="0"/>
              <a:t>10/16/2024</a:t>
            </a:fld>
            <a:endParaRPr lang="en-US"/>
          </a:p>
        </p:txBody>
      </p:sp>
      <p:sp>
        <p:nvSpPr>
          <p:cNvPr id="5" name="Footer Placeholder 4">
            <a:extLst>
              <a:ext uri="{FF2B5EF4-FFF2-40B4-BE49-F238E27FC236}">
                <a16:creationId xmlns:a16="http://schemas.microsoft.com/office/drawing/2014/main" id="{39B3BEFD-E011-F7CA-9B31-F27B739193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199C5A-F8B7-9E90-F8CD-0F9D22014070}"/>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725137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C63739-7054-0E76-0B25-A01771D40C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38EBE8-732F-CBA6-F8BB-30CF1BAE2D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19432A-8B6F-76F0-0D7B-30A66B9629A3}"/>
              </a:ext>
            </a:extLst>
          </p:cNvPr>
          <p:cNvSpPr>
            <a:spLocks noGrp="1"/>
          </p:cNvSpPr>
          <p:nvPr>
            <p:ph type="dt" sz="half" idx="10"/>
          </p:nvPr>
        </p:nvSpPr>
        <p:spPr/>
        <p:txBody>
          <a:bodyPr/>
          <a:lstStyle/>
          <a:p>
            <a:fld id="{D66C86BF-26DF-47F2-BBA6-FB99F1E1025C}" type="datetimeFigureOut">
              <a:rPr lang="en-US" smtClean="0"/>
              <a:t>10/16/2024</a:t>
            </a:fld>
            <a:endParaRPr lang="en-US"/>
          </a:p>
        </p:txBody>
      </p:sp>
      <p:sp>
        <p:nvSpPr>
          <p:cNvPr id="5" name="Footer Placeholder 4">
            <a:extLst>
              <a:ext uri="{FF2B5EF4-FFF2-40B4-BE49-F238E27FC236}">
                <a16:creationId xmlns:a16="http://schemas.microsoft.com/office/drawing/2014/main" id="{82C8D616-BCA7-5689-02D1-3CA3EA8840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83D8B-7730-9BA0-75AA-DC12AF5D041B}"/>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4041253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69414-E7DE-B18D-3123-DBD0283DAB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9AEC70-B92A-CC7C-576E-A961A566DF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0CFBF-3986-2ECA-DC6E-B0EB5EEAE220}"/>
              </a:ext>
            </a:extLst>
          </p:cNvPr>
          <p:cNvSpPr>
            <a:spLocks noGrp="1"/>
          </p:cNvSpPr>
          <p:nvPr>
            <p:ph type="dt" sz="half" idx="10"/>
          </p:nvPr>
        </p:nvSpPr>
        <p:spPr/>
        <p:txBody>
          <a:bodyPr/>
          <a:lstStyle/>
          <a:p>
            <a:fld id="{D66C86BF-26DF-47F2-BBA6-FB99F1E1025C}" type="datetimeFigureOut">
              <a:rPr lang="en-US" smtClean="0"/>
              <a:t>10/16/2024</a:t>
            </a:fld>
            <a:endParaRPr lang="en-US"/>
          </a:p>
        </p:txBody>
      </p:sp>
      <p:sp>
        <p:nvSpPr>
          <p:cNvPr id="5" name="Footer Placeholder 4">
            <a:extLst>
              <a:ext uri="{FF2B5EF4-FFF2-40B4-BE49-F238E27FC236}">
                <a16:creationId xmlns:a16="http://schemas.microsoft.com/office/drawing/2014/main" id="{BB5622A7-D018-3314-6712-AC0A3E326F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DF858B-9E65-33C3-1330-DDC559B7F2B8}"/>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111714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99EF2-BE12-339C-53A6-D7F37ED5DF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5EA9B6-8FA8-149E-9646-FB301CFB14E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325791-C68A-6622-2CC5-3C0B283338D8}"/>
              </a:ext>
            </a:extLst>
          </p:cNvPr>
          <p:cNvSpPr>
            <a:spLocks noGrp="1"/>
          </p:cNvSpPr>
          <p:nvPr>
            <p:ph type="dt" sz="half" idx="10"/>
          </p:nvPr>
        </p:nvSpPr>
        <p:spPr/>
        <p:txBody>
          <a:bodyPr/>
          <a:lstStyle/>
          <a:p>
            <a:fld id="{D66C86BF-26DF-47F2-BBA6-FB99F1E1025C}" type="datetimeFigureOut">
              <a:rPr lang="en-US" smtClean="0"/>
              <a:t>10/16/2024</a:t>
            </a:fld>
            <a:endParaRPr lang="en-US"/>
          </a:p>
        </p:txBody>
      </p:sp>
      <p:sp>
        <p:nvSpPr>
          <p:cNvPr id="5" name="Footer Placeholder 4">
            <a:extLst>
              <a:ext uri="{FF2B5EF4-FFF2-40B4-BE49-F238E27FC236}">
                <a16:creationId xmlns:a16="http://schemas.microsoft.com/office/drawing/2014/main" id="{797CB1C5-90B9-0823-9015-AF5F09CF9B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39B8B6-BAA6-240F-60BE-518B08A68FF3}"/>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1263101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E3121-A2A6-067F-9BB5-431330CD0C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B61458-6F42-1FC6-02A5-B26BB0448D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0A9E45-D816-7EFD-3CAA-178E16FA00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34DE17-8AF8-1452-3C2B-1E8AC11C05C7}"/>
              </a:ext>
            </a:extLst>
          </p:cNvPr>
          <p:cNvSpPr>
            <a:spLocks noGrp="1"/>
          </p:cNvSpPr>
          <p:nvPr>
            <p:ph type="dt" sz="half" idx="10"/>
          </p:nvPr>
        </p:nvSpPr>
        <p:spPr/>
        <p:txBody>
          <a:bodyPr/>
          <a:lstStyle/>
          <a:p>
            <a:fld id="{D66C86BF-26DF-47F2-BBA6-FB99F1E1025C}" type="datetimeFigureOut">
              <a:rPr lang="en-US" smtClean="0"/>
              <a:t>10/16/2024</a:t>
            </a:fld>
            <a:endParaRPr lang="en-US"/>
          </a:p>
        </p:txBody>
      </p:sp>
      <p:sp>
        <p:nvSpPr>
          <p:cNvPr id="6" name="Footer Placeholder 5">
            <a:extLst>
              <a:ext uri="{FF2B5EF4-FFF2-40B4-BE49-F238E27FC236}">
                <a16:creationId xmlns:a16="http://schemas.microsoft.com/office/drawing/2014/main" id="{F8F04EE6-8A95-F57F-A192-3DE3AA4138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37B0C8-4507-0579-A941-6A255E92B46F}"/>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731883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41E2-A077-4FE6-C0D3-E53AD76929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8D9F13-A5D4-37A3-1493-299424981A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5EE514-EB19-276A-D5A5-AD3B45285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4ECFBA-4BCE-DB10-1A82-A2D64F058E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FB50E7-10C2-3309-2CDC-0F66334ED7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1554FF-26AD-988B-1BE6-17295ED2C712}"/>
              </a:ext>
            </a:extLst>
          </p:cNvPr>
          <p:cNvSpPr>
            <a:spLocks noGrp="1"/>
          </p:cNvSpPr>
          <p:nvPr>
            <p:ph type="dt" sz="half" idx="10"/>
          </p:nvPr>
        </p:nvSpPr>
        <p:spPr/>
        <p:txBody>
          <a:bodyPr/>
          <a:lstStyle/>
          <a:p>
            <a:fld id="{D66C86BF-26DF-47F2-BBA6-FB99F1E1025C}" type="datetimeFigureOut">
              <a:rPr lang="en-US" smtClean="0"/>
              <a:t>10/16/2024</a:t>
            </a:fld>
            <a:endParaRPr lang="en-US"/>
          </a:p>
        </p:txBody>
      </p:sp>
      <p:sp>
        <p:nvSpPr>
          <p:cNvPr id="8" name="Footer Placeholder 7">
            <a:extLst>
              <a:ext uri="{FF2B5EF4-FFF2-40B4-BE49-F238E27FC236}">
                <a16:creationId xmlns:a16="http://schemas.microsoft.com/office/drawing/2014/main" id="{62EB7DB9-3BFA-EEC0-380B-FF6C9131A6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18BED0-2F21-3460-79B8-7290A76A4675}"/>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44707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70D88-D9A6-E2BA-4D07-31B2E1E8C5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9C88D8-4119-A0E3-1E19-520074B60AB6}"/>
              </a:ext>
            </a:extLst>
          </p:cNvPr>
          <p:cNvSpPr>
            <a:spLocks noGrp="1"/>
          </p:cNvSpPr>
          <p:nvPr>
            <p:ph type="dt" sz="half" idx="10"/>
          </p:nvPr>
        </p:nvSpPr>
        <p:spPr/>
        <p:txBody>
          <a:bodyPr/>
          <a:lstStyle/>
          <a:p>
            <a:fld id="{D66C86BF-26DF-47F2-BBA6-FB99F1E1025C}" type="datetimeFigureOut">
              <a:rPr lang="en-US" smtClean="0"/>
              <a:t>10/16/2024</a:t>
            </a:fld>
            <a:endParaRPr lang="en-US"/>
          </a:p>
        </p:txBody>
      </p:sp>
      <p:sp>
        <p:nvSpPr>
          <p:cNvPr id="4" name="Footer Placeholder 3">
            <a:extLst>
              <a:ext uri="{FF2B5EF4-FFF2-40B4-BE49-F238E27FC236}">
                <a16:creationId xmlns:a16="http://schemas.microsoft.com/office/drawing/2014/main" id="{4EBD6728-10D0-DD4F-070F-D8887DC407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1F0AF4-0EB8-E3C6-BC9D-0F225B0D6689}"/>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137913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6305AF-CB28-6234-0989-07022337F2C8}"/>
              </a:ext>
            </a:extLst>
          </p:cNvPr>
          <p:cNvSpPr>
            <a:spLocks noGrp="1"/>
          </p:cNvSpPr>
          <p:nvPr>
            <p:ph type="dt" sz="half" idx="10"/>
          </p:nvPr>
        </p:nvSpPr>
        <p:spPr/>
        <p:txBody>
          <a:bodyPr/>
          <a:lstStyle/>
          <a:p>
            <a:fld id="{D66C86BF-26DF-47F2-BBA6-FB99F1E1025C}" type="datetimeFigureOut">
              <a:rPr lang="en-US" smtClean="0"/>
              <a:t>10/16/2024</a:t>
            </a:fld>
            <a:endParaRPr lang="en-US"/>
          </a:p>
        </p:txBody>
      </p:sp>
      <p:sp>
        <p:nvSpPr>
          <p:cNvPr id="3" name="Footer Placeholder 2">
            <a:extLst>
              <a:ext uri="{FF2B5EF4-FFF2-40B4-BE49-F238E27FC236}">
                <a16:creationId xmlns:a16="http://schemas.microsoft.com/office/drawing/2014/main" id="{F25B88D4-A6C0-E1B7-8994-A86076DAC3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2BBE91-403E-73E0-6DB4-5910441B780C}"/>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2957680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ACB-DC8B-620D-E3BF-7FA852E0A2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C1B764-533F-1B5D-0611-138F699344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B5571B-161E-E09A-5698-4A40CFD312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211E9-C5AE-278A-0394-D5A3F4277B48}"/>
              </a:ext>
            </a:extLst>
          </p:cNvPr>
          <p:cNvSpPr>
            <a:spLocks noGrp="1"/>
          </p:cNvSpPr>
          <p:nvPr>
            <p:ph type="dt" sz="half" idx="10"/>
          </p:nvPr>
        </p:nvSpPr>
        <p:spPr/>
        <p:txBody>
          <a:bodyPr/>
          <a:lstStyle/>
          <a:p>
            <a:fld id="{D66C86BF-26DF-47F2-BBA6-FB99F1E1025C}" type="datetimeFigureOut">
              <a:rPr lang="en-US" smtClean="0"/>
              <a:t>10/16/2024</a:t>
            </a:fld>
            <a:endParaRPr lang="en-US"/>
          </a:p>
        </p:txBody>
      </p:sp>
      <p:sp>
        <p:nvSpPr>
          <p:cNvPr id="6" name="Footer Placeholder 5">
            <a:extLst>
              <a:ext uri="{FF2B5EF4-FFF2-40B4-BE49-F238E27FC236}">
                <a16:creationId xmlns:a16="http://schemas.microsoft.com/office/drawing/2014/main" id="{437A9B3E-94F2-61BE-DDC5-42C0513840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52E40-E8E1-BD3E-81E3-532D7B29B082}"/>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2672400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F0294-46E3-230A-33FB-B650A56B89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C59121-E297-856F-8ED2-F9B862BEE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44B73E-5B9E-91E2-5353-C491A0CF9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24E462-7BB8-F752-941C-B91D00225E13}"/>
              </a:ext>
            </a:extLst>
          </p:cNvPr>
          <p:cNvSpPr>
            <a:spLocks noGrp="1"/>
          </p:cNvSpPr>
          <p:nvPr>
            <p:ph type="dt" sz="half" idx="10"/>
          </p:nvPr>
        </p:nvSpPr>
        <p:spPr/>
        <p:txBody>
          <a:bodyPr/>
          <a:lstStyle/>
          <a:p>
            <a:fld id="{D66C86BF-26DF-47F2-BBA6-FB99F1E1025C}" type="datetimeFigureOut">
              <a:rPr lang="en-US" smtClean="0"/>
              <a:t>10/16/2024</a:t>
            </a:fld>
            <a:endParaRPr lang="en-US"/>
          </a:p>
        </p:txBody>
      </p:sp>
      <p:sp>
        <p:nvSpPr>
          <p:cNvPr id="6" name="Footer Placeholder 5">
            <a:extLst>
              <a:ext uri="{FF2B5EF4-FFF2-40B4-BE49-F238E27FC236}">
                <a16:creationId xmlns:a16="http://schemas.microsoft.com/office/drawing/2014/main" id="{EDC8DAB4-C59B-C493-7D76-5E1C91DA55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1DC2E0-CCB3-2997-598A-4720CC284C29}"/>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207103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BEEC88-9CA5-4612-35B7-82E0244A79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ADCC53-C329-CE13-38A1-EB94C1E16C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D1CA58-D0E5-D20E-2F11-B1014BAA02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6C86BF-26DF-47F2-BBA6-FB99F1E1025C}" type="datetimeFigureOut">
              <a:rPr lang="en-US" smtClean="0"/>
              <a:t>10/16/2024</a:t>
            </a:fld>
            <a:endParaRPr lang="en-US"/>
          </a:p>
        </p:txBody>
      </p:sp>
      <p:sp>
        <p:nvSpPr>
          <p:cNvPr id="5" name="Footer Placeholder 4">
            <a:extLst>
              <a:ext uri="{FF2B5EF4-FFF2-40B4-BE49-F238E27FC236}">
                <a16:creationId xmlns:a16="http://schemas.microsoft.com/office/drawing/2014/main" id="{4E54645D-A023-304B-CF92-E94304A16A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BE39631-FBA3-5F80-C564-B320E69D3D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F35010-364B-470B-BB6C-DCBBE63D2E54}" type="slidenum">
              <a:rPr lang="en-US" smtClean="0"/>
              <a:t>‹#›</a:t>
            </a:fld>
            <a:endParaRPr lang="en-US"/>
          </a:p>
        </p:txBody>
      </p:sp>
    </p:spTree>
    <p:extLst>
      <p:ext uri="{BB962C8B-B14F-4D97-AF65-F5344CB8AC3E}">
        <p14:creationId xmlns:p14="http://schemas.microsoft.com/office/powerpoint/2010/main" val="3411653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87CC"/>
        </a:solid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rotWithShape="1">
          <a:blip r:embed="rId2"/>
          <a:srcRect l="1" r="-387" b="18588"/>
          <a:stretch/>
        </p:blipFill>
        <p:spPr>
          <a:xfrm>
            <a:off x="366227" y="237669"/>
            <a:ext cx="1212311" cy="788699"/>
          </a:xfrm>
          <a:prstGeom prst="rect">
            <a:avLst/>
          </a:prstGeom>
        </p:spPr>
      </p:pic>
      <p:sp>
        <p:nvSpPr>
          <p:cNvPr id="6" name="TextBox 6"/>
          <p:cNvSpPr txBox="1"/>
          <p:nvPr/>
        </p:nvSpPr>
        <p:spPr>
          <a:xfrm>
            <a:off x="366227" y="1503753"/>
            <a:ext cx="11555519" cy="998863"/>
          </a:xfrm>
          <a:prstGeom prst="rect">
            <a:avLst/>
          </a:prstGeom>
        </p:spPr>
        <p:txBody>
          <a:bodyPr wrap="square" lIns="0" tIns="0" rIns="0" bIns="0" rtlCol="0" anchor="t">
            <a:spAutoFit/>
          </a:bodyPr>
          <a:lstStyle/>
          <a:p>
            <a:pPr>
              <a:lnSpc>
                <a:spcPts val="9425"/>
              </a:lnSpc>
              <a:spcBef>
                <a:spcPct val="0"/>
              </a:spcBef>
            </a:pPr>
            <a:r>
              <a:rPr lang="en-US" sz="2800" dirty="0">
                <a:solidFill>
                  <a:srgbClr val="FFFFFF"/>
                </a:solidFill>
                <a:latin typeface="Calibri" panose="020F0502020204030204" pitchFamily="34" charset="0"/>
                <a:ea typeface="Calibri" panose="020F0502020204030204" pitchFamily="34" charset="0"/>
                <a:cs typeface="Calibri" panose="020F0502020204030204" pitchFamily="34" charset="0"/>
              </a:rPr>
              <a:t>WIPRO NGA Program –  C P Java</a:t>
            </a:r>
          </a:p>
        </p:txBody>
      </p:sp>
      <p:sp>
        <p:nvSpPr>
          <p:cNvPr id="7" name="TextBox 7"/>
          <p:cNvSpPr txBox="1"/>
          <p:nvPr/>
        </p:nvSpPr>
        <p:spPr>
          <a:xfrm>
            <a:off x="366227" y="3275236"/>
            <a:ext cx="6780319" cy="292837"/>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Capstone Project Presentation – 16</a:t>
            </a:r>
            <a:r>
              <a:rPr lang="en-US" sz="2400" baseline="30000" dirty="0">
                <a:solidFill>
                  <a:srgbClr val="FFFFFF"/>
                </a:solidFill>
                <a:latin typeface="HK Grotesk" pitchFamily="2" charset="77"/>
              </a:rPr>
              <a:t>th</a:t>
            </a:r>
            <a:r>
              <a:rPr lang="en-US" sz="2400" dirty="0">
                <a:solidFill>
                  <a:srgbClr val="FFFFFF"/>
                </a:solidFill>
                <a:latin typeface="HK Grotesk" pitchFamily="2" charset="77"/>
              </a:rPr>
              <a:t> Oct 2024</a:t>
            </a:r>
          </a:p>
        </p:txBody>
      </p:sp>
      <p:sp>
        <p:nvSpPr>
          <p:cNvPr id="8" name="TextBox 8"/>
          <p:cNvSpPr txBox="1"/>
          <p:nvPr/>
        </p:nvSpPr>
        <p:spPr>
          <a:xfrm>
            <a:off x="366226" y="6140450"/>
            <a:ext cx="4172935" cy="221664"/>
          </a:xfrm>
          <a:prstGeom prst="rect">
            <a:avLst/>
          </a:prstGeom>
        </p:spPr>
        <p:txBody>
          <a:bodyPr lIns="0" tIns="0" rIns="0" bIns="0" rtlCol="0" anchor="t">
            <a:spAutoFit/>
          </a:bodyPr>
          <a:lstStyle/>
          <a:p>
            <a:pPr algn="just">
              <a:lnSpc>
                <a:spcPts val="1867"/>
              </a:lnSpc>
              <a:spcBef>
                <a:spcPct val="0"/>
              </a:spcBef>
            </a:pPr>
            <a:r>
              <a:rPr lang="en-US" sz="1333" spc="133" dirty="0">
                <a:solidFill>
                  <a:srgbClr val="FFFFFF"/>
                </a:solidFill>
                <a:latin typeface="HK Grotesk Light Bold"/>
              </a:rPr>
              <a:t>www.rpsconsulting.in</a:t>
            </a:r>
          </a:p>
        </p:txBody>
      </p:sp>
      <p:sp>
        <p:nvSpPr>
          <p:cNvPr id="2" name="TextBox 7">
            <a:extLst>
              <a:ext uri="{FF2B5EF4-FFF2-40B4-BE49-F238E27FC236}">
                <a16:creationId xmlns:a16="http://schemas.microsoft.com/office/drawing/2014/main" id="{ED66556B-B256-8D8D-E60E-0C5895B5FFA5}"/>
              </a:ext>
            </a:extLst>
          </p:cNvPr>
          <p:cNvSpPr txBox="1"/>
          <p:nvPr/>
        </p:nvSpPr>
        <p:spPr>
          <a:xfrm>
            <a:off x="366226" y="5061410"/>
            <a:ext cx="6780319" cy="292837"/>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Presented by – Parth Gurval  and Vattikuti Sravani	</a:t>
            </a:r>
          </a:p>
        </p:txBody>
      </p:sp>
      <p:sp>
        <p:nvSpPr>
          <p:cNvPr id="3" name="TextBox 7">
            <a:extLst>
              <a:ext uri="{FF2B5EF4-FFF2-40B4-BE49-F238E27FC236}">
                <a16:creationId xmlns:a16="http://schemas.microsoft.com/office/drawing/2014/main" id="{21F87AA7-2FEF-9248-CC8B-6951622F8F14}"/>
              </a:ext>
            </a:extLst>
          </p:cNvPr>
          <p:cNvSpPr txBox="1"/>
          <p:nvPr/>
        </p:nvSpPr>
        <p:spPr>
          <a:xfrm>
            <a:off x="366227" y="4136906"/>
            <a:ext cx="6780319" cy="292837"/>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Project Title Here – Organic Farms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2</a:t>
            </a:fld>
            <a:endParaRPr lang="en-US" dirty="0">
              <a:solidFill>
                <a:schemeClr val="tx1"/>
              </a:solidFill>
            </a:endParaRPr>
          </a:p>
        </p:txBody>
      </p:sp>
      <p:sp>
        <p:nvSpPr>
          <p:cNvPr id="12" name="Rectangle 7">
            <a:extLst>
              <a:ext uri="{FF2B5EF4-FFF2-40B4-BE49-F238E27FC236}">
                <a16:creationId xmlns:a16="http://schemas.microsoft.com/office/drawing/2014/main" id="{40DC95C9-F135-024D-CAC2-A375E864854B}"/>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 name="Rectangle 8">
            <a:extLst>
              <a:ext uri="{FF2B5EF4-FFF2-40B4-BE49-F238E27FC236}">
                <a16:creationId xmlns:a16="http://schemas.microsoft.com/office/drawing/2014/main" id="{37D42CBD-D8A5-7C56-4332-AB9F9B23B235}"/>
              </a:ext>
            </a:extLst>
          </p:cNvPr>
          <p:cNvSpPr>
            <a:spLocks noChangeArrowheads="1"/>
          </p:cNvSpPr>
          <p:nvPr/>
        </p:nvSpPr>
        <p:spPr bwMode="auto">
          <a:xfrm>
            <a:off x="574579" y="735647"/>
            <a:ext cx="11042841"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Problem Statement: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R="0" lvl="0" indent="0" fontAlgn="base">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Context</a:t>
            </a:r>
            <a:r>
              <a:rPr kumimoji="0" lang="en-US" altLang="en-US" b="0" i="0" u="none" strike="noStrike" cap="none" normalizeH="0" baseline="0" dirty="0">
                <a:ln>
                  <a:noFill/>
                </a:ln>
                <a:solidFill>
                  <a:schemeClr val="tx1"/>
                </a:solidFill>
                <a:effectLst/>
                <a:latin typeface="Arial" panose="020B0604020202020204" pitchFamily="34" charset="0"/>
              </a:rPr>
              <a:t>: You </a:t>
            </a:r>
            <a:r>
              <a:rPr lang="en-US" altLang="en-US" dirty="0"/>
              <a:t>are tasked with developing an online marketplace platform that connects customers with farm partners for agricultural products.</a:t>
            </a:r>
          </a:p>
          <a:p>
            <a:pPr marR="0" lvl="0" indent="0" fontAlgn="base">
              <a:lnSpc>
                <a:spcPct val="100000"/>
              </a:lnSpc>
              <a:spcBef>
                <a:spcPct val="0"/>
              </a:spcBef>
              <a:spcAft>
                <a:spcPct val="0"/>
              </a:spcAft>
              <a:buClrTx/>
              <a:buSzTx/>
              <a:buFontTx/>
              <a:buNone/>
              <a:tabLst/>
            </a:pPr>
            <a:endParaRPr lang="en-US" altLang="en-US" dirty="0"/>
          </a:p>
          <a:p>
            <a:pPr marR="0" lvl="0" indent="0" fontAlgn="base">
              <a:lnSpc>
                <a:spcPct val="100000"/>
              </a:lnSpc>
              <a:spcBef>
                <a:spcPct val="0"/>
              </a:spcBef>
              <a:spcAft>
                <a:spcPct val="0"/>
              </a:spcAft>
              <a:buClrTx/>
              <a:buSzTx/>
              <a:buFontTx/>
              <a:buAutoNum type="arabicPeriod"/>
              <a:tabLst/>
            </a:pPr>
            <a:r>
              <a:rPr lang="en-US" altLang="en-US" b="1" dirty="0"/>
              <a:t>Customer: </a:t>
            </a:r>
            <a:r>
              <a:rPr lang="en-US" altLang="en-US" dirty="0"/>
              <a:t>The customer can browse and view products available on the platform. They do not have access to modify or add products, but they can search for and view product details.</a:t>
            </a:r>
          </a:p>
          <a:p>
            <a:pPr marR="0" lvl="0" indent="0" fontAlgn="base">
              <a:lnSpc>
                <a:spcPct val="100000"/>
              </a:lnSpc>
              <a:spcBef>
                <a:spcPct val="0"/>
              </a:spcBef>
              <a:spcAft>
                <a:spcPct val="0"/>
              </a:spcAft>
              <a:buClrTx/>
              <a:buSzTx/>
              <a:buFontTx/>
              <a:buAutoNum type="arabicPeriod"/>
              <a:tabLst/>
            </a:pPr>
            <a:endParaRPr lang="en-US" altLang="en-US" dirty="0"/>
          </a:p>
          <a:p>
            <a:pPr marR="0" lvl="0" indent="0" fontAlgn="base">
              <a:lnSpc>
                <a:spcPct val="100000"/>
              </a:lnSpc>
              <a:spcBef>
                <a:spcPct val="0"/>
              </a:spcBef>
              <a:spcAft>
                <a:spcPct val="0"/>
              </a:spcAft>
              <a:buClrTx/>
              <a:buSzTx/>
              <a:buFontTx/>
              <a:buAutoNum type="arabicPeriod" startAt="2"/>
              <a:tabLst/>
            </a:pPr>
            <a:r>
              <a:rPr lang="en-US" altLang="en-US" b="1" dirty="0"/>
              <a:t>Farm Partner: </a:t>
            </a:r>
            <a:r>
              <a:rPr lang="en-US" altLang="en-US" dirty="0"/>
              <a:t>The farm partner can add new products to the platform and also view the existing products, including those they have added. Their role is focused on supplying products and maintaining their listings.</a:t>
            </a:r>
          </a:p>
          <a:p>
            <a:pPr marR="0" lvl="0" indent="0" fontAlgn="base">
              <a:lnSpc>
                <a:spcPct val="100000"/>
              </a:lnSpc>
              <a:spcBef>
                <a:spcPct val="0"/>
              </a:spcBef>
              <a:spcAft>
                <a:spcPct val="0"/>
              </a:spcAft>
              <a:buClrTx/>
              <a:buSzTx/>
              <a:tabLst/>
            </a:pPr>
            <a:endParaRPr lang="en-US" altLang="en-US" dirty="0"/>
          </a:p>
          <a:p>
            <a:pPr marR="0" lvl="0" indent="0" fontAlgn="base">
              <a:lnSpc>
                <a:spcPct val="100000"/>
              </a:lnSpc>
              <a:spcBef>
                <a:spcPct val="0"/>
              </a:spcBef>
              <a:spcAft>
                <a:spcPct val="0"/>
              </a:spcAft>
              <a:buClrTx/>
              <a:buSzTx/>
              <a:buFontTx/>
              <a:buAutoNum type="arabicPeriod" startAt="3"/>
              <a:tabLst/>
            </a:pPr>
            <a:r>
              <a:rPr lang="en-US" altLang="en-US" b="1" dirty="0"/>
              <a:t>Admin: </a:t>
            </a:r>
            <a:r>
              <a:rPr lang="en-US" altLang="en-US" dirty="0"/>
              <a:t>The admin has a supervisory role and </a:t>
            </a:r>
            <a:r>
              <a:rPr kumimoji="0" lang="en-US" altLang="en-US" b="0" i="0" u="none" strike="noStrike" cap="none" normalizeH="0" baseline="0" dirty="0">
                <a:ln>
                  <a:noFill/>
                </a:ln>
                <a:solidFill>
                  <a:schemeClr val="tx1"/>
                </a:solidFill>
                <a:effectLst/>
                <a:latin typeface="Arial" panose="020B0604020202020204" pitchFamily="34" charset="0"/>
              </a:rPr>
              <a:t>is responsible for monitoring the overall activity on the website. This includes viewing customer information, farm partner details, and ensuring that the marketplace functions smoothly. The admin does not directly interact with products but oversees both customer and farm partner activities.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1022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3E835D-EB65-D83A-5588-BD05B5406C5A}"/>
              </a:ext>
            </a:extLst>
          </p:cNvPr>
          <p:cNvSpPr txBox="1"/>
          <p:nvPr/>
        </p:nvSpPr>
        <p:spPr>
          <a:xfrm>
            <a:off x="353961" y="-206477"/>
            <a:ext cx="11700388" cy="5632311"/>
          </a:xfrm>
          <a:prstGeom prst="rect">
            <a:avLst/>
          </a:prstGeom>
          <a:noFill/>
        </p:spPr>
        <p:txBody>
          <a:bodyPr wrap="square">
            <a:spAutoFit/>
          </a:bodyPr>
          <a:lstStyle/>
          <a:p>
            <a:endParaRPr lang="en-US" dirty="0"/>
          </a:p>
          <a:p>
            <a:endParaRPr lang="en-US" dirty="0"/>
          </a:p>
          <a:p>
            <a:endParaRPr lang="en-US" dirty="0"/>
          </a:p>
          <a:p>
            <a:r>
              <a:rPr lang="en-US" b="1" dirty="0"/>
              <a:t>Need for the Project / Pain Points:</a:t>
            </a:r>
          </a:p>
          <a:p>
            <a:endParaRPr lang="en-US" dirty="0"/>
          </a:p>
          <a:p>
            <a:r>
              <a:rPr lang="en-US" b="1" u="sng" dirty="0"/>
              <a:t>Problem Statement:</a:t>
            </a:r>
          </a:p>
          <a:p>
            <a:endParaRPr lang="en-US" dirty="0"/>
          </a:p>
          <a:p>
            <a:r>
              <a:rPr lang="en-US" dirty="0"/>
              <a:t>Before this platform, customers had to physically visit farms to buy products, which was time-consuming, limited product options, and lacked transparency on prices and availability. Farm partners struggled to reach a wider audience and efficiently manage their sales. There was also no system for admins to monitor transactions and user activities.</a:t>
            </a:r>
          </a:p>
          <a:p>
            <a:endParaRPr lang="en-US" dirty="0"/>
          </a:p>
          <a:p>
            <a:r>
              <a:rPr lang="en-US" b="1" u="sng" dirty="0"/>
              <a:t>Solution:</a:t>
            </a:r>
          </a:p>
          <a:p>
            <a:endParaRPr lang="en-US" dirty="0"/>
          </a:p>
          <a:p>
            <a:r>
              <a:rPr lang="en-US" dirty="0"/>
              <a:t>This platform allows:</a:t>
            </a:r>
          </a:p>
          <a:p>
            <a:pPr marL="285750" indent="-285750">
              <a:buFont typeface="Arial" panose="020B0604020202020204" pitchFamily="34" charset="0"/>
              <a:buChar char="•"/>
            </a:pPr>
            <a:r>
              <a:rPr lang="en-US" b="1" dirty="0"/>
              <a:t>Customers: </a:t>
            </a:r>
            <a:r>
              <a:rPr lang="en-US" dirty="0"/>
              <a:t>To browse and buy farm products from home, with full product transparency.</a:t>
            </a:r>
          </a:p>
          <a:p>
            <a:pPr marL="285750" indent="-285750">
              <a:buFont typeface="Arial" panose="020B0604020202020204" pitchFamily="34" charset="0"/>
              <a:buChar char="•"/>
            </a:pPr>
            <a:r>
              <a:rPr lang="en-US" b="1" dirty="0"/>
              <a:t>Farm partners: </a:t>
            </a:r>
            <a:r>
              <a:rPr lang="en-US" dirty="0"/>
              <a:t>To easily add and manage products online, reaching more customers.</a:t>
            </a:r>
          </a:p>
          <a:p>
            <a:pPr marL="285750" indent="-285750">
              <a:buFont typeface="Arial" panose="020B0604020202020204" pitchFamily="34" charset="0"/>
              <a:buChar char="•"/>
            </a:pPr>
            <a:r>
              <a:rPr lang="en-US" b="1" dirty="0"/>
              <a:t>Admins: </a:t>
            </a:r>
            <a:r>
              <a:rPr lang="en-US" dirty="0"/>
              <a:t>To monitor customer and farm partner activities, ensuring smooth platform operation.</a:t>
            </a:r>
          </a:p>
          <a:p>
            <a:endParaRPr lang="en-US" dirty="0"/>
          </a:p>
          <a:p>
            <a:endParaRPr lang="en-IN" dirty="0"/>
          </a:p>
        </p:txBody>
      </p:sp>
    </p:spTree>
    <p:extLst>
      <p:ext uri="{BB962C8B-B14F-4D97-AF65-F5344CB8AC3E}">
        <p14:creationId xmlns:p14="http://schemas.microsoft.com/office/powerpoint/2010/main" val="1671301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830EAD-B1AE-D2A1-6579-64FFE6F6F019}"/>
            </a:ext>
          </a:extLst>
        </p:cNvPr>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7C69A50A-2BD9-C7EE-6986-14C31EBB84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09C36FC3-0728-DB82-6660-70468CD73BB6}"/>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2B65C09-E723-71F0-BC31-09E58F6AE288}"/>
              </a:ext>
            </a:extLst>
          </p:cNvPr>
          <p:cNvSpPr>
            <a:spLocks noGrp="1"/>
          </p:cNvSpPr>
          <p:nvPr>
            <p:ph type="sldNum" sz="quarter" idx="12"/>
          </p:nvPr>
        </p:nvSpPr>
        <p:spPr/>
        <p:txBody>
          <a:bodyPr/>
          <a:lstStyle/>
          <a:p>
            <a:fld id="{C8F35010-364B-470B-BB6C-DCBBE63D2E54}" type="slidenum">
              <a:rPr lang="en-US" smtClean="0">
                <a:solidFill>
                  <a:schemeClr val="tx1"/>
                </a:solidFill>
              </a:rPr>
              <a:t>4</a:t>
            </a:fld>
            <a:endParaRPr lang="en-US" dirty="0">
              <a:solidFill>
                <a:schemeClr val="tx1"/>
              </a:solidFill>
            </a:endParaRPr>
          </a:p>
        </p:txBody>
      </p:sp>
      <p:sp>
        <p:nvSpPr>
          <p:cNvPr id="4" name="TextBox 3">
            <a:extLst>
              <a:ext uri="{FF2B5EF4-FFF2-40B4-BE49-F238E27FC236}">
                <a16:creationId xmlns:a16="http://schemas.microsoft.com/office/drawing/2014/main" id="{DFDA68A9-7C90-401D-C25F-025520BB6A91}"/>
              </a:ext>
            </a:extLst>
          </p:cNvPr>
          <p:cNvSpPr txBox="1"/>
          <p:nvPr/>
        </p:nvSpPr>
        <p:spPr>
          <a:xfrm>
            <a:off x="256571" y="415926"/>
            <a:ext cx="10880919" cy="5632311"/>
          </a:xfrm>
          <a:prstGeom prst="rect">
            <a:avLst/>
          </a:prstGeom>
          <a:noFill/>
        </p:spPr>
        <p:txBody>
          <a:bodyPr wrap="square" rtlCol="0">
            <a:spAutoFit/>
          </a:bodyPr>
          <a:lstStyle/>
          <a:p>
            <a:r>
              <a:rPr lang="en-US" b="1" dirty="0"/>
              <a:t> Solution Design: Organic Farms Platform</a:t>
            </a:r>
          </a:p>
          <a:p>
            <a:endParaRPr lang="en-US" dirty="0"/>
          </a:p>
          <a:p>
            <a:r>
              <a:rPr lang="en-US" b="1" dirty="0"/>
              <a:t>Overview:  </a:t>
            </a:r>
          </a:p>
          <a:p>
            <a:r>
              <a:rPr lang="en-US" dirty="0"/>
              <a:t>A web-based platform designed for customers to buy organic farm products online, farm partners to manage their products, and admins to monitor activities on the platform.</a:t>
            </a:r>
          </a:p>
          <a:p>
            <a:endParaRPr lang="en-US" dirty="0"/>
          </a:p>
          <a:p>
            <a:r>
              <a:rPr lang="en-US" b="1" dirty="0"/>
              <a:t>Features:</a:t>
            </a:r>
          </a:p>
          <a:p>
            <a:pPr marL="285750" indent="-285750">
              <a:buFont typeface="Arial" panose="020B0604020202020204" pitchFamily="34" charset="0"/>
              <a:buChar char="•"/>
            </a:pPr>
            <a:r>
              <a:rPr lang="en-US" dirty="0"/>
              <a:t>Seamless integration of multiple farm partners.</a:t>
            </a:r>
          </a:p>
          <a:p>
            <a:pPr marL="285750" indent="-285750">
              <a:buFont typeface="Arial" panose="020B0604020202020204" pitchFamily="34" charset="0"/>
              <a:buChar char="•"/>
            </a:pPr>
            <a:r>
              <a:rPr lang="en-US" dirty="0"/>
              <a:t> Real-time availability of products based on user preferences.</a:t>
            </a:r>
          </a:p>
          <a:p>
            <a:pPr marL="285750" indent="-285750">
              <a:buFont typeface="Arial" panose="020B0604020202020204" pitchFamily="34" charset="0"/>
              <a:buChar char="•"/>
            </a:pPr>
            <a:r>
              <a:rPr lang="en-US" dirty="0"/>
              <a:t> User reviews and ratings to ensure product quality.</a:t>
            </a:r>
          </a:p>
          <a:p>
            <a:pPr marL="285750" indent="-285750">
              <a:buFont typeface="Arial" panose="020B0604020202020204" pitchFamily="34" charset="0"/>
              <a:buChar char="•"/>
            </a:pPr>
            <a:r>
              <a:rPr lang="en-US" dirty="0"/>
              <a:t>Secure online payments with multiple payment options.</a:t>
            </a:r>
          </a:p>
          <a:p>
            <a:endParaRPr lang="en-US" dirty="0"/>
          </a:p>
          <a:p>
            <a:r>
              <a:rPr lang="en-US" b="1" u="sng" dirty="0"/>
              <a:t>Architecture:</a:t>
            </a:r>
          </a:p>
          <a:p>
            <a:r>
              <a:rPr lang="en-US" b="1" dirty="0"/>
              <a:t>Frontend: </a:t>
            </a:r>
            <a:r>
              <a:rPr lang="en-US" dirty="0"/>
              <a:t>Built with HTML5, CSS3, TypeScript, and Angular for a dynamic user experience.</a:t>
            </a:r>
          </a:p>
          <a:p>
            <a:r>
              <a:rPr lang="en-US" b="1" dirty="0"/>
              <a:t>Backend: </a:t>
            </a:r>
            <a:r>
              <a:rPr lang="en-US" dirty="0"/>
              <a:t>Developed using Core Java, Spring Boot, RESTful APIs, and MySQL for efficient data storage.</a:t>
            </a:r>
          </a:p>
          <a:p>
            <a:r>
              <a:rPr lang="en-US" dirty="0"/>
              <a:t>  </a:t>
            </a:r>
          </a:p>
          <a:p>
            <a:r>
              <a:rPr lang="en-US" b="1" u="sng" dirty="0"/>
              <a:t>Testing:</a:t>
            </a:r>
          </a:p>
          <a:p>
            <a:r>
              <a:rPr lang="en-US" dirty="0"/>
              <a:t>Unit and integration testing implemented using  JUnit for the backend services to ensure robust functionality and error handling.</a:t>
            </a:r>
          </a:p>
          <a:p>
            <a:r>
              <a:rPr lang="en-US" dirty="0"/>
              <a:t>This architecture ensures a smooth and scalable platform for organic farms.</a:t>
            </a:r>
            <a:endParaRPr lang="en-IN" dirty="0"/>
          </a:p>
        </p:txBody>
      </p:sp>
    </p:spTree>
    <p:extLst>
      <p:ext uri="{BB962C8B-B14F-4D97-AF65-F5344CB8AC3E}">
        <p14:creationId xmlns:p14="http://schemas.microsoft.com/office/powerpoint/2010/main" val="3805385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8027D8-251B-892B-7E08-ECA10F99082F}"/>
            </a:ext>
          </a:extLst>
        </p:cNvPr>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442A40FD-A752-BAC4-FE64-59094EBD3F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8AE9A363-3657-5B95-EBD1-FBA8601C7C61}"/>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F0D3C811-3FC5-F60D-EE16-32DB6622DA80}"/>
              </a:ext>
            </a:extLst>
          </p:cNvPr>
          <p:cNvSpPr>
            <a:spLocks noGrp="1"/>
          </p:cNvSpPr>
          <p:nvPr>
            <p:ph type="sldNum" sz="quarter" idx="12"/>
          </p:nvPr>
        </p:nvSpPr>
        <p:spPr/>
        <p:txBody>
          <a:bodyPr/>
          <a:lstStyle/>
          <a:p>
            <a:fld id="{C8F35010-364B-470B-BB6C-DCBBE63D2E54}" type="slidenum">
              <a:rPr lang="en-US" smtClean="0">
                <a:solidFill>
                  <a:schemeClr val="tx1"/>
                </a:solidFill>
              </a:rPr>
              <a:t>5</a:t>
            </a:fld>
            <a:endParaRPr lang="en-US" dirty="0">
              <a:solidFill>
                <a:schemeClr val="tx1"/>
              </a:solidFill>
            </a:endParaRPr>
          </a:p>
        </p:txBody>
      </p:sp>
      <p:sp>
        <p:nvSpPr>
          <p:cNvPr id="5" name="TextBox 4">
            <a:extLst>
              <a:ext uri="{FF2B5EF4-FFF2-40B4-BE49-F238E27FC236}">
                <a16:creationId xmlns:a16="http://schemas.microsoft.com/office/drawing/2014/main" id="{E8E7C24D-F2C4-4B9F-B8CC-EA4AA10E2823}"/>
              </a:ext>
            </a:extLst>
          </p:cNvPr>
          <p:cNvSpPr txBox="1"/>
          <p:nvPr/>
        </p:nvSpPr>
        <p:spPr>
          <a:xfrm>
            <a:off x="672167" y="227390"/>
            <a:ext cx="11106880" cy="6494085"/>
          </a:xfrm>
          <a:prstGeom prst="rect">
            <a:avLst/>
          </a:prstGeom>
          <a:noFill/>
        </p:spPr>
        <p:txBody>
          <a:bodyPr wrap="square" rtlCol="0">
            <a:spAutoFit/>
          </a:bodyPr>
          <a:lstStyle/>
          <a:p>
            <a:endParaRPr lang="en-US" sz="1600" b="1" u="sng" dirty="0"/>
          </a:p>
          <a:p>
            <a:r>
              <a:rPr lang="en-US" sz="1600" b="1" u="sng" dirty="0"/>
              <a:t>Microservices Architecture for Organic Farms Platform:</a:t>
            </a:r>
          </a:p>
          <a:p>
            <a:endParaRPr lang="en-US" sz="1600" dirty="0"/>
          </a:p>
          <a:p>
            <a:pPr marL="285750" indent="-285750">
              <a:buFont typeface="Arial" panose="020B0604020202020204" pitchFamily="34" charset="0"/>
              <a:buChar char="•"/>
            </a:pPr>
            <a:r>
              <a:rPr lang="en-US" sz="1600" b="1" dirty="0"/>
              <a:t>Admin Service: </a:t>
            </a:r>
          </a:p>
          <a:p>
            <a:r>
              <a:rPr lang="en-US" sz="1600" b="1" dirty="0"/>
              <a:t>	</a:t>
            </a:r>
            <a:r>
              <a:rPr lang="en-US" sz="1600" dirty="0"/>
              <a:t>Manages the overall platform, including monitoring customers and farm partners.</a:t>
            </a:r>
          </a:p>
          <a:p>
            <a:r>
              <a:rPr lang="en-US" sz="1600" b="1" dirty="0"/>
              <a:t>Cart Service: </a:t>
            </a:r>
          </a:p>
          <a:p>
            <a:r>
              <a:rPr lang="en-US" sz="1600" b="1" dirty="0"/>
              <a:t>	</a:t>
            </a:r>
            <a:r>
              <a:rPr lang="en-US" sz="1600" dirty="0"/>
              <a:t>Handles adding, updating, and removing products in the customer's shopping cart.</a:t>
            </a:r>
          </a:p>
          <a:p>
            <a:pPr marL="285750" indent="-285750">
              <a:buFont typeface="Arial" panose="020B0604020202020204" pitchFamily="34" charset="0"/>
              <a:buChar char="•"/>
            </a:pPr>
            <a:r>
              <a:rPr lang="en-US" sz="1600" b="1" dirty="0"/>
              <a:t>Customer Service:</a:t>
            </a:r>
          </a:p>
          <a:p>
            <a:pPr lvl="1"/>
            <a:r>
              <a:rPr lang="en-US" sz="1600" b="1" dirty="0"/>
              <a:t>	 </a:t>
            </a:r>
            <a:r>
              <a:rPr lang="en-US" sz="1600" dirty="0"/>
              <a:t>Manages customer registration, login, and profile information.</a:t>
            </a:r>
          </a:p>
          <a:p>
            <a:pPr marL="285750" indent="-285750">
              <a:buFont typeface="Arial" panose="020B0604020202020204" pitchFamily="34" charset="0"/>
              <a:buChar char="•"/>
            </a:pPr>
            <a:r>
              <a:rPr lang="en-US" sz="1600" b="1" dirty="0" err="1"/>
              <a:t>FarmPartner</a:t>
            </a:r>
            <a:r>
              <a:rPr lang="en-US" sz="1600" b="1" dirty="0"/>
              <a:t> Service: </a:t>
            </a:r>
          </a:p>
          <a:p>
            <a:pPr lvl="1"/>
            <a:r>
              <a:rPr lang="en-US" sz="1600" dirty="0"/>
              <a:t>	Allows farm partners to add, update, and view their organic products.</a:t>
            </a:r>
          </a:p>
          <a:p>
            <a:pPr marL="285750" indent="-285750">
              <a:buFont typeface="Arial" panose="020B0604020202020204" pitchFamily="34" charset="0"/>
              <a:buChar char="•"/>
            </a:pPr>
            <a:r>
              <a:rPr lang="en-US" sz="1600" b="1" dirty="0"/>
              <a:t>JWT Service</a:t>
            </a:r>
            <a:r>
              <a:rPr lang="en-US" sz="1600" dirty="0"/>
              <a:t>: </a:t>
            </a:r>
          </a:p>
          <a:p>
            <a:r>
              <a:rPr lang="en-US" sz="1600" dirty="0"/>
              <a:t>	Provides authentication and authorization using JSON Web Tokens (JWT).</a:t>
            </a:r>
          </a:p>
          <a:p>
            <a:pPr marL="285750" indent="-285750">
              <a:buFont typeface="Arial" panose="020B0604020202020204" pitchFamily="34" charset="0"/>
              <a:buChar char="•"/>
            </a:pPr>
            <a:r>
              <a:rPr lang="en-US" sz="1600" b="1" dirty="0" err="1"/>
              <a:t>OrderAPI</a:t>
            </a:r>
            <a:r>
              <a:rPr lang="en-US" sz="1600" b="1" dirty="0"/>
              <a:t> Service: </a:t>
            </a:r>
          </a:p>
          <a:p>
            <a:r>
              <a:rPr lang="en-US" sz="1600" b="1" dirty="0"/>
              <a:t>	</a:t>
            </a:r>
            <a:r>
              <a:rPr lang="en-US" sz="1600" dirty="0"/>
              <a:t>Handles the creation and management of customer orders.</a:t>
            </a:r>
          </a:p>
          <a:p>
            <a:pPr marL="285750" indent="-285750">
              <a:buFont typeface="Arial" panose="020B0604020202020204" pitchFamily="34" charset="0"/>
              <a:buChar char="•"/>
            </a:pPr>
            <a:r>
              <a:rPr lang="en-US" sz="1600" b="1" dirty="0" err="1"/>
              <a:t>OrderDetails</a:t>
            </a:r>
            <a:r>
              <a:rPr lang="en-US" sz="1600" b="1" dirty="0"/>
              <a:t> Service: </a:t>
            </a:r>
          </a:p>
          <a:p>
            <a:r>
              <a:rPr lang="en-US" sz="1600" b="1" dirty="0"/>
              <a:t>	</a:t>
            </a:r>
            <a:r>
              <a:rPr lang="en-US" sz="1600" dirty="0"/>
              <a:t>Manages order details like product information, quantities, and status.</a:t>
            </a:r>
          </a:p>
          <a:p>
            <a:pPr marL="285750" indent="-285750">
              <a:buFont typeface="Arial" panose="020B0604020202020204" pitchFamily="34" charset="0"/>
              <a:buChar char="•"/>
            </a:pPr>
            <a:r>
              <a:rPr lang="en-US" sz="1600" b="1" dirty="0"/>
              <a:t>Payment Service</a:t>
            </a:r>
            <a:r>
              <a:rPr lang="en-US" sz="1600" dirty="0"/>
              <a:t>: </a:t>
            </a:r>
          </a:p>
          <a:p>
            <a:r>
              <a:rPr lang="en-US" sz="1600" dirty="0"/>
              <a:t>	Facilitates payment processing and transaction handling.</a:t>
            </a:r>
          </a:p>
          <a:p>
            <a:pPr marL="285750" indent="-285750">
              <a:buFont typeface="Arial" panose="020B0604020202020204" pitchFamily="34" charset="0"/>
              <a:buChar char="•"/>
            </a:pPr>
            <a:r>
              <a:rPr lang="en-US" sz="1600" b="1" dirty="0"/>
              <a:t>Product Service: </a:t>
            </a:r>
          </a:p>
          <a:p>
            <a:r>
              <a:rPr lang="en-US" sz="1600" b="1" dirty="0"/>
              <a:t>	</a:t>
            </a:r>
            <a:r>
              <a:rPr lang="en-US" sz="1600" dirty="0"/>
              <a:t>Manages product inventory, availability, and CRUD operations for organic products.</a:t>
            </a:r>
          </a:p>
          <a:p>
            <a:pPr marL="285750" indent="-285750">
              <a:buFont typeface="Arial" panose="020B0604020202020204" pitchFamily="34" charset="0"/>
              <a:buChar char="•"/>
            </a:pPr>
            <a:r>
              <a:rPr lang="en-US" sz="1600" b="1" dirty="0"/>
              <a:t>Rating Service: </a:t>
            </a:r>
          </a:p>
          <a:p>
            <a:r>
              <a:rPr lang="en-US" sz="1600" b="1" dirty="0"/>
              <a:t>	</a:t>
            </a:r>
            <a:r>
              <a:rPr lang="en-US" sz="1600" dirty="0"/>
              <a:t>Collects and manages product reviews and ratings from customers.</a:t>
            </a:r>
          </a:p>
          <a:p>
            <a:pPr marL="285750" indent="-285750">
              <a:buFont typeface="Arial" panose="020B0604020202020204" pitchFamily="34" charset="0"/>
              <a:buChar char="•"/>
            </a:pPr>
            <a:r>
              <a:rPr lang="en-US" sz="1600" b="1" dirty="0"/>
              <a:t>PayPal Service: </a:t>
            </a:r>
          </a:p>
          <a:p>
            <a:r>
              <a:rPr lang="en-US" sz="1600" b="1" dirty="0"/>
              <a:t>	</a:t>
            </a:r>
            <a:r>
              <a:rPr lang="en-US" sz="1600" dirty="0"/>
              <a:t>Interfaces with PayPal for processing secure online payments.</a:t>
            </a:r>
          </a:p>
          <a:p>
            <a:r>
              <a:rPr lang="en-US" sz="1600" dirty="0"/>
              <a:t>	</a:t>
            </a:r>
            <a:endParaRPr lang="en-IN" sz="1600" dirty="0"/>
          </a:p>
        </p:txBody>
      </p:sp>
    </p:spTree>
    <p:extLst>
      <p:ext uri="{BB962C8B-B14F-4D97-AF65-F5344CB8AC3E}">
        <p14:creationId xmlns:p14="http://schemas.microsoft.com/office/powerpoint/2010/main" val="246928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75BF90-B28C-BFEB-2589-B1D9763314BA}"/>
            </a:ext>
          </a:extLst>
        </p:cNvPr>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EDDDC886-1008-79CE-DAE3-FD406CF9B8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5AF1D4BC-57A0-BE11-3259-7F544BF8698A}"/>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B973FDEC-23FF-A3FB-8E7A-E356AD0D5CD5}"/>
              </a:ext>
            </a:extLst>
          </p:cNvPr>
          <p:cNvSpPr>
            <a:spLocks noGrp="1"/>
          </p:cNvSpPr>
          <p:nvPr>
            <p:ph type="sldNum" sz="quarter" idx="12"/>
          </p:nvPr>
        </p:nvSpPr>
        <p:spPr/>
        <p:txBody>
          <a:bodyPr/>
          <a:lstStyle/>
          <a:p>
            <a:fld id="{C8F35010-364B-470B-BB6C-DCBBE63D2E54}" type="slidenum">
              <a:rPr lang="en-US" smtClean="0">
                <a:solidFill>
                  <a:schemeClr val="tx1"/>
                </a:solidFill>
              </a:rPr>
              <a:t>6</a:t>
            </a:fld>
            <a:endParaRPr lang="en-US" dirty="0">
              <a:solidFill>
                <a:schemeClr val="tx1"/>
              </a:solidFill>
            </a:endParaRPr>
          </a:p>
        </p:txBody>
      </p:sp>
      <p:sp>
        <p:nvSpPr>
          <p:cNvPr id="4" name="TextBox 3">
            <a:extLst>
              <a:ext uri="{FF2B5EF4-FFF2-40B4-BE49-F238E27FC236}">
                <a16:creationId xmlns:a16="http://schemas.microsoft.com/office/drawing/2014/main" id="{3DA438FB-14B5-B3AA-AD4A-6B9E54C5C57A}"/>
              </a:ext>
            </a:extLst>
          </p:cNvPr>
          <p:cNvSpPr txBox="1"/>
          <p:nvPr/>
        </p:nvSpPr>
        <p:spPr>
          <a:xfrm>
            <a:off x="233286" y="373627"/>
            <a:ext cx="11120514" cy="5686614"/>
          </a:xfrm>
          <a:prstGeom prst="rect">
            <a:avLst/>
          </a:prstGeom>
          <a:noFill/>
        </p:spPr>
        <p:txBody>
          <a:bodyPr wrap="square" rtlCol="0">
            <a:spAutoFit/>
          </a:bodyPr>
          <a:lstStyle/>
          <a:p>
            <a:r>
              <a:rPr lang="en-US" b="1" dirty="0"/>
              <a:t> JWT Authentication</a:t>
            </a:r>
          </a:p>
          <a:p>
            <a:endParaRPr lang="en-US" dirty="0"/>
          </a:p>
          <a:p>
            <a:r>
              <a:rPr lang="en-US" dirty="0"/>
              <a:t>	•	Manual JWT Implementation:</a:t>
            </a:r>
          </a:p>
          <a:p>
            <a:r>
              <a:rPr lang="en-US" dirty="0"/>
              <a:t>	•	JWT tokens are manually generated after successful login.</a:t>
            </a:r>
          </a:p>
          <a:p>
            <a:r>
              <a:rPr lang="en-US" dirty="0"/>
              <a:t>	•	Each request includes token validation for user authentication.</a:t>
            </a:r>
          </a:p>
          <a:p>
            <a:r>
              <a:rPr lang="en-US" dirty="0"/>
              <a:t>	•	Tokens are verified to grant or restrict access to various resources.</a:t>
            </a:r>
          </a:p>
          <a:p>
            <a:endParaRPr lang="en-US" dirty="0"/>
          </a:p>
          <a:p>
            <a:r>
              <a:rPr lang="en-US" b="1" dirty="0"/>
              <a:t> </a:t>
            </a:r>
            <a:r>
              <a:rPr lang="en-US" b="1" dirty="0" err="1"/>
              <a:t>Dockerization</a:t>
            </a:r>
            <a:endParaRPr lang="en-US" b="1" dirty="0"/>
          </a:p>
          <a:p>
            <a:endParaRPr lang="en-US" dirty="0"/>
          </a:p>
          <a:p>
            <a:r>
              <a:rPr lang="en-US" dirty="0"/>
              <a:t>	•	Containerization Strategy:</a:t>
            </a:r>
          </a:p>
          <a:p>
            <a:r>
              <a:rPr lang="en-US" dirty="0"/>
              <a:t>	•	Each microservice is containerized using Docker for consistency across development, 		testing, and  production environments.</a:t>
            </a:r>
          </a:p>
          <a:p>
            <a:r>
              <a:rPr lang="en-US" dirty="0"/>
              <a:t>	•	Docker Compose:</a:t>
            </a:r>
          </a:p>
          <a:p>
            <a:r>
              <a:rPr lang="en-US" dirty="0"/>
              <a:t>	•	Used for managing multi-container Docker applications and orchestrating services.</a:t>
            </a:r>
          </a:p>
          <a:p>
            <a:r>
              <a:rPr lang="en-US" dirty="0"/>
              <a:t>	•	Benefits:</a:t>
            </a:r>
          </a:p>
          <a:p>
            <a:r>
              <a:rPr lang="en-US" dirty="0"/>
              <a:t>	•	Simplified deployment.</a:t>
            </a:r>
          </a:p>
          <a:p>
            <a:r>
              <a:rPr lang="en-US" dirty="0"/>
              <a:t>	•	Enhanced scalability.</a:t>
            </a:r>
          </a:p>
          <a:p>
            <a:r>
              <a:rPr lang="en-US" dirty="0"/>
              <a:t>	•	Environment consistency.</a:t>
            </a:r>
          </a:p>
          <a:p>
            <a:endParaRPr lang="en-US" dirty="0"/>
          </a:p>
          <a:p>
            <a:endParaRPr lang="en-IN" dirty="0"/>
          </a:p>
        </p:txBody>
      </p:sp>
    </p:spTree>
    <p:extLst>
      <p:ext uri="{BB962C8B-B14F-4D97-AF65-F5344CB8AC3E}">
        <p14:creationId xmlns:p14="http://schemas.microsoft.com/office/powerpoint/2010/main" val="2344113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E799C2-2D32-5FAD-AD3A-6A22ADF173E3}"/>
            </a:ext>
          </a:extLst>
        </p:cNvPr>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05E23E7F-9C21-E843-779A-D16FF69798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06873DA2-7F62-7E53-08C6-98F636ACEDFB}"/>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70CCB366-FC60-C30F-020B-2A17A30A4198}"/>
              </a:ext>
            </a:extLst>
          </p:cNvPr>
          <p:cNvSpPr>
            <a:spLocks noGrp="1"/>
          </p:cNvSpPr>
          <p:nvPr>
            <p:ph type="sldNum" sz="quarter" idx="12"/>
          </p:nvPr>
        </p:nvSpPr>
        <p:spPr/>
        <p:txBody>
          <a:bodyPr/>
          <a:lstStyle/>
          <a:p>
            <a:fld id="{C8F35010-364B-470B-BB6C-DCBBE63D2E54}" type="slidenum">
              <a:rPr lang="en-US" smtClean="0">
                <a:solidFill>
                  <a:schemeClr val="tx1"/>
                </a:solidFill>
              </a:rPr>
              <a:t>7</a:t>
            </a:fld>
            <a:endParaRPr lang="en-US" dirty="0">
              <a:solidFill>
                <a:schemeClr val="tx1"/>
              </a:solidFill>
            </a:endParaRPr>
          </a:p>
        </p:txBody>
      </p:sp>
      <p:sp>
        <p:nvSpPr>
          <p:cNvPr id="4" name="TextBox 3">
            <a:extLst>
              <a:ext uri="{FF2B5EF4-FFF2-40B4-BE49-F238E27FC236}">
                <a16:creationId xmlns:a16="http://schemas.microsoft.com/office/drawing/2014/main" id="{3EDC870D-D756-26B7-4C8F-2FBA11B26326}"/>
              </a:ext>
            </a:extLst>
          </p:cNvPr>
          <p:cNvSpPr txBox="1"/>
          <p:nvPr/>
        </p:nvSpPr>
        <p:spPr>
          <a:xfrm>
            <a:off x="571991" y="7545"/>
            <a:ext cx="10325519" cy="6324808"/>
          </a:xfrm>
          <a:prstGeom prst="rect">
            <a:avLst/>
          </a:prstGeom>
          <a:noFill/>
        </p:spPr>
        <p:txBody>
          <a:bodyPr wrap="none" rtlCol="0">
            <a:spAutoFit/>
          </a:bodyPr>
          <a:lstStyle/>
          <a:p>
            <a:endParaRPr lang="en-US" b="1" dirty="0"/>
          </a:p>
          <a:p>
            <a:pPr>
              <a:lnSpc>
                <a:spcPct val="150000"/>
              </a:lnSpc>
            </a:pPr>
            <a:r>
              <a:rPr lang="en-IN" b="1" dirty="0"/>
              <a:t>Tech Stack for Organic Farms:</a:t>
            </a:r>
          </a:p>
          <a:p>
            <a:pPr>
              <a:lnSpc>
                <a:spcPct val="150000"/>
              </a:lnSpc>
            </a:pPr>
            <a:r>
              <a:rPr lang="en-IN" b="1" dirty="0"/>
              <a:t>Frontend</a:t>
            </a:r>
            <a:r>
              <a:rPr lang="en-IN" dirty="0"/>
              <a:t>: HTML5, CSS3, TypeScript, Angular</a:t>
            </a:r>
          </a:p>
          <a:p>
            <a:pPr>
              <a:lnSpc>
                <a:spcPct val="150000"/>
              </a:lnSpc>
            </a:pPr>
            <a:r>
              <a:rPr lang="en-IN" b="1" dirty="0"/>
              <a:t>Backend</a:t>
            </a:r>
            <a:r>
              <a:rPr lang="en-IN" dirty="0"/>
              <a:t>: Java Core, Spring Boot</a:t>
            </a:r>
          </a:p>
          <a:p>
            <a:pPr>
              <a:lnSpc>
                <a:spcPct val="150000"/>
              </a:lnSpc>
            </a:pPr>
            <a:r>
              <a:rPr lang="en-IN" b="1" dirty="0"/>
              <a:t>Database</a:t>
            </a:r>
            <a:r>
              <a:rPr lang="en-IN" dirty="0"/>
              <a:t>: MySQL</a:t>
            </a:r>
          </a:p>
          <a:p>
            <a:pPr>
              <a:lnSpc>
                <a:spcPct val="150000"/>
              </a:lnSpc>
            </a:pPr>
            <a:r>
              <a:rPr lang="en-IN" b="1" dirty="0"/>
              <a:t>APIs</a:t>
            </a:r>
            <a:r>
              <a:rPr lang="en-IN" dirty="0"/>
              <a:t>: RESTful API architecture</a:t>
            </a:r>
          </a:p>
          <a:p>
            <a:pPr>
              <a:lnSpc>
                <a:spcPct val="150000"/>
              </a:lnSpc>
            </a:pPr>
            <a:r>
              <a:rPr lang="en-IN" b="1" dirty="0"/>
              <a:t>Microservices</a:t>
            </a:r>
            <a:r>
              <a:rPr lang="en-IN" dirty="0"/>
              <a:t>: Spring Boot-based microservices</a:t>
            </a:r>
          </a:p>
          <a:p>
            <a:pPr>
              <a:lnSpc>
                <a:spcPct val="150000"/>
              </a:lnSpc>
            </a:pPr>
            <a:r>
              <a:rPr lang="en-IN" b="1" dirty="0"/>
              <a:t>Authentication</a:t>
            </a:r>
            <a:r>
              <a:rPr lang="en-IN" dirty="0"/>
              <a:t>: JWT-based authentication</a:t>
            </a:r>
          </a:p>
          <a:p>
            <a:pPr>
              <a:lnSpc>
                <a:spcPct val="150000"/>
              </a:lnSpc>
            </a:pPr>
            <a:r>
              <a:rPr lang="en-IN" b="1" dirty="0"/>
              <a:t>Testing</a:t>
            </a:r>
            <a:r>
              <a:rPr lang="en-IN" dirty="0"/>
              <a:t>: JUnit for backend unit testing</a:t>
            </a:r>
          </a:p>
          <a:p>
            <a:pPr>
              <a:lnSpc>
                <a:spcPct val="150000"/>
              </a:lnSpc>
            </a:pPr>
            <a:r>
              <a:rPr lang="en-IN" b="1" dirty="0"/>
              <a:t>Deployment &amp; Orchestration</a:t>
            </a:r>
            <a:r>
              <a:rPr lang="en-IN" dirty="0"/>
              <a:t>: Docker, Kubernetes (optional)</a:t>
            </a:r>
          </a:p>
          <a:p>
            <a:endParaRPr lang="en-US" dirty="0"/>
          </a:p>
          <a:p>
            <a:r>
              <a:rPr lang="en-US" b="1" u="sng" dirty="0"/>
              <a:t>Backlog</a:t>
            </a:r>
            <a:endParaRPr lang="en-US" u="sng" dirty="0"/>
          </a:p>
          <a:p>
            <a:r>
              <a:rPr lang="en-US" b="1" dirty="0"/>
              <a:t>Sprint 1</a:t>
            </a:r>
            <a:r>
              <a:rPr lang="en-US" dirty="0"/>
              <a:t>: Set up backend with Spring Boot, JPA, JWT, and payment gateway integration.</a:t>
            </a:r>
          </a:p>
          <a:p>
            <a:r>
              <a:rPr lang="en-US" b="1" dirty="0"/>
              <a:t>Sprint 2</a:t>
            </a:r>
            <a:r>
              <a:rPr lang="en-US" dirty="0"/>
              <a:t>: Develop Angular frontend for managing products and user interactions.</a:t>
            </a:r>
          </a:p>
          <a:p>
            <a:r>
              <a:rPr lang="en-US" b="1" dirty="0"/>
              <a:t>Sprint 3</a:t>
            </a:r>
            <a:r>
              <a:rPr lang="en-US" dirty="0"/>
              <a:t>: Implement advanced features like real-time availability, reviews, and user dashboard.</a:t>
            </a:r>
          </a:p>
          <a:p>
            <a:r>
              <a:rPr lang="en-US" b="1" dirty="0"/>
              <a:t>Sprint 4</a:t>
            </a:r>
            <a:r>
              <a:rPr lang="en-US" dirty="0"/>
              <a:t>: Design microservices architecture with Docker, inter-service communication, and monitoring.</a:t>
            </a:r>
          </a:p>
          <a:p>
            <a:r>
              <a:rPr lang="en-US" b="1" dirty="0"/>
              <a:t>Sprint 5</a:t>
            </a:r>
            <a:r>
              <a:rPr lang="en-US" dirty="0"/>
              <a:t>: Conduct testing, deploy on Kubernetes, and complete documentation.</a:t>
            </a:r>
          </a:p>
          <a:p>
            <a:endParaRPr lang="en-IN" dirty="0"/>
          </a:p>
        </p:txBody>
      </p:sp>
    </p:spTree>
    <p:extLst>
      <p:ext uri="{BB962C8B-B14F-4D97-AF65-F5344CB8AC3E}">
        <p14:creationId xmlns:p14="http://schemas.microsoft.com/office/powerpoint/2010/main" val="2870275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9AF11-4DF9-3843-801E-1DF96A788398}"/>
            </a:ext>
          </a:extLst>
        </p:cNvPr>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B9E537EC-AC00-46EF-12DD-44B35FD34D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C0FA13D5-D386-1138-2957-76AFB957EE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F1EAB054-94F6-7A7A-FA10-95080B98CC38}"/>
              </a:ext>
            </a:extLst>
          </p:cNvPr>
          <p:cNvSpPr>
            <a:spLocks noGrp="1"/>
          </p:cNvSpPr>
          <p:nvPr>
            <p:ph type="sldNum" sz="quarter" idx="12"/>
          </p:nvPr>
        </p:nvSpPr>
        <p:spPr/>
        <p:txBody>
          <a:bodyPr/>
          <a:lstStyle/>
          <a:p>
            <a:fld id="{C8F35010-364B-470B-BB6C-DCBBE63D2E54}" type="slidenum">
              <a:rPr lang="en-US" smtClean="0">
                <a:solidFill>
                  <a:schemeClr val="tx1"/>
                </a:solidFill>
              </a:rPr>
              <a:t>8</a:t>
            </a:fld>
            <a:endParaRPr lang="en-US" dirty="0">
              <a:solidFill>
                <a:schemeClr val="tx1"/>
              </a:solidFill>
            </a:endParaRPr>
          </a:p>
        </p:txBody>
      </p:sp>
      <p:sp>
        <p:nvSpPr>
          <p:cNvPr id="4" name="TextBox 3">
            <a:extLst>
              <a:ext uri="{FF2B5EF4-FFF2-40B4-BE49-F238E27FC236}">
                <a16:creationId xmlns:a16="http://schemas.microsoft.com/office/drawing/2014/main" id="{F3681E66-B07D-2BC1-72EE-B0C5982919DC}"/>
              </a:ext>
            </a:extLst>
          </p:cNvPr>
          <p:cNvSpPr txBox="1"/>
          <p:nvPr/>
        </p:nvSpPr>
        <p:spPr>
          <a:xfrm>
            <a:off x="754396" y="500332"/>
            <a:ext cx="1388532" cy="369332"/>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C99DE62E-5AD4-31EA-D0FC-E94F3B4CD214}"/>
              </a:ext>
            </a:extLst>
          </p:cNvPr>
          <p:cNvSpPr txBox="1"/>
          <p:nvPr/>
        </p:nvSpPr>
        <p:spPr>
          <a:xfrm>
            <a:off x="508958" y="1091379"/>
            <a:ext cx="10650655" cy="2277547"/>
          </a:xfrm>
          <a:prstGeom prst="rect">
            <a:avLst/>
          </a:prstGeom>
          <a:noFill/>
        </p:spPr>
        <p:txBody>
          <a:bodyPr wrap="square" rtlCol="0">
            <a:spAutoFit/>
          </a:bodyPr>
          <a:lstStyle/>
          <a:p>
            <a:r>
              <a:rPr lang="en-US" sz="2400" b="1" dirty="0"/>
              <a:t>Conclusion:</a:t>
            </a:r>
          </a:p>
          <a:p>
            <a:endParaRPr lang="en-US" dirty="0"/>
          </a:p>
          <a:p>
            <a:r>
              <a:rPr lang="en-US" sz="2000" dirty="0"/>
              <a:t>The Organic Farms project provides a seamless platform for customers to buy organic products online, offering real-time availability, secure payments, and user reviews. Using microservices with Spring Boot and Angular ensures scalability and reliability, while JWT-based authentication enhances security. This project promotes easy access to fresh produce, benefiting both customers and farm partners.</a:t>
            </a:r>
            <a:r>
              <a:rPr lang="en-US" dirty="0"/>
              <a:t>	</a:t>
            </a:r>
            <a:endParaRPr lang="en-IN" dirty="0"/>
          </a:p>
        </p:txBody>
      </p:sp>
    </p:spTree>
    <p:extLst>
      <p:ext uri="{BB962C8B-B14F-4D97-AF65-F5344CB8AC3E}">
        <p14:creationId xmlns:p14="http://schemas.microsoft.com/office/powerpoint/2010/main" val="1965344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2957</TotalTime>
  <Words>997</Words>
  <Application>Microsoft Office PowerPoint</Application>
  <PresentationFormat>Widescreen</PresentationFormat>
  <Paragraphs>123</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Aptos</vt:lpstr>
      <vt:lpstr>Aptos Display</vt:lpstr>
      <vt:lpstr>Arial</vt:lpstr>
      <vt:lpstr>Calibri</vt:lpstr>
      <vt:lpstr>HK Grotesk</vt:lpstr>
      <vt:lpstr>HK Grotesk Light</vt:lpstr>
      <vt:lpstr>HK Grotesk Light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Satish M</dc:creator>
  <cp:lastModifiedBy>beharas1982@outlook.com</cp:lastModifiedBy>
  <cp:revision>11</cp:revision>
  <dcterms:created xsi:type="dcterms:W3CDTF">2024-05-04T13:11:57Z</dcterms:created>
  <dcterms:modified xsi:type="dcterms:W3CDTF">2024-10-16T05:10:13Z</dcterms:modified>
</cp:coreProperties>
</file>