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02" r:id="rId2"/>
    <p:sldId id="303" r:id="rId3"/>
    <p:sldId id="300" r:id="rId4"/>
    <p:sldId id="317" r:id="rId5"/>
    <p:sldId id="318" r:id="rId6"/>
    <p:sldId id="319" r:id="rId7"/>
    <p:sldId id="330" r:id="rId8"/>
    <p:sldId id="333" r:id="rId9"/>
    <p:sldId id="332" r:id="rId10"/>
    <p:sldId id="334" r:id="rId11"/>
    <p:sldId id="335" r:id="rId12"/>
    <p:sldId id="336" r:id="rId13"/>
    <p:sldId id="337" r:id="rId14"/>
    <p:sldId id="338" r:id="rId15"/>
    <p:sldId id="340" r:id="rId16"/>
    <p:sldId id="339" r:id="rId17"/>
    <p:sldId id="341" r:id="rId18"/>
    <p:sldId id="329" r:id="rId19"/>
    <p:sldId id="320" r:id="rId20"/>
    <p:sldId id="327" r:id="rId21"/>
    <p:sldId id="32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02F"/>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30" autoAdjust="0"/>
    <p:restoredTop sz="96058" autoAdjust="0"/>
  </p:normalViewPr>
  <p:slideViewPr>
    <p:cSldViewPr>
      <p:cViewPr varScale="1">
        <p:scale>
          <a:sx n="65" d="100"/>
          <a:sy n="65" d="100"/>
        </p:scale>
        <p:origin x="-102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40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F863B7EB-2BD9-48E9-940D-EFDE81AB9CDA}" type="datetimeFigureOut">
              <a:rPr lang="en-US"/>
              <a:pPr>
                <a:defRPr/>
              </a:pPr>
              <a:t>12/5/2022</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DF24B53-728C-4A1E-9167-E705E19846A3}" type="slidenum">
              <a:rPr lang="en-US"/>
              <a:pPr>
                <a:defRPr/>
              </a:pPr>
              <a:t>‹#›</a:t>
            </a:fld>
            <a:endParaRPr lang="en-US"/>
          </a:p>
        </p:txBody>
      </p:sp>
    </p:spTree>
    <p:extLst>
      <p:ext uri="{BB962C8B-B14F-4D97-AF65-F5344CB8AC3E}">
        <p14:creationId xmlns:p14="http://schemas.microsoft.com/office/powerpoint/2010/main" xmlns="" val="11467682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dirty="0">
                <a:latin typeface="+mn-lt"/>
              </a:rPr>
              <a:t>Editorial Guidelines on Bullets:</a:t>
            </a:r>
          </a:p>
          <a:p>
            <a:pPr eaLnBrk="1" fontAlgn="auto" hangingPunct="1">
              <a:spcBef>
                <a:spcPts val="0"/>
              </a:spcBef>
              <a:spcAft>
                <a:spcPts val="0"/>
              </a:spcAft>
              <a:defRPr/>
            </a:pPr>
            <a:endParaRPr lang="en-US" dirty="0">
              <a:latin typeface="+mn-lt"/>
            </a:endParaRPr>
          </a:p>
          <a:p>
            <a:pPr eaLnBrk="1" fontAlgn="auto" hangingPunct="1">
              <a:spcBef>
                <a:spcPts val="0"/>
              </a:spcBef>
              <a:spcAft>
                <a:spcPts val="0"/>
              </a:spcAft>
              <a:defRPr/>
            </a:pPr>
            <a:r>
              <a:rPr lang="en-US" dirty="0">
                <a:latin typeface="+mn-lt"/>
              </a:rPr>
              <a:t>1. 	Vertical lists are best introduced by a grammatically complete sentence followed by a colon. No periods </a:t>
            </a:r>
          </a:p>
          <a:p>
            <a:pPr eaLnBrk="1" fontAlgn="auto" hangingPunct="1">
              <a:spcBef>
                <a:spcPts val="0"/>
              </a:spcBef>
              <a:spcAft>
                <a:spcPts val="0"/>
              </a:spcAft>
              <a:defRPr/>
            </a:pPr>
            <a:r>
              <a:rPr lang="en-US" dirty="0">
                <a:latin typeface="+mn-lt"/>
              </a:rPr>
              <a:t>      	are required at the end of entries unless at least one entry is a complete sentence, in which case a period </a:t>
            </a:r>
          </a:p>
          <a:p>
            <a:pPr eaLnBrk="1" fontAlgn="auto" hangingPunct="1">
              <a:spcBef>
                <a:spcPts val="0"/>
              </a:spcBef>
              <a:spcAft>
                <a:spcPts val="0"/>
              </a:spcAft>
              <a:defRPr/>
            </a:pPr>
            <a:r>
              <a:rPr lang="en-US" dirty="0">
                <a:latin typeface="+mn-lt"/>
              </a:rPr>
              <a:t>	is necessary at the end of each entry. </a:t>
            </a:r>
          </a:p>
          <a:p>
            <a:pPr eaLnBrk="1" fontAlgn="auto" hangingPunct="1">
              <a:spcBef>
                <a:spcPts val="0"/>
              </a:spcBef>
              <a:spcAft>
                <a:spcPts val="0"/>
              </a:spcAft>
              <a:defRPr/>
            </a:pPr>
            <a:r>
              <a:rPr lang="en-US" dirty="0">
                <a:latin typeface="+mn-lt"/>
              </a:rPr>
              <a:t>	Example: A university can be judged by three measures:</a:t>
            </a:r>
          </a:p>
          <a:p>
            <a:pPr eaLnBrk="1" fontAlgn="auto" hangingPunct="1">
              <a:spcBef>
                <a:spcPts val="0"/>
              </a:spcBef>
              <a:spcAft>
                <a:spcPts val="0"/>
              </a:spcAft>
              <a:defRPr/>
            </a:pPr>
            <a:r>
              <a:rPr lang="en-US" dirty="0">
                <a:latin typeface="+mn-lt"/>
              </a:rPr>
              <a:t>	· The quality of its students</a:t>
            </a:r>
          </a:p>
          <a:p>
            <a:pPr eaLnBrk="1" fontAlgn="auto" hangingPunct="1">
              <a:spcBef>
                <a:spcPts val="0"/>
              </a:spcBef>
              <a:spcAft>
                <a:spcPts val="0"/>
              </a:spcAft>
              <a:defRPr/>
            </a:pPr>
            <a:r>
              <a:rPr lang="en-US" dirty="0">
                <a:latin typeface="+mn-lt"/>
              </a:rPr>
              <a:t>	· The quality of it faculty</a:t>
            </a:r>
          </a:p>
          <a:p>
            <a:pPr eaLnBrk="1" fontAlgn="auto" hangingPunct="1">
              <a:spcBef>
                <a:spcPts val="0"/>
              </a:spcBef>
              <a:spcAft>
                <a:spcPts val="0"/>
              </a:spcAft>
              <a:defRPr/>
            </a:pPr>
            <a:r>
              <a:rPr lang="en-US" dirty="0">
                <a:latin typeface="+mn-lt"/>
              </a:rPr>
              <a:t>	· The quality of its infrastructure</a:t>
            </a:r>
          </a:p>
          <a:p>
            <a:pPr eaLnBrk="1" fontAlgn="auto" hangingPunct="1">
              <a:spcBef>
                <a:spcPts val="0"/>
              </a:spcBef>
              <a:spcAft>
                <a:spcPts val="0"/>
              </a:spcAft>
              <a:defRPr/>
            </a:pPr>
            <a:r>
              <a:rPr lang="en-US" dirty="0">
                <a:latin typeface="+mn-lt"/>
              </a:rPr>
              <a:t> </a:t>
            </a:r>
          </a:p>
          <a:p>
            <a:pPr eaLnBrk="1" fontAlgn="auto" hangingPunct="1">
              <a:spcBef>
                <a:spcPts val="0"/>
              </a:spcBef>
              <a:spcAft>
                <a:spcPts val="0"/>
              </a:spcAft>
              <a:defRPr/>
            </a:pPr>
            <a:r>
              <a:rPr lang="en-US" dirty="0">
                <a:latin typeface="+mn-lt"/>
              </a:rPr>
              <a:t>2.	If a list completes the sentence that introduces it, items begin with lowercase letters, commas or semicolons </a:t>
            </a:r>
          </a:p>
          <a:p>
            <a:pPr eaLnBrk="1" fontAlgn="auto" hangingPunct="1">
              <a:spcBef>
                <a:spcPts val="0"/>
              </a:spcBef>
              <a:spcAft>
                <a:spcPts val="0"/>
              </a:spcAft>
              <a:defRPr/>
            </a:pPr>
            <a:r>
              <a:rPr lang="en-US" dirty="0">
                <a:latin typeface="+mn-lt"/>
              </a:rPr>
              <a:t>	(if individual items contain commas) are used to separate each item, and the last item ends with a period. </a:t>
            </a:r>
          </a:p>
          <a:p>
            <a:pPr eaLnBrk="1" fontAlgn="auto" hangingPunct="1">
              <a:spcBef>
                <a:spcPts val="0"/>
              </a:spcBef>
              <a:spcAft>
                <a:spcPts val="0"/>
              </a:spcAft>
              <a:defRPr/>
            </a:pPr>
            <a:r>
              <a:rPr lang="en-US" dirty="0">
                <a:latin typeface="+mn-lt"/>
              </a:rPr>
              <a:t>	Note that the introductory clause does not end with a colon. </a:t>
            </a:r>
          </a:p>
          <a:p>
            <a:pPr eaLnBrk="1" fontAlgn="auto" hangingPunct="1">
              <a:spcBef>
                <a:spcPts val="0"/>
              </a:spcBef>
              <a:spcAft>
                <a:spcPts val="0"/>
              </a:spcAft>
              <a:defRPr/>
            </a:pPr>
            <a:r>
              <a:rPr lang="en-US" dirty="0">
                <a:latin typeface="+mn-lt"/>
              </a:rPr>
              <a:t>	Example: A university can be judged by</a:t>
            </a:r>
          </a:p>
          <a:p>
            <a:pPr eaLnBrk="1" fontAlgn="auto" hangingPunct="1">
              <a:spcBef>
                <a:spcPts val="0"/>
              </a:spcBef>
              <a:spcAft>
                <a:spcPts val="0"/>
              </a:spcAft>
              <a:defRPr/>
            </a:pPr>
            <a:r>
              <a:rPr lang="en-US" dirty="0">
                <a:latin typeface="+mn-lt"/>
              </a:rPr>
              <a:t>	· the quality of its students,</a:t>
            </a:r>
          </a:p>
          <a:p>
            <a:pPr eaLnBrk="1" fontAlgn="auto" hangingPunct="1">
              <a:spcBef>
                <a:spcPts val="0"/>
              </a:spcBef>
              <a:spcAft>
                <a:spcPts val="0"/>
              </a:spcAft>
              <a:defRPr/>
            </a:pPr>
            <a:r>
              <a:rPr lang="en-US" dirty="0">
                <a:latin typeface="+mn-lt"/>
              </a:rPr>
              <a:t>	· the quality of its faculty,</a:t>
            </a:r>
          </a:p>
          <a:p>
            <a:pPr eaLnBrk="1" fontAlgn="auto" hangingPunct="1">
              <a:spcBef>
                <a:spcPts val="0"/>
              </a:spcBef>
              <a:spcAft>
                <a:spcPts val="0"/>
              </a:spcAft>
              <a:defRPr/>
            </a:pPr>
            <a:r>
              <a:rPr lang="en-US" dirty="0">
                <a:latin typeface="+mn-lt"/>
              </a:rPr>
              <a:t>	· the quality of its infrastructure.</a:t>
            </a:r>
          </a:p>
          <a:p>
            <a:pPr eaLnBrk="1" fontAlgn="auto" hangingPunct="1">
              <a:spcBef>
                <a:spcPts val="0"/>
              </a:spcBef>
              <a:spcAft>
                <a:spcPts val="0"/>
              </a:spcAft>
              <a:defRPr/>
            </a:pPr>
            <a:r>
              <a:rPr lang="en-US" dirty="0">
                <a:latin typeface="+mn-lt"/>
              </a:rPr>
              <a:t> </a:t>
            </a:r>
          </a:p>
          <a:p>
            <a:pPr eaLnBrk="1" fontAlgn="auto" hangingPunct="1">
              <a:spcBef>
                <a:spcPts val="0"/>
              </a:spcBef>
              <a:spcAft>
                <a:spcPts val="0"/>
              </a:spcAft>
              <a:defRPr/>
            </a:pPr>
            <a:r>
              <a:rPr lang="en-US" dirty="0">
                <a:latin typeface="+mn-lt"/>
              </a:rPr>
              <a:t>3.	Avoid mixing sentence and </a:t>
            </a:r>
            <a:r>
              <a:rPr lang="en-US" dirty="0" err="1">
                <a:latin typeface="+mn-lt"/>
              </a:rPr>
              <a:t>nonsentence</a:t>
            </a:r>
            <a:r>
              <a:rPr lang="en-US" dirty="0">
                <a:latin typeface="+mn-lt"/>
              </a:rPr>
              <a:t> items in a bulleted list. </a:t>
            </a:r>
          </a:p>
          <a:p>
            <a:pPr eaLnBrk="1" fontAlgn="auto" hangingPunct="1">
              <a:spcBef>
                <a:spcPts val="0"/>
              </a:spcBef>
              <a:spcAft>
                <a:spcPts val="0"/>
              </a:spcAft>
              <a:defRPr/>
            </a:pPr>
            <a:endParaRPr lang="en-US" dirty="0">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2</a:t>
            </a:fld>
            <a:endParaRPr lang="en-US" sz="1200" dirty="0">
              <a:latin typeface="+mn-lt"/>
            </a:endParaRPr>
          </a:p>
        </p:txBody>
      </p:sp>
    </p:spTree>
    <p:extLst>
      <p:ext uri="{BB962C8B-B14F-4D97-AF65-F5344CB8AC3E}">
        <p14:creationId xmlns:p14="http://schemas.microsoft.com/office/powerpoint/2010/main" xmlns="" val="328871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rtlCol="0">
            <a:normAutofit lnSpcReduction="10000"/>
          </a:bodyPr>
          <a:lstStyle/>
          <a:p>
            <a:pPr eaLnBrk="1" fontAlgn="auto" hangingPunct="1">
              <a:spcBef>
                <a:spcPts val="0"/>
              </a:spcBef>
              <a:spcAft>
                <a:spcPts val="0"/>
              </a:spcAft>
              <a:defRPr/>
            </a:pPr>
            <a:r>
              <a:rPr lang="en-US" b="1" dirty="0">
                <a:latin typeface="+mn-lt"/>
              </a:rPr>
              <a:t>Editorial Guidelines on Bullets:</a:t>
            </a:r>
          </a:p>
          <a:p>
            <a:pPr eaLnBrk="1" fontAlgn="auto" hangingPunct="1">
              <a:spcBef>
                <a:spcPts val="0"/>
              </a:spcBef>
              <a:spcAft>
                <a:spcPts val="0"/>
              </a:spcAft>
              <a:defRPr/>
            </a:pPr>
            <a:endParaRPr lang="en-US" dirty="0">
              <a:latin typeface="+mn-lt"/>
            </a:endParaRPr>
          </a:p>
          <a:p>
            <a:pPr eaLnBrk="1" fontAlgn="auto" hangingPunct="1">
              <a:spcBef>
                <a:spcPts val="0"/>
              </a:spcBef>
              <a:spcAft>
                <a:spcPts val="0"/>
              </a:spcAft>
              <a:defRPr/>
            </a:pPr>
            <a:r>
              <a:rPr lang="en-US" dirty="0">
                <a:latin typeface="+mn-lt"/>
              </a:rPr>
              <a:t>1. 	Vertical lists are best introduced by a grammatically complete sentence followed by a colon. No periods </a:t>
            </a:r>
          </a:p>
          <a:p>
            <a:pPr eaLnBrk="1" fontAlgn="auto" hangingPunct="1">
              <a:spcBef>
                <a:spcPts val="0"/>
              </a:spcBef>
              <a:spcAft>
                <a:spcPts val="0"/>
              </a:spcAft>
              <a:defRPr/>
            </a:pPr>
            <a:r>
              <a:rPr lang="en-US" dirty="0">
                <a:latin typeface="+mn-lt"/>
              </a:rPr>
              <a:t>      	are required at the end of entries unless at least one entry is a complete sentence, in which case a period </a:t>
            </a:r>
          </a:p>
          <a:p>
            <a:pPr eaLnBrk="1" fontAlgn="auto" hangingPunct="1">
              <a:spcBef>
                <a:spcPts val="0"/>
              </a:spcBef>
              <a:spcAft>
                <a:spcPts val="0"/>
              </a:spcAft>
              <a:defRPr/>
            </a:pPr>
            <a:r>
              <a:rPr lang="en-US" dirty="0">
                <a:latin typeface="+mn-lt"/>
              </a:rPr>
              <a:t>	is necessary at the end of each entry. </a:t>
            </a:r>
          </a:p>
          <a:p>
            <a:pPr eaLnBrk="1" fontAlgn="auto" hangingPunct="1">
              <a:spcBef>
                <a:spcPts val="0"/>
              </a:spcBef>
              <a:spcAft>
                <a:spcPts val="0"/>
              </a:spcAft>
              <a:defRPr/>
            </a:pPr>
            <a:r>
              <a:rPr lang="en-US" dirty="0">
                <a:latin typeface="+mn-lt"/>
              </a:rPr>
              <a:t>	Example: A university can be judged by three measures:</a:t>
            </a:r>
          </a:p>
          <a:p>
            <a:pPr eaLnBrk="1" fontAlgn="auto" hangingPunct="1">
              <a:spcBef>
                <a:spcPts val="0"/>
              </a:spcBef>
              <a:spcAft>
                <a:spcPts val="0"/>
              </a:spcAft>
              <a:defRPr/>
            </a:pPr>
            <a:r>
              <a:rPr lang="en-US" dirty="0">
                <a:latin typeface="+mn-lt"/>
              </a:rPr>
              <a:t>	· The quality of its students</a:t>
            </a:r>
          </a:p>
          <a:p>
            <a:pPr eaLnBrk="1" fontAlgn="auto" hangingPunct="1">
              <a:spcBef>
                <a:spcPts val="0"/>
              </a:spcBef>
              <a:spcAft>
                <a:spcPts val="0"/>
              </a:spcAft>
              <a:defRPr/>
            </a:pPr>
            <a:r>
              <a:rPr lang="en-US" dirty="0">
                <a:latin typeface="+mn-lt"/>
              </a:rPr>
              <a:t>	· The quality of it faculty</a:t>
            </a:r>
          </a:p>
          <a:p>
            <a:pPr eaLnBrk="1" fontAlgn="auto" hangingPunct="1">
              <a:spcBef>
                <a:spcPts val="0"/>
              </a:spcBef>
              <a:spcAft>
                <a:spcPts val="0"/>
              </a:spcAft>
              <a:defRPr/>
            </a:pPr>
            <a:r>
              <a:rPr lang="en-US" dirty="0">
                <a:latin typeface="+mn-lt"/>
              </a:rPr>
              <a:t>	· The quality of its infrastructure</a:t>
            </a:r>
          </a:p>
          <a:p>
            <a:pPr eaLnBrk="1" fontAlgn="auto" hangingPunct="1">
              <a:spcBef>
                <a:spcPts val="0"/>
              </a:spcBef>
              <a:spcAft>
                <a:spcPts val="0"/>
              </a:spcAft>
              <a:defRPr/>
            </a:pPr>
            <a:r>
              <a:rPr lang="en-US" dirty="0">
                <a:latin typeface="+mn-lt"/>
              </a:rPr>
              <a:t> </a:t>
            </a:r>
          </a:p>
          <a:p>
            <a:pPr eaLnBrk="1" fontAlgn="auto" hangingPunct="1">
              <a:spcBef>
                <a:spcPts val="0"/>
              </a:spcBef>
              <a:spcAft>
                <a:spcPts val="0"/>
              </a:spcAft>
              <a:defRPr/>
            </a:pPr>
            <a:r>
              <a:rPr lang="en-US" dirty="0">
                <a:latin typeface="+mn-lt"/>
              </a:rPr>
              <a:t>2.	If a list completes the sentence that introduces it, items begin with lowercase letters, commas or semicolons </a:t>
            </a:r>
          </a:p>
          <a:p>
            <a:pPr eaLnBrk="1" fontAlgn="auto" hangingPunct="1">
              <a:spcBef>
                <a:spcPts val="0"/>
              </a:spcBef>
              <a:spcAft>
                <a:spcPts val="0"/>
              </a:spcAft>
              <a:defRPr/>
            </a:pPr>
            <a:r>
              <a:rPr lang="en-US" dirty="0">
                <a:latin typeface="+mn-lt"/>
              </a:rPr>
              <a:t>	(if individual items contain commas) are used to separate each item, and the last item ends with a period. </a:t>
            </a:r>
          </a:p>
          <a:p>
            <a:pPr eaLnBrk="1" fontAlgn="auto" hangingPunct="1">
              <a:spcBef>
                <a:spcPts val="0"/>
              </a:spcBef>
              <a:spcAft>
                <a:spcPts val="0"/>
              </a:spcAft>
              <a:defRPr/>
            </a:pPr>
            <a:r>
              <a:rPr lang="en-US" dirty="0">
                <a:latin typeface="+mn-lt"/>
              </a:rPr>
              <a:t>	Note that the introductory clause does not end with a colon. </a:t>
            </a:r>
          </a:p>
          <a:p>
            <a:pPr eaLnBrk="1" fontAlgn="auto" hangingPunct="1">
              <a:spcBef>
                <a:spcPts val="0"/>
              </a:spcBef>
              <a:spcAft>
                <a:spcPts val="0"/>
              </a:spcAft>
              <a:defRPr/>
            </a:pPr>
            <a:r>
              <a:rPr lang="en-US" dirty="0">
                <a:latin typeface="+mn-lt"/>
              </a:rPr>
              <a:t>	Example: A university can be judged by</a:t>
            </a:r>
          </a:p>
          <a:p>
            <a:pPr eaLnBrk="1" fontAlgn="auto" hangingPunct="1">
              <a:spcBef>
                <a:spcPts val="0"/>
              </a:spcBef>
              <a:spcAft>
                <a:spcPts val="0"/>
              </a:spcAft>
              <a:defRPr/>
            </a:pPr>
            <a:r>
              <a:rPr lang="en-US" dirty="0">
                <a:latin typeface="+mn-lt"/>
              </a:rPr>
              <a:t>	· the quality of its students,</a:t>
            </a:r>
          </a:p>
          <a:p>
            <a:pPr eaLnBrk="1" fontAlgn="auto" hangingPunct="1">
              <a:spcBef>
                <a:spcPts val="0"/>
              </a:spcBef>
              <a:spcAft>
                <a:spcPts val="0"/>
              </a:spcAft>
              <a:defRPr/>
            </a:pPr>
            <a:r>
              <a:rPr lang="en-US" dirty="0">
                <a:latin typeface="+mn-lt"/>
              </a:rPr>
              <a:t>	· the quality of its faculty,</a:t>
            </a:r>
          </a:p>
          <a:p>
            <a:pPr eaLnBrk="1" fontAlgn="auto" hangingPunct="1">
              <a:spcBef>
                <a:spcPts val="0"/>
              </a:spcBef>
              <a:spcAft>
                <a:spcPts val="0"/>
              </a:spcAft>
              <a:defRPr/>
            </a:pPr>
            <a:r>
              <a:rPr lang="en-US" dirty="0">
                <a:latin typeface="+mn-lt"/>
              </a:rPr>
              <a:t>	· the quality of its infrastructure.</a:t>
            </a:r>
          </a:p>
          <a:p>
            <a:pPr eaLnBrk="1" fontAlgn="auto" hangingPunct="1">
              <a:spcBef>
                <a:spcPts val="0"/>
              </a:spcBef>
              <a:spcAft>
                <a:spcPts val="0"/>
              </a:spcAft>
              <a:defRPr/>
            </a:pPr>
            <a:r>
              <a:rPr lang="en-US" dirty="0">
                <a:latin typeface="+mn-lt"/>
              </a:rPr>
              <a:t> </a:t>
            </a:r>
          </a:p>
          <a:p>
            <a:pPr eaLnBrk="1" fontAlgn="auto" hangingPunct="1">
              <a:spcBef>
                <a:spcPts val="0"/>
              </a:spcBef>
              <a:spcAft>
                <a:spcPts val="0"/>
              </a:spcAft>
              <a:defRPr/>
            </a:pPr>
            <a:r>
              <a:rPr lang="en-US" dirty="0">
                <a:latin typeface="+mn-lt"/>
              </a:rPr>
              <a:t>3.	Avoid mixing sentence and </a:t>
            </a:r>
            <a:r>
              <a:rPr lang="en-US" dirty="0" err="1">
                <a:latin typeface="+mn-lt"/>
              </a:rPr>
              <a:t>nonsentence</a:t>
            </a:r>
            <a:r>
              <a:rPr lang="en-US" dirty="0">
                <a:latin typeface="+mn-lt"/>
              </a:rPr>
              <a:t> items in a bulleted list. </a:t>
            </a:r>
          </a:p>
          <a:p>
            <a:pPr eaLnBrk="1" fontAlgn="auto" hangingPunct="1">
              <a:spcBef>
                <a:spcPts val="0"/>
              </a:spcBef>
              <a:spcAft>
                <a:spcPts val="0"/>
              </a:spcAft>
              <a:defRPr/>
            </a:pPr>
            <a:endParaRPr lang="en-US" dirty="0">
              <a:latin typeface="+mn-lt"/>
            </a:endParaRPr>
          </a:p>
        </p:txBody>
      </p:sp>
      <p:sp>
        <p:nvSpPr>
          <p:cNvPr id="23556"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E8233F1-2028-471A-A01B-DCA4C237DD6E}" type="slidenum">
              <a:rPr lang="en-US" sz="1200">
                <a:latin typeface="+mn-lt"/>
              </a:rPr>
              <a:pPr algn="r">
                <a:defRPr/>
              </a:pPr>
              <a:t>3</a:t>
            </a:fld>
            <a:endParaRPr lang="en-US" sz="1200"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C01F51-A791-45F9-B937-6FCD639DD43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E981A72-98D8-416F-A9E1-2271A1716C3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A8B797F-D3CC-43D0-86C9-CC34B0642E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276BB4-C7B3-40A8-A93D-115487D90A39}" type="slidenum">
              <a:rPr lang="en-US"/>
              <a:pPr>
                <a:defRPr/>
              </a:pPr>
              <a:t>‹#›</a:t>
            </a:fld>
            <a:endParaRPr lang="en-US"/>
          </a:p>
        </p:txBody>
      </p:sp>
      <p:sp>
        <p:nvSpPr>
          <p:cNvPr id="7" name="Content Placeholder 2"/>
          <p:cNvSpPr>
            <a:spLocks noGrp="1"/>
          </p:cNvSpPr>
          <p:nvPr>
            <p:ph idx="13" hasCustomPrompt="1"/>
          </p:nvPr>
        </p:nvSpPr>
        <p:spPr>
          <a:xfrm>
            <a:off x="76200" y="76200"/>
            <a:ext cx="2667000" cy="441960"/>
          </a:xfrm>
        </p:spPr>
        <p:txBody>
          <a:bodyPr/>
          <a:lstStyle>
            <a:lvl2pPr marL="457200" indent="0">
              <a:buNone/>
              <a:defRPr/>
            </a:lvl2pPr>
          </a:lstStyle>
          <a:p>
            <a:pPr lvl="1"/>
            <a:r>
              <a:rPr lang="en-US" dirty="0" err="1"/>
              <a:t>Wordmark</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96A973-F3B4-48DC-B40A-EE55E95A6A5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A9F6A0E-0A5C-4D3C-A70F-C17D36C1127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34A2309-1370-4A4A-AC85-656B0B3820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41B9872-BD58-4A03-951C-59BB4F8D839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5E56B30-D742-4D6F-A979-68739F7BCD5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DF7615-3BF2-4CFC-920B-B7288450FEA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EC83137-1E0F-4189-9A15-A6F11C78FB1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57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938EA21-BB3A-42D0-9E4B-9FF7548A13F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1371600" y="1752600"/>
            <a:ext cx="4191000" cy="1200329"/>
          </a:xfrm>
          <a:prstGeom prst="rect">
            <a:avLst/>
          </a:prstGeom>
          <a:noFill/>
          <a:ln w="9525">
            <a:noFill/>
            <a:miter lim="800000"/>
            <a:headEnd/>
            <a:tailEnd/>
          </a:ln>
        </p:spPr>
        <p:txBody>
          <a:bodyPr wrap="square">
            <a:spAutoFit/>
          </a:bodyPr>
          <a:lstStyle/>
          <a:p>
            <a:pPr eaLnBrk="0" hangingPunct="0"/>
            <a:r>
              <a:rPr lang="en-US" sz="2400" dirty="0" smtClean="0">
                <a:solidFill>
                  <a:srgbClr val="F4702F"/>
                </a:solidFill>
                <a:latin typeface="Verdana" pitchFamily="34" charset="0"/>
              </a:rPr>
              <a:t>Real-time knowledge acquisition(College ERP system)</a:t>
            </a:r>
            <a:endParaRPr lang="en-US" sz="2400" dirty="0">
              <a:solidFill>
                <a:srgbClr val="F4702F"/>
              </a:solidFill>
              <a:latin typeface="Verdana" pitchFamily="34" charset="0"/>
            </a:endParaRPr>
          </a:p>
        </p:txBody>
      </p:sp>
      <p:sp>
        <p:nvSpPr>
          <p:cNvPr id="7" name="Rectangle 6"/>
          <p:cNvSpPr>
            <a:spLocks noChangeArrowheads="1"/>
          </p:cNvSpPr>
          <p:nvPr/>
        </p:nvSpPr>
        <p:spPr bwMode="auto">
          <a:xfrm>
            <a:off x="5486400" y="5105400"/>
            <a:ext cx="3124200" cy="554639"/>
          </a:xfrm>
          <a:prstGeom prst="rect">
            <a:avLst/>
          </a:prstGeom>
          <a:noFill/>
          <a:ln w="9525">
            <a:noFill/>
            <a:miter lim="800000"/>
            <a:headEnd/>
            <a:tailEnd/>
          </a:ln>
        </p:spPr>
        <p:txBody>
          <a:bodyPr wrap="square">
            <a:spAutoFit/>
          </a:bodyPr>
          <a:lstStyle/>
          <a:p>
            <a:pPr eaLnBrk="0" hangingPunct="0">
              <a:lnSpc>
                <a:spcPts val="1860"/>
              </a:lnSpc>
            </a:pPr>
            <a:r>
              <a:rPr lang="en-US" sz="1350" dirty="0" smtClean="0">
                <a:latin typeface="Verdana" pitchFamily="34" charset="0"/>
              </a:rPr>
              <a:t>Sravani </a:t>
            </a:r>
            <a:r>
              <a:rPr lang="en-US" sz="1350" dirty="0" err="1" smtClean="0">
                <a:latin typeface="Verdana" pitchFamily="34" charset="0"/>
              </a:rPr>
              <a:t>Pati</a:t>
            </a:r>
            <a:endParaRPr lang="en-US" sz="1350" dirty="0" smtClean="0">
              <a:latin typeface="Verdana" pitchFamily="34" charset="0"/>
            </a:endParaRPr>
          </a:p>
          <a:p>
            <a:pPr eaLnBrk="0" hangingPunct="0">
              <a:lnSpc>
                <a:spcPts val="1860"/>
              </a:lnSpc>
            </a:pPr>
            <a:r>
              <a:rPr lang="en-US" sz="1350" dirty="0" err="1" smtClean="0">
                <a:latin typeface="Verdana" pitchFamily="34" charset="0"/>
              </a:rPr>
              <a:t>Pragathi</a:t>
            </a:r>
            <a:r>
              <a:rPr lang="en-US" sz="1350" dirty="0" smtClean="0">
                <a:latin typeface="Verdana" pitchFamily="34" charset="0"/>
              </a:rPr>
              <a:t> </a:t>
            </a:r>
            <a:r>
              <a:rPr lang="en-US" sz="1350" dirty="0" err="1" smtClean="0">
                <a:latin typeface="Verdana" pitchFamily="34" charset="0"/>
              </a:rPr>
              <a:t>pendem</a:t>
            </a:r>
            <a:endParaRPr lang="en-US" sz="1350" dirty="0">
              <a:latin typeface="Verdana" pitchFamily="34" charset="0"/>
            </a:endParaRPr>
          </a:p>
        </p:txBody>
      </p:sp>
      <p:pic>
        <p:nvPicPr>
          <p:cNvPr id="5" name="Picture 4" descr="wordmark_rev.png"/>
          <p:cNvPicPr>
            <a:picLocks noChangeAspect="1"/>
          </p:cNvPicPr>
          <p:nvPr/>
        </p:nvPicPr>
        <p:blipFill>
          <a:blip r:embed="rId3" cstate="print"/>
          <a:stretch>
            <a:fillRect/>
          </a:stretch>
        </p:blipFill>
        <p:spPr>
          <a:xfrm>
            <a:off x="304800" y="155626"/>
            <a:ext cx="2362200" cy="5874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221205_213008.png"/>
          <p:cNvPicPr>
            <a:picLocks noChangeAspect="1"/>
          </p:cNvPicPr>
          <p:nvPr/>
        </p:nvPicPr>
        <p:blipFill>
          <a:blip r:embed="rId2" cstate="print"/>
          <a:stretch>
            <a:fillRect/>
          </a:stretch>
        </p:blipFill>
        <p:spPr>
          <a:xfrm>
            <a:off x="0" y="1676400"/>
            <a:ext cx="9144000" cy="4953000"/>
          </a:xfrm>
          <a:prstGeom prst="rect">
            <a:avLst/>
          </a:prstGeom>
        </p:spPr>
      </p:pic>
      <p:sp>
        <p:nvSpPr>
          <p:cNvPr id="3" name="TextBox 2"/>
          <p:cNvSpPr txBox="1"/>
          <p:nvPr/>
        </p:nvSpPr>
        <p:spPr>
          <a:xfrm>
            <a:off x="3886200" y="1066800"/>
            <a:ext cx="1253292" cy="369332"/>
          </a:xfrm>
          <a:prstGeom prst="rect">
            <a:avLst/>
          </a:prstGeom>
          <a:noFill/>
        </p:spPr>
        <p:txBody>
          <a:bodyPr wrap="none" rtlCol="0">
            <a:spAutoFit/>
          </a:bodyPr>
          <a:lstStyle/>
          <a:p>
            <a:r>
              <a:rPr lang="en-GB" dirty="0" smtClean="0">
                <a:solidFill>
                  <a:srgbClr val="F4702F"/>
                </a:solidFill>
              </a:rPr>
              <a:t>Time table</a:t>
            </a:r>
            <a:endParaRPr lang="en-GB" dirty="0">
              <a:solidFill>
                <a:srgbClr val="F4702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0" y="990600"/>
            <a:ext cx="2249398" cy="369332"/>
          </a:xfrm>
          <a:prstGeom prst="rect">
            <a:avLst/>
          </a:prstGeom>
          <a:noFill/>
        </p:spPr>
        <p:txBody>
          <a:bodyPr wrap="none" rtlCol="0">
            <a:spAutoFit/>
          </a:bodyPr>
          <a:lstStyle/>
          <a:p>
            <a:r>
              <a:rPr lang="en-GB" dirty="0" smtClean="0">
                <a:solidFill>
                  <a:srgbClr val="F4702F"/>
                </a:solidFill>
              </a:rPr>
              <a:t>Teachers login page</a:t>
            </a:r>
            <a:endParaRPr lang="en-GB" dirty="0">
              <a:solidFill>
                <a:srgbClr val="F4702F"/>
              </a:solidFill>
            </a:endParaRPr>
          </a:p>
        </p:txBody>
      </p:sp>
      <p:pic>
        <p:nvPicPr>
          <p:cNvPr id="3" name="Picture 2" descr="Screenshot_20221205_234001.png"/>
          <p:cNvPicPr>
            <a:picLocks noChangeAspect="1"/>
          </p:cNvPicPr>
          <p:nvPr/>
        </p:nvPicPr>
        <p:blipFill>
          <a:blip r:embed="rId2" cstate="print"/>
          <a:stretch>
            <a:fillRect/>
          </a:stretch>
        </p:blipFill>
        <p:spPr>
          <a:xfrm>
            <a:off x="381000" y="1600200"/>
            <a:ext cx="8382000" cy="5105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21205_212811.png"/>
          <p:cNvPicPr>
            <a:picLocks noChangeAspect="1"/>
          </p:cNvPicPr>
          <p:nvPr/>
        </p:nvPicPr>
        <p:blipFill>
          <a:blip r:embed="rId2" cstate="print"/>
          <a:stretch>
            <a:fillRect/>
          </a:stretch>
        </p:blipFill>
        <p:spPr>
          <a:xfrm>
            <a:off x="152400" y="2286000"/>
            <a:ext cx="8839200" cy="4099774"/>
          </a:xfrm>
          <a:prstGeom prst="rect">
            <a:avLst/>
          </a:prstGeom>
        </p:spPr>
      </p:pic>
      <p:sp>
        <p:nvSpPr>
          <p:cNvPr id="4" name="TextBox 3"/>
          <p:cNvSpPr txBox="1"/>
          <p:nvPr/>
        </p:nvSpPr>
        <p:spPr>
          <a:xfrm>
            <a:off x="3657600" y="1295400"/>
            <a:ext cx="1313180" cy="369332"/>
          </a:xfrm>
          <a:prstGeom prst="rect">
            <a:avLst/>
          </a:prstGeom>
          <a:noFill/>
        </p:spPr>
        <p:txBody>
          <a:bodyPr wrap="none" rtlCol="0">
            <a:spAutoFit/>
          </a:bodyPr>
          <a:lstStyle/>
          <a:p>
            <a:r>
              <a:rPr lang="en-GB" dirty="0" smtClean="0">
                <a:solidFill>
                  <a:srgbClr val="F4702F"/>
                </a:solidFill>
              </a:rPr>
              <a:t>Homepage</a:t>
            </a:r>
            <a:endParaRPr lang="en-GB" dirty="0">
              <a:solidFill>
                <a:srgbClr val="F4702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21205_212933.png"/>
          <p:cNvPicPr>
            <a:picLocks noChangeAspect="1"/>
          </p:cNvPicPr>
          <p:nvPr/>
        </p:nvPicPr>
        <p:blipFill>
          <a:blip r:embed="rId2" cstate="print"/>
          <a:stretch>
            <a:fillRect/>
          </a:stretch>
        </p:blipFill>
        <p:spPr>
          <a:xfrm>
            <a:off x="609600" y="1828800"/>
            <a:ext cx="7906156" cy="4746755"/>
          </a:xfrm>
          <a:prstGeom prst="rect">
            <a:avLst/>
          </a:prstGeom>
        </p:spPr>
      </p:pic>
      <p:sp>
        <p:nvSpPr>
          <p:cNvPr id="3" name="TextBox 2"/>
          <p:cNvSpPr txBox="1"/>
          <p:nvPr/>
        </p:nvSpPr>
        <p:spPr>
          <a:xfrm>
            <a:off x="3352800" y="1295400"/>
            <a:ext cx="1351652" cy="369332"/>
          </a:xfrm>
          <a:prstGeom prst="rect">
            <a:avLst/>
          </a:prstGeom>
          <a:noFill/>
        </p:spPr>
        <p:txBody>
          <a:bodyPr wrap="none" rtlCol="0">
            <a:spAutoFit/>
          </a:bodyPr>
          <a:lstStyle/>
          <a:p>
            <a:r>
              <a:rPr lang="en-GB" dirty="0" smtClean="0">
                <a:solidFill>
                  <a:srgbClr val="F4702F"/>
                </a:solidFill>
              </a:rPr>
              <a:t>Attendance</a:t>
            </a:r>
            <a:endParaRPr lang="en-GB" dirty="0">
              <a:solidFill>
                <a:srgbClr val="F4702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21205_234905.png"/>
          <p:cNvPicPr>
            <a:picLocks noChangeAspect="1"/>
          </p:cNvPicPr>
          <p:nvPr/>
        </p:nvPicPr>
        <p:blipFill>
          <a:blip r:embed="rId2" cstate="print"/>
          <a:stretch>
            <a:fillRect/>
          </a:stretch>
        </p:blipFill>
        <p:spPr>
          <a:xfrm>
            <a:off x="0" y="2133600"/>
            <a:ext cx="9144000" cy="4329440"/>
          </a:xfrm>
          <a:prstGeom prst="rect">
            <a:avLst/>
          </a:prstGeom>
        </p:spPr>
      </p:pic>
      <p:sp>
        <p:nvSpPr>
          <p:cNvPr id="3" name="TextBox 2"/>
          <p:cNvSpPr txBox="1"/>
          <p:nvPr/>
        </p:nvSpPr>
        <p:spPr>
          <a:xfrm>
            <a:off x="3886200" y="1371600"/>
            <a:ext cx="813043" cy="369332"/>
          </a:xfrm>
          <a:prstGeom prst="rect">
            <a:avLst/>
          </a:prstGeom>
          <a:noFill/>
        </p:spPr>
        <p:txBody>
          <a:bodyPr wrap="none" rtlCol="0">
            <a:spAutoFit/>
          </a:bodyPr>
          <a:lstStyle/>
          <a:p>
            <a:r>
              <a:rPr lang="en-GB" dirty="0" smtClean="0">
                <a:solidFill>
                  <a:srgbClr val="F4702F"/>
                </a:solidFill>
              </a:rPr>
              <a:t>Marks</a:t>
            </a:r>
            <a:endParaRPr lang="en-GB" dirty="0">
              <a:solidFill>
                <a:srgbClr val="F4702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_20221205_213125.png"/>
          <p:cNvPicPr>
            <a:picLocks noChangeAspect="1"/>
          </p:cNvPicPr>
          <p:nvPr/>
        </p:nvPicPr>
        <p:blipFill>
          <a:blip r:embed="rId2" cstate="print"/>
          <a:stretch>
            <a:fillRect/>
          </a:stretch>
        </p:blipFill>
        <p:spPr>
          <a:xfrm>
            <a:off x="304800" y="1600200"/>
            <a:ext cx="8534400" cy="5072743"/>
          </a:xfrm>
          <a:prstGeom prst="rect">
            <a:avLst/>
          </a:prstGeom>
        </p:spPr>
      </p:pic>
      <p:sp>
        <p:nvSpPr>
          <p:cNvPr id="4" name="TextBox 3"/>
          <p:cNvSpPr txBox="1"/>
          <p:nvPr/>
        </p:nvSpPr>
        <p:spPr>
          <a:xfrm>
            <a:off x="3733800" y="1066800"/>
            <a:ext cx="992579" cy="369332"/>
          </a:xfrm>
          <a:prstGeom prst="rect">
            <a:avLst/>
          </a:prstGeom>
          <a:noFill/>
        </p:spPr>
        <p:txBody>
          <a:bodyPr wrap="none" rtlCol="0">
            <a:spAutoFit/>
          </a:bodyPr>
          <a:lstStyle/>
          <a:p>
            <a:r>
              <a:rPr lang="en-GB" dirty="0" smtClean="0">
                <a:solidFill>
                  <a:srgbClr val="F4702F"/>
                </a:solidFill>
              </a:rPr>
              <a:t>Reports</a:t>
            </a:r>
            <a:endParaRPr lang="en-GB" dirty="0">
              <a:solidFill>
                <a:srgbClr val="F4702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1371600"/>
            <a:ext cx="2698175" cy="369332"/>
          </a:xfrm>
          <a:prstGeom prst="rect">
            <a:avLst/>
          </a:prstGeom>
          <a:noFill/>
        </p:spPr>
        <p:txBody>
          <a:bodyPr wrap="none" rtlCol="0">
            <a:spAutoFit/>
          </a:bodyPr>
          <a:lstStyle/>
          <a:p>
            <a:r>
              <a:rPr lang="en-GB" dirty="0" smtClean="0">
                <a:solidFill>
                  <a:srgbClr val="F4702F"/>
                </a:solidFill>
              </a:rPr>
              <a:t>Administrator login Page</a:t>
            </a:r>
            <a:endParaRPr lang="en-GB" dirty="0">
              <a:solidFill>
                <a:srgbClr val="F4702F"/>
              </a:solidFill>
            </a:endParaRPr>
          </a:p>
        </p:txBody>
      </p:sp>
      <p:pic>
        <p:nvPicPr>
          <p:cNvPr id="3" name="Picture 2" descr="Screenshot_20221205_212733.png"/>
          <p:cNvPicPr>
            <a:picLocks noChangeAspect="1"/>
          </p:cNvPicPr>
          <p:nvPr/>
        </p:nvPicPr>
        <p:blipFill>
          <a:blip r:embed="rId2" cstate="print"/>
          <a:stretch>
            <a:fillRect/>
          </a:stretch>
        </p:blipFill>
        <p:spPr>
          <a:xfrm>
            <a:off x="152400" y="2133600"/>
            <a:ext cx="8839200" cy="4343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21205_213503.png"/>
          <p:cNvPicPr>
            <a:picLocks noChangeAspect="1"/>
          </p:cNvPicPr>
          <p:nvPr/>
        </p:nvPicPr>
        <p:blipFill>
          <a:blip r:embed="rId2" cstate="print"/>
          <a:stretch>
            <a:fillRect/>
          </a:stretch>
        </p:blipFill>
        <p:spPr>
          <a:xfrm>
            <a:off x="381000" y="1981200"/>
            <a:ext cx="8382000" cy="4244051"/>
          </a:xfrm>
          <a:prstGeom prst="rect">
            <a:avLst/>
          </a:prstGeom>
        </p:spPr>
      </p:pic>
      <p:sp>
        <p:nvSpPr>
          <p:cNvPr id="3" name="TextBox 2"/>
          <p:cNvSpPr txBox="1"/>
          <p:nvPr/>
        </p:nvSpPr>
        <p:spPr>
          <a:xfrm>
            <a:off x="3124200" y="1219200"/>
            <a:ext cx="2736647" cy="369332"/>
          </a:xfrm>
          <a:prstGeom prst="rect">
            <a:avLst/>
          </a:prstGeom>
          <a:noFill/>
        </p:spPr>
        <p:txBody>
          <a:bodyPr wrap="none" rtlCol="0">
            <a:spAutoFit/>
          </a:bodyPr>
          <a:lstStyle/>
          <a:p>
            <a:r>
              <a:rPr lang="en-GB" dirty="0" smtClean="0">
                <a:solidFill>
                  <a:srgbClr val="F4702F"/>
                </a:solidFill>
              </a:rPr>
              <a:t>Administrator Homepage</a:t>
            </a:r>
            <a:endParaRPr lang="en-GB" dirty="0">
              <a:solidFill>
                <a:srgbClr val="F4702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21205_213543.png"/>
          <p:cNvPicPr>
            <a:picLocks noChangeAspect="1"/>
          </p:cNvPicPr>
          <p:nvPr/>
        </p:nvPicPr>
        <p:blipFill>
          <a:blip r:embed="rId2" cstate="print"/>
          <a:stretch>
            <a:fillRect/>
          </a:stretch>
        </p:blipFill>
        <p:spPr>
          <a:xfrm>
            <a:off x="1524000" y="2209800"/>
            <a:ext cx="5658141" cy="395625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_20221205_213520.png"/>
          <p:cNvPicPr>
            <a:picLocks noChangeAspect="1"/>
          </p:cNvPicPr>
          <p:nvPr/>
        </p:nvPicPr>
        <p:blipFill>
          <a:blip r:embed="rId2" cstate="print"/>
          <a:stretch>
            <a:fillRect/>
          </a:stretch>
        </p:blipFill>
        <p:spPr>
          <a:xfrm>
            <a:off x="1708003" y="1381019"/>
            <a:ext cx="5727994" cy="40959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6"/>
          <p:cNvSpPr>
            <a:spLocks noChangeArrowheads="1"/>
          </p:cNvSpPr>
          <p:nvPr/>
        </p:nvSpPr>
        <p:spPr bwMode="auto">
          <a:xfrm>
            <a:off x="450028" y="2362200"/>
            <a:ext cx="8305800" cy="3970318"/>
          </a:xfrm>
          <a:prstGeom prst="rect">
            <a:avLst/>
          </a:prstGeom>
          <a:noFill/>
          <a:ln w="9525">
            <a:noFill/>
            <a:miter lim="800000"/>
            <a:headEnd/>
            <a:tailEnd/>
          </a:ln>
        </p:spPr>
        <p:txBody>
          <a:bodyPr wrap="square">
            <a:spAutoFit/>
          </a:bodyPr>
          <a:lstStyle/>
          <a:p>
            <a:pPr indent="119063" eaLnBrk="0" hangingPunct="0">
              <a:buSzPct val="75000"/>
              <a:buFont typeface="Arial" pitchFamily="34" charset="0"/>
              <a:buChar char="•"/>
              <a:defRPr/>
            </a:pPr>
            <a:r>
              <a:rPr lang="en-GB" dirty="0" smtClean="0"/>
              <a:t>Eliminating poverty in education is the key problem we'll be tackling</a:t>
            </a:r>
            <a:r>
              <a:rPr lang="en-GB" dirty="0" smtClean="0"/>
              <a:t>.</a:t>
            </a:r>
          </a:p>
          <a:p>
            <a:pPr indent="119063" eaLnBrk="0" hangingPunct="0">
              <a:buSzPct val="75000"/>
              <a:buFont typeface="Arial" pitchFamily="34" charset="0"/>
              <a:buChar char="•"/>
              <a:defRPr/>
            </a:pPr>
            <a:endParaRPr lang="en-GB" dirty="0" smtClean="0"/>
          </a:p>
          <a:p>
            <a:pPr indent="119063" eaLnBrk="0" hangingPunct="0">
              <a:buSzPct val="75000"/>
              <a:buFont typeface="Arial" pitchFamily="34" charset="0"/>
              <a:buChar char="•"/>
              <a:defRPr/>
            </a:pPr>
            <a:r>
              <a:rPr lang="en-GB" dirty="0" smtClean="0"/>
              <a:t> </a:t>
            </a:r>
            <a:r>
              <a:rPr lang="en-GB" dirty="0" smtClean="0"/>
              <a:t>We want to create a language-learning tool for users </a:t>
            </a:r>
            <a:r>
              <a:rPr lang="en-GB" dirty="0" smtClean="0"/>
              <a:t>that </a:t>
            </a:r>
            <a:r>
              <a:rPr lang="en-GB" dirty="0" smtClean="0"/>
              <a:t>will be available online. Through this </a:t>
            </a:r>
            <a:r>
              <a:rPr lang="en-GB" dirty="0" smtClean="0"/>
              <a:t>software , </a:t>
            </a:r>
            <a:r>
              <a:rPr lang="en-GB" dirty="0" smtClean="0"/>
              <a:t>users can communicate with teaching assistants online and get their questions answered</a:t>
            </a:r>
            <a:r>
              <a:rPr lang="en-GB" dirty="0" smtClean="0"/>
              <a:t>.</a:t>
            </a:r>
          </a:p>
          <a:p>
            <a:pPr indent="119063" eaLnBrk="0" hangingPunct="0">
              <a:buSzPct val="75000"/>
              <a:defRPr/>
            </a:pPr>
            <a:endParaRPr lang="en-GB" dirty="0" smtClean="0"/>
          </a:p>
          <a:p>
            <a:pPr indent="119063" eaLnBrk="0" hangingPunct="0">
              <a:buSzPct val="75000"/>
              <a:buFont typeface="Arial" pitchFamily="34" charset="0"/>
              <a:buChar char="•"/>
              <a:defRPr/>
            </a:pPr>
            <a:r>
              <a:rPr lang="en-GB" dirty="0" smtClean="0"/>
              <a:t> </a:t>
            </a:r>
            <a:r>
              <a:rPr lang="en-GB" dirty="0" smtClean="0"/>
              <a:t>This program also helps students learn new things, connect with plenty of people who share their interests, and access a variety of resources so they may learn more rather than just focusing on one thing</a:t>
            </a:r>
            <a:r>
              <a:rPr lang="en-GB" dirty="0" smtClean="0"/>
              <a:t>.</a:t>
            </a:r>
          </a:p>
          <a:p>
            <a:pPr indent="119063" eaLnBrk="0" hangingPunct="0">
              <a:buSzPct val="75000"/>
              <a:defRPr/>
            </a:pPr>
            <a:endParaRPr lang="en-GB" dirty="0" smtClean="0"/>
          </a:p>
          <a:p>
            <a:pPr indent="119063" eaLnBrk="0" hangingPunct="0">
              <a:buSzPct val="75000"/>
              <a:buFont typeface="Arial" pitchFamily="34" charset="0"/>
              <a:buChar char="•"/>
              <a:defRPr/>
            </a:pPr>
            <a:r>
              <a:rPr lang="en-GB" dirty="0" smtClean="0"/>
              <a:t>The goal of the college information management system is to give administrators of any organization the capacity to amend and </a:t>
            </a:r>
            <a:r>
              <a:rPr lang="en-GB" dirty="0" smtClean="0"/>
              <a:t> </a:t>
            </a:r>
            <a:r>
              <a:rPr lang="en-GB" dirty="0" smtClean="0"/>
              <a:t>out a student's personal information while enabling the student to maintain his professional development. </a:t>
            </a:r>
            <a:endParaRPr lang="en-US" dirty="0">
              <a:latin typeface="Verdana" pitchFamily="34" charset="0"/>
            </a:endParaRPr>
          </a:p>
        </p:txBody>
      </p:sp>
      <p:sp>
        <p:nvSpPr>
          <p:cNvPr id="6" name="TextBox 4"/>
          <p:cNvSpPr txBox="1">
            <a:spLocks noChangeArrowheads="1"/>
          </p:cNvSpPr>
          <p:nvPr/>
        </p:nvSpPr>
        <p:spPr bwMode="auto">
          <a:xfrm>
            <a:off x="457200" y="1371600"/>
            <a:ext cx="8382000" cy="461665"/>
          </a:xfrm>
          <a:prstGeom prst="rect">
            <a:avLst/>
          </a:prstGeom>
          <a:noFill/>
          <a:ln w="9525">
            <a:noFill/>
            <a:miter lim="800000"/>
            <a:headEnd/>
            <a:tailEnd/>
          </a:ln>
        </p:spPr>
        <p:txBody>
          <a:bodyPr>
            <a:spAutoFit/>
          </a:bodyPr>
          <a:lstStyle/>
          <a:p>
            <a:r>
              <a:rPr lang="en-US" sz="2400" dirty="0" smtClean="0">
                <a:solidFill>
                  <a:srgbClr val="F4702F"/>
                </a:solidFill>
                <a:latin typeface="Verdana" pitchFamily="34" charset="0"/>
              </a:rPr>
              <a:t>                         Introduction</a:t>
            </a:r>
            <a:endParaRPr lang="en-US" sz="2400" dirty="0">
              <a:solidFill>
                <a:srgbClr val="F4702F"/>
              </a:solidFill>
              <a:latin typeface="Verdana" pitchFamily="34" charset="0"/>
            </a:endParaRPr>
          </a:p>
        </p:txBody>
      </p:sp>
      <p:pic>
        <p:nvPicPr>
          <p:cNvPr id="4" name="Picture 3" descr="wordmark_rev.png"/>
          <p:cNvPicPr>
            <a:picLocks noChangeAspect="1"/>
          </p:cNvPicPr>
          <p:nvPr/>
        </p:nvPicPr>
        <p:blipFill>
          <a:blip r:embed="rId3" cstate="print"/>
          <a:stretch>
            <a:fillRect/>
          </a:stretch>
        </p:blipFill>
        <p:spPr>
          <a:xfrm>
            <a:off x="304800" y="155626"/>
            <a:ext cx="2362200" cy="587426"/>
          </a:xfrm>
          <a:prstGeom prst="rect">
            <a:avLst/>
          </a:prstGeom>
        </p:spPr>
      </p:pic>
    </p:spTree>
    <p:extLst>
      <p:ext uri="{BB962C8B-B14F-4D97-AF65-F5344CB8AC3E}">
        <p14:creationId xmlns:p14="http://schemas.microsoft.com/office/powerpoint/2010/main" xmlns="" val="35342757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1828800"/>
            <a:ext cx="4019049" cy="369332"/>
          </a:xfrm>
          <a:prstGeom prst="rect">
            <a:avLst/>
          </a:prstGeom>
          <a:noFill/>
        </p:spPr>
        <p:txBody>
          <a:bodyPr wrap="none" rtlCol="0">
            <a:spAutoFit/>
          </a:bodyPr>
          <a:lstStyle/>
          <a:p>
            <a:r>
              <a:rPr lang="en-GB" dirty="0" smtClean="0">
                <a:solidFill>
                  <a:srgbClr val="F4702F"/>
                </a:solidFill>
              </a:rPr>
              <a:t>Human centre computing Interactions</a:t>
            </a:r>
            <a:endParaRPr lang="en-GB" dirty="0">
              <a:solidFill>
                <a:srgbClr val="F4702F"/>
              </a:solidFill>
            </a:endParaRPr>
          </a:p>
        </p:txBody>
      </p:sp>
      <p:sp>
        <p:nvSpPr>
          <p:cNvPr id="4" name="TextBox 3"/>
          <p:cNvSpPr txBox="1"/>
          <p:nvPr/>
        </p:nvSpPr>
        <p:spPr>
          <a:xfrm>
            <a:off x="762000" y="2819400"/>
            <a:ext cx="7543800" cy="2862322"/>
          </a:xfrm>
          <a:prstGeom prst="rect">
            <a:avLst/>
          </a:prstGeom>
          <a:noFill/>
        </p:spPr>
        <p:txBody>
          <a:bodyPr wrap="square" rtlCol="0">
            <a:spAutoFit/>
          </a:bodyPr>
          <a:lstStyle/>
          <a:p>
            <a:pPr>
              <a:buFont typeface="Arial" pitchFamily="34" charset="0"/>
              <a:buChar char="•"/>
            </a:pPr>
            <a:r>
              <a:rPr lang="en-GB" dirty="0" smtClean="0"/>
              <a:t>Here we are using interactive elements by mouse clicks and how the interaction between system and users takes place is taken.</a:t>
            </a:r>
          </a:p>
          <a:p>
            <a:pPr>
              <a:buFont typeface="Arial" pitchFamily="34" charset="0"/>
              <a:buChar char="•"/>
            </a:pPr>
            <a:endParaRPr lang="en-GB" dirty="0" smtClean="0"/>
          </a:p>
          <a:p>
            <a:endParaRPr lang="en-GB" dirty="0" smtClean="0"/>
          </a:p>
          <a:p>
            <a:pPr>
              <a:buFont typeface="Arial" pitchFamily="34" charset="0"/>
              <a:buChar char="•"/>
            </a:pPr>
            <a:r>
              <a:rPr lang="en-GB" dirty="0" smtClean="0"/>
              <a:t>Various buttons are there and access is given accordingly with respect to type of users.</a:t>
            </a:r>
          </a:p>
          <a:p>
            <a:endParaRPr lang="en-GB" dirty="0" smtClean="0"/>
          </a:p>
          <a:p>
            <a:pPr>
              <a:buFont typeface="Arial" pitchFamily="34" charset="0"/>
              <a:buChar char="•"/>
            </a:pPr>
            <a:endParaRPr lang="en-GB" dirty="0" smtClean="0"/>
          </a:p>
          <a:p>
            <a:pPr>
              <a:buFont typeface="Arial" pitchFamily="34" charset="0"/>
              <a:buChar char="•"/>
            </a:pPr>
            <a:r>
              <a:rPr lang="en-GB" dirty="0" smtClean="0"/>
              <a:t>We have used python and html for building web page to create more interactively.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57600" y="3505200"/>
            <a:ext cx="1792478" cy="461665"/>
          </a:xfrm>
          <a:prstGeom prst="rect">
            <a:avLst/>
          </a:prstGeom>
          <a:noFill/>
        </p:spPr>
        <p:txBody>
          <a:bodyPr wrap="none" rtlCol="0">
            <a:spAutoFit/>
          </a:bodyPr>
          <a:lstStyle/>
          <a:p>
            <a:r>
              <a:rPr lang="en-GB" sz="2400" dirty="0" smtClean="0"/>
              <a:t>Thank you !</a:t>
            </a:r>
            <a:endParaRPr lang="en-GB"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1000" y="1371600"/>
            <a:ext cx="8382000" cy="4247317"/>
          </a:xfrm>
          <a:prstGeom prst="rect">
            <a:avLst/>
          </a:prstGeom>
          <a:noFill/>
        </p:spPr>
        <p:txBody>
          <a:bodyPr wrap="square" rtlCol="0">
            <a:spAutoFit/>
          </a:bodyPr>
          <a:lstStyle/>
          <a:p>
            <a:r>
              <a:rPr lang="en-GB" dirty="0" smtClean="0">
                <a:solidFill>
                  <a:srgbClr val="FFC000"/>
                </a:solidFill>
              </a:rPr>
              <a:t>                                          </a:t>
            </a:r>
          </a:p>
          <a:p>
            <a:endParaRPr lang="en-GB" dirty="0" smtClean="0">
              <a:solidFill>
                <a:srgbClr val="FFC000"/>
              </a:solidFill>
            </a:endParaRPr>
          </a:p>
          <a:p>
            <a:r>
              <a:rPr lang="en-GB" dirty="0" smtClean="0">
                <a:solidFill>
                  <a:srgbClr val="FFC000"/>
                </a:solidFill>
              </a:rPr>
              <a:t>                                                 </a:t>
            </a:r>
            <a:r>
              <a:rPr lang="en-GB" dirty="0" smtClean="0">
                <a:solidFill>
                  <a:srgbClr val="F4702F"/>
                </a:solidFill>
              </a:rPr>
              <a:t>Time schedule </a:t>
            </a:r>
          </a:p>
          <a:p>
            <a:endParaRPr lang="en-GB" dirty="0" smtClean="0"/>
          </a:p>
          <a:p>
            <a:endParaRPr lang="en-GB" dirty="0" smtClean="0"/>
          </a:p>
          <a:p>
            <a:r>
              <a:rPr lang="en-GB" dirty="0" smtClean="0"/>
              <a:t>The Project schedule activities will consist of following:</a:t>
            </a:r>
          </a:p>
          <a:p>
            <a:r>
              <a:rPr lang="en-GB" dirty="0" smtClean="0"/>
              <a:t> </a:t>
            </a:r>
          </a:p>
          <a:p>
            <a:pPr marL="342900" indent="-342900">
              <a:buAutoNum type="arabicPeriod"/>
            </a:pPr>
            <a:r>
              <a:rPr lang="en-GB" dirty="0" smtClean="0"/>
              <a:t>Forming The Team</a:t>
            </a:r>
          </a:p>
          <a:p>
            <a:pPr marL="342900" indent="-342900"/>
            <a:r>
              <a:rPr lang="en-GB" dirty="0" smtClean="0"/>
              <a:t>2</a:t>
            </a:r>
            <a:r>
              <a:rPr lang="en-GB" dirty="0" smtClean="0"/>
              <a:t>. </a:t>
            </a:r>
            <a:r>
              <a:rPr lang="en-GB" dirty="0" smtClean="0"/>
              <a:t> Selecting The Project Title </a:t>
            </a:r>
          </a:p>
          <a:p>
            <a:pPr marL="342900" indent="-342900"/>
            <a:r>
              <a:rPr lang="en-GB" dirty="0" smtClean="0"/>
              <a:t>3.  System Requirement Collection </a:t>
            </a:r>
          </a:p>
          <a:p>
            <a:pPr marL="342900" indent="-342900"/>
            <a:r>
              <a:rPr lang="en-GB" dirty="0" smtClean="0"/>
              <a:t>4</a:t>
            </a:r>
            <a:r>
              <a:rPr lang="en-GB" dirty="0" smtClean="0"/>
              <a:t>. </a:t>
            </a:r>
            <a:r>
              <a:rPr lang="en-GB" dirty="0" smtClean="0"/>
              <a:t> System Design </a:t>
            </a:r>
          </a:p>
          <a:p>
            <a:pPr marL="342900" indent="-342900"/>
            <a:r>
              <a:rPr lang="en-GB" dirty="0" smtClean="0"/>
              <a:t>5</a:t>
            </a:r>
            <a:r>
              <a:rPr lang="en-GB" dirty="0" smtClean="0"/>
              <a:t>. </a:t>
            </a:r>
            <a:r>
              <a:rPr lang="en-GB" dirty="0" smtClean="0"/>
              <a:t> Acquiring the required resources </a:t>
            </a:r>
          </a:p>
          <a:p>
            <a:pPr marL="342900" indent="-342900"/>
            <a:r>
              <a:rPr lang="en-GB" dirty="0" smtClean="0"/>
              <a:t>6</a:t>
            </a:r>
            <a:r>
              <a:rPr lang="en-GB" dirty="0" smtClean="0"/>
              <a:t>. </a:t>
            </a:r>
            <a:r>
              <a:rPr lang="en-GB" dirty="0" smtClean="0"/>
              <a:t> Coding </a:t>
            </a:r>
          </a:p>
          <a:p>
            <a:pPr marL="342900" indent="-342900"/>
            <a:r>
              <a:rPr lang="en-GB" dirty="0" smtClean="0"/>
              <a:t>7</a:t>
            </a:r>
            <a:r>
              <a:rPr lang="en-GB" dirty="0" smtClean="0"/>
              <a:t>. </a:t>
            </a:r>
            <a:r>
              <a:rPr lang="en-GB" dirty="0" smtClean="0"/>
              <a:t>Testing of the Application </a:t>
            </a:r>
          </a:p>
          <a:p>
            <a:pPr marL="342900" indent="-342900"/>
            <a:r>
              <a:rPr lang="en-GB" dirty="0" smtClean="0"/>
              <a:t>8</a:t>
            </a:r>
            <a:r>
              <a:rPr lang="en-GB" dirty="0" smtClean="0"/>
              <a:t>. Deployment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371600"/>
            <a:ext cx="3172663" cy="369332"/>
          </a:xfrm>
          <a:prstGeom prst="rect">
            <a:avLst/>
          </a:prstGeom>
          <a:noFill/>
        </p:spPr>
        <p:txBody>
          <a:bodyPr wrap="none" rtlCol="0">
            <a:spAutoFit/>
          </a:bodyPr>
          <a:lstStyle/>
          <a:p>
            <a:r>
              <a:rPr lang="en-GB" dirty="0" smtClean="0">
                <a:solidFill>
                  <a:srgbClr val="F4702F"/>
                </a:solidFill>
              </a:rPr>
              <a:t>Identification of stake holders</a:t>
            </a:r>
            <a:endParaRPr lang="en-GB" dirty="0">
              <a:solidFill>
                <a:srgbClr val="F4702F"/>
              </a:solidFill>
            </a:endParaRPr>
          </a:p>
        </p:txBody>
      </p:sp>
      <p:sp>
        <p:nvSpPr>
          <p:cNvPr id="3" name="TextBox 2"/>
          <p:cNvSpPr txBox="1"/>
          <p:nvPr/>
        </p:nvSpPr>
        <p:spPr>
          <a:xfrm>
            <a:off x="914400" y="2057400"/>
            <a:ext cx="1624163" cy="1477328"/>
          </a:xfrm>
          <a:prstGeom prst="rect">
            <a:avLst/>
          </a:prstGeom>
          <a:noFill/>
        </p:spPr>
        <p:txBody>
          <a:bodyPr wrap="none" rtlCol="0">
            <a:spAutoFit/>
          </a:bodyPr>
          <a:lstStyle/>
          <a:p>
            <a:pPr>
              <a:buFont typeface="Arial" pitchFamily="34" charset="0"/>
              <a:buChar char="•"/>
            </a:pPr>
            <a:r>
              <a:rPr lang="en-GB" dirty="0" smtClean="0"/>
              <a:t>Teachers</a:t>
            </a:r>
          </a:p>
          <a:p>
            <a:pPr>
              <a:buFont typeface="Arial" pitchFamily="34" charset="0"/>
              <a:buChar char="•"/>
            </a:pPr>
            <a:endParaRPr lang="en-GB" dirty="0" smtClean="0"/>
          </a:p>
          <a:p>
            <a:pPr>
              <a:buFont typeface="Arial" pitchFamily="34" charset="0"/>
              <a:buChar char="•"/>
            </a:pPr>
            <a:r>
              <a:rPr lang="en-GB" dirty="0" smtClean="0"/>
              <a:t>Students</a:t>
            </a:r>
          </a:p>
          <a:p>
            <a:pPr>
              <a:buFont typeface="Arial" pitchFamily="34" charset="0"/>
              <a:buChar char="•"/>
            </a:pPr>
            <a:endParaRPr lang="en-GB" dirty="0" smtClean="0"/>
          </a:p>
          <a:p>
            <a:pPr>
              <a:buFont typeface="Arial" pitchFamily="34" charset="0"/>
              <a:buChar char="•"/>
            </a:pPr>
            <a:r>
              <a:rPr lang="en-GB" dirty="0" smtClean="0"/>
              <a:t>Administrator</a:t>
            </a:r>
            <a:endParaRPr lang="en-GB" dirty="0"/>
          </a:p>
        </p:txBody>
      </p:sp>
      <p:sp>
        <p:nvSpPr>
          <p:cNvPr id="4" name="TextBox 3"/>
          <p:cNvSpPr txBox="1"/>
          <p:nvPr/>
        </p:nvSpPr>
        <p:spPr>
          <a:xfrm>
            <a:off x="914400" y="3962400"/>
            <a:ext cx="1360309" cy="369332"/>
          </a:xfrm>
          <a:prstGeom prst="rect">
            <a:avLst/>
          </a:prstGeom>
          <a:noFill/>
        </p:spPr>
        <p:txBody>
          <a:bodyPr wrap="none" rtlCol="0">
            <a:spAutoFit/>
          </a:bodyPr>
          <a:lstStyle/>
          <a:p>
            <a:r>
              <a:rPr lang="en-GB" dirty="0" smtClean="0">
                <a:solidFill>
                  <a:srgbClr val="F4702F"/>
                </a:solidFill>
              </a:rPr>
              <a:t>View points</a:t>
            </a:r>
            <a:endParaRPr lang="en-GB" dirty="0">
              <a:solidFill>
                <a:srgbClr val="F4702F"/>
              </a:solidFill>
            </a:endParaRPr>
          </a:p>
        </p:txBody>
      </p:sp>
      <p:sp>
        <p:nvSpPr>
          <p:cNvPr id="5" name="Rectangle 4"/>
          <p:cNvSpPr/>
          <p:nvPr/>
        </p:nvSpPr>
        <p:spPr>
          <a:xfrm>
            <a:off x="914400" y="4495800"/>
            <a:ext cx="4572000" cy="1477328"/>
          </a:xfrm>
          <a:prstGeom prst="rect">
            <a:avLst/>
          </a:prstGeom>
        </p:spPr>
        <p:txBody>
          <a:bodyPr>
            <a:spAutoFit/>
          </a:bodyPr>
          <a:lstStyle/>
          <a:p>
            <a:pPr>
              <a:buFont typeface="Arial" pitchFamily="34" charset="0"/>
              <a:buChar char="•"/>
            </a:pPr>
            <a:r>
              <a:rPr lang="en-GB" dirty="0" smtClean="0"/>
              <a:t>Teachers viewpoint</a:t>
            </a:r>
            <a:endParaRPr lang="en-GB" dirty="0" smtClean="0"/>
          </a:p>
          <a:p>
            <a:pPr>
              <a:buFont typeface="Arial" pitchFamily="34" charset="0"/>
              <a:buChar char="•"/>
            </a:pPr>
            <a:endParaRPr lang="en-GB" dirty="0" smtClean="0"/>
          </a:p>
          <a:p>
            <a:pPr>
              <a:buFont typeface="Arial" pitchFamily="34" charset="0"/>
              <a:buChar char="•"/>
            </a:pPr>
            <a:r>
              <a:rPr lang="en-GB" dirty="0" smtClean="0"/>
              <a:t>Students  viewpoint</a:t>
            </a:r>
            <a:endParaRPr lang="en-GB" dirty="0" smtClean="0"/>
          </a:p>
          <a:p>
            <a:pPr>
              <a:buFont typeface="Arial" pitchFamily="34" charset="0"/>
              <a:buChar char="•"/>
            </a:pPr>
            <a:endParaRPr lang="en-GB" dirty="0" smtClean="0"/>
          </a:p>
          <a:p>
            <a:pPr>
              <a:buFont typeface="Arial" pitchFamily="34" charset="0"/>
              <a:buChar char="•"/>
            </a:pPr>
            <a:r>
              <a:rPr lang="en-GB" dirty="0" smtClean="0"/>
              <a:t>Administrator viewpoint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19200"/>
            <a:ext cx="7924800" cy="4678204"/>
          </a:xfrm>
          <a:prstGeom prst="rect">
            <a:avLst/>
          </a:prstGeom>
          <a:noFill/>
        </p:spPr>
        <p:txBody>
          <a:bodyPr wrap="square" rtlCol="0">
            <a:spAutoFit/>
          </a:bodyPr>
          <a:lstStyle/>
          <a:p>
            <a:r>
              <a:rPr lang="en-GB" dirty="0" smtClean="0">
                <a:solidFill>
                  <a:srgbClr val="F4702F"/>
                </a:solidFill>
              </a:rPr>
              <a:t>The </a:t>
            </a:r>
            <a:r>
              <a:rPr lang="en-GB" dirty="0" smtClean="0">
                <a:solidFill>
                  <a:srgbClr val="F4702F"/>
                </a:solidFill>
              </a:rPr>
              <a:t>operating environment for our system are listed below:</a:t>
            </a:r>
          </a:p>
          <a:p>
            <a:endParaRPr lang="en-GB" dirty="0" smtClean="0"/>
          </a:p>
          <a:p>
            <a:r>
              <a:rPr lang="en-GB" sz="1600" dirty="0" smtClean="0"/>
              <a:t>Operating System: Windows10  </a:t>
            </a:r>
          </a:p>
          <a:p>
            <a:r>
              <a:rPr lang="en-GB" sz="1600" dirty="0" smtClean="0"/>
              <a:t>Database</a:t>
            </a:r>
            <a:r>
              <a:rPr lang="en-GB" sz="1600" dirty="0" smtClean="0"/>
              <a:t>: </a:t>
            </a:r>
            <a:r>
              <a:rPr lang="en-GB" sz="1600" dirty="0" smtClean="0"/>
              <a:t>My SQL database  </a:t>
            </a:r>
          </a:p>
          <a:p>
            <a:r>
              <a:rPr lang="en-GB" sz="1600" dirty="0" smtClean="0"/>
              <a:t>Frontend:  HTML/CSS/Bootstrap  </a:t>
            </a:r>
          </a:p>
          <a:p>
            <a:r>
              <a:rPr lang="en-GB" sz="1600" dirty="0" smtClean="0"/>
              <a:t>Backend:  </a:t>
            </a:r>
            <a:r>
              <a:rPr lang="en-GB" sz="1600" dirty="0" err="1" smtClean="0"/>
              <a:t>Django</a:t>
            </a:r>
            <a:r>
              <a:rPr lang="en-GB" sz="1600" dirty="0" smtClean="0"/>
              <a:t> </a:t>
            </a:r>
          </a:p>
          <a:p>
            <a:endParaRPr lang="en-GB" sz="1600" dirty="0" smtClean="0"/>
          </a:p>
          <a:p>
            <a:r>
              <a:rPr lang="en-GB" dirty="0" smtClean="0">
                <a:solidFill>
                  <a:srgbClr val="F4702F"/>
                </a:solidFill>
              </a:rPr>
              <a:t>Hardware Interfaces</a:t>
            </a:r>
            <a:r>
              <a:rPr lang="en-GB" dirty="0" smtClean="0"/>
              <a:t> </a:t>
            </a:r>
          </a:p>
          <a:p>
            <a:r>
              <a:rPr lang="en-GB" sz="1600" dirty="0" smtClean="0"/>
              <a:t>Since neither the mobile application nor the web portal  have any designated hardware, It does not have any direct hardware interfaces .Any browser can be used to access the web app</a:t>
            </a:r>
            <a:r>
              <a:rPr lang="en-GB" sz="1600" dirty="0" smtClean="0"/>
              <a:t>. </a:t>
            </a:r>
            <a:endParaRPr lang="en-GB" sz="1600" dirty="0" smtClean="0"/>
          </a:p>
          <a:p>
            <a:endParaRPr lang="en-GB" sz="1600" dirty="0" smtClean="0"/>
          </a:p>
          <a:p>
            <a:r>
              <a:rPr lang="en-GB" dirty="0" smtClean="0">
                <a:solidFill>
                  <a:srgbClr val="F4702F"/>
                </a:solidFill>
              </a:rPr>
              <a:t>Software Interfaces</a:t>
            </a:r>
            <a:r>
              <a:rPr lang="en-GB" dirty="0" smtClean="0"/>
              <a:t>  </a:t>
            </a:r>
          </a:p>
          <a:p>
            <a:r>
              <a:rPr lang="en-GB" sz="1600" dirty="0" smtClean="0"/>
              <a:t>Operating System: We have chosen Windows operating system for its best support and user-friendliness</a:t>
            </a:r>
            <a:r>
              <a:rPr lang="en-GB" sz="1600" dirty="0" smtClean="0"/>
              <a:t>. </a:t>
            </a:r>
            <a:endParaRPr lang="en-GB" sz="1600" dirty="0" smtClean="0"/>
          </a:p>
          <a:p>
            <a:r>
              <a:rPr lang="en-GB" sz="1600" dirty="0" err="1" smtClean="0"/>
              <a:t>Django</a:t>
            </a:r>
            <a:r>
              <a:rPr lang="en-GB" sz="1600" dirty="0" smtClean="0"/>
              <a:t> :  We have chosen to use </a:t>
            </a:r>
            <a:r>
              <a:rPr lang="en-GB" sz="1600" dirty="0" err="1" smtClean="0"/>
              <a:t>Django</a:t>
            </a:r>
            <a:r>
              <a:rPr lang="en-GB" sz="1600" dirty="0" smtClean="0"/>
              <a:t> for the back-end of the website as </a:t>
            </a:r>
            <a:r>
              <a:rPr lang="en-GB" sz="1600" dirty="0" err="1" smtClean="0"/>
              <a:t>Django</a:t>
            </a:r>
            <a:r>
              <a:rPr lang="en-GB" sz="1600" dirty="0" smtClean="0"/>
              <a:t>  is a simple python framework and is suitable for beginners</a:t>
            </a:r>
            <a:r>
              <a:rPr lang="en-GB" sz="1600" dirty="0" smtClean="0"/>
              <a:t>.  </a:t>
            </a:r>
            <a:r>
              <a:rPr lang="en-GB" sz="1600" dirty="0" smtClean="0"/>
              <a:t>Database : We are using SQ </a:t>
            </a:r>
            <a:r>
              <a:rPr lang="en-GB" sz="1600" dirty="0" err="1" smtClean="0"/>
              <a:t>Lite</a:t>
            </a:r>
            <a:r>
              <a:rPr lang="en-GB" sz="1600" dirty="0" smtClean="0"/>
              <a:t> database, which comes as default with </a:t>
            </a:r>
            <a:r>
              <a:rPr lang="en-GB" sz="1600" dirty="0" err="1" smtClean="0"/>
              <a:t>Django</a:t>
            </a:r>
            <a:r>
              <a:rPr lang="en-GB" sz="1600" dirty="0" smtClean="0"/>
              <a:t>.</a:t>
            </a:r>
            <a:r>
              <a:rPr lang="en-GB" dirty="0" smtClean="0"/>
              <a:t> </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143000"/>
            <a:ext cx="2582758" cy="369332"/>
          </a:xfrm>
          <a:prstGeom prst="rect">
            <a:avLst/>
          </a:prstGeom>
          <a:noFill/>
        </p:spPr>
        <p:txBody>
          <a:bodyPr wrap="none" rtlCol="0">
            <a:spAutoFit/>
          </a:bodyPr>
          <a:lstStyle/>
          <a:p>
            <a:r>
              <a:rPr lang="en-GB" dirty="0" smtClean="0">
                <a:solidFill>
                  <a:srgbClr val="F4702F"/>
                </a:solidFill>
              </a:rPr>
              <a:t>System Implementation</a:t>
            </a:r>
            <a:endParaRPr lang="en-GB" dirty="0">
              <a:solidFill>
                <a:srgbClr val="F4702F"/>
              </a:solidFill>
            </a:endParaRPr>
          </a:p>
        </p:txBody>
      </p:sp>
      <p:sp>
        <p:nvSpPr>
          <p:cNvPr id="3" name="TextBox 2"/>
          <p:cNvSpPr txBox="1"/>
          <p:nvPr/>
        </p:nvSpPr>
        <p:spPr>
          <a:xfrm>
            <a:off x="609600" y="2209801"/>
            <a:ext cx="3124200" cy="923330"/>
          </a:xfrm>
          <a:prstGeom prst="rect">
            <a:avLst/>
          </a:prstGeom>
          <a:noFill/>
        </p:spPr>
        <p:txBody>
          <a:bodyPr wrap="square" rtlCol="0">
            <a:spAutoFit/>
          </a:bodyPr>
          <a:lstStyle/>
          <a:p>
            <a:r>
              <a:rPr lang="en-GB" dirty="0" smtClean="0"/>
              <a:t>Student login page</a:t>
            </a:r>
          </a:p>
          <a:p>
            <a:endParaRPr lang="en-GB" dirty="0" smtClean="0"/>
          </a:p>
          <a:p>
            <a:endParaRPr lang="en-GB" dirty="0"/>
          </a:p>
        </p:txBody>
      </p:sp>
      <p:pic>
        <p:nvPicPr>
          <p:cNvPr id="7" name="Picture 6" descr="Screenshot_20221205_231407.png"/>
          <p:cNvPicPr>
            <a:picLocks noChangeAspect="1"/>
          </p:cNvPicPr>
          <p:nvPr/>
        </p:nvPicPr>
        <p:blipFill>
          <a:blip r:embed="rId2" cstate="print"/>
          <a:stretch>
            <a:fillRect/>
          </a:stretch>
        </p:blipFill>
        <p:spPr>
          <a:xfrm>
            <a:off x="304800" y="2667000"/>
            <a:ext cx="8534400" cy="40290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990600"/>
            <a:ext cx="1313180" cy="369332"/>
          </a:xfrm>
          <a:prstGeom prst="rect">
            <a:avLst/>
          </a:prstGeom>
          <a:noFill/>
        </p:spPr>
        <p:txBody>
          <a:bodyPr wrap="none" rtlCol="0">
            <a:spAutoFit/>
          </a:bodyPr>
          <a:lstStyle/>
          <a:p>
            <a:r>
              <a:rPr lang="en-GB" dirty="0" smtClean="0">
                <a:solidFill>
                  <a:srgbClr val="F4702F"/>
                </a:solidFill>
              </a:rPr>
              <a:t>Homepage</a:t>
            </a:r>
            <a:endParaRPr lang="en-GB" dirty="0">
              <a:solidFill>
                <a:srgbClr val="F4702F"/>
              </a:solidFill>
            </a:endParaRPr>
          </a:p>
        </p:txBody>
      </p:sp>
      <p:pic>
        <p:nvPicPr>
          <p:cNvPr id="3" name="Picture 2" descr="Screenshot_20221205_212338.png"/>
          <p:cNvPicPr>
            <a:picLocks noChangeAspect="1"/>
          </p:cNvPicPr>
          <p:nvPr/>
        </p:nvPicPr>
        <p:blipFill>
          <a:blip r:embed="rId2" cstate="print"/>
          <a:stretch>
            <a:fillRect/>
          </a:stretch>
        </p:blipFill>
        <p:spPr>
          <a:xfrm>
            <a:off x="457200" y="1676400"/>
            <a:ext cx="8229600" cy="46738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1295400"/>
            <a:ext cx="1351652" cy="369332"/>
          </a:xfrm>
          <a:prstGeom prst="rect">
            <a:avLst/>
          </a:prstGeom>
          <a:noFill/>
        </p:spPr>
        <p:txBody>
          <a:bodyPr wrap="none" rtlCol="0">
            <a:spAutoFit/>
          </a:bodyPr>
          <a:lstStyle/>
          <a:p>
            <a:r>
              <a:rPr lang="en-GB" dirty="0" smtClean="0">
                <a:solidFill>
                  <a:srgbClr val="F4702F"/>
                </a:solidFill>
              </a:rPr>
              <a:t>Attendance</a:t>
            </a:r>
            <a:endParaRPr lang="en-GB" dirty="0">
              <a:solidFill>
                <a:srgbClr val="F4702F"/>
              </a:solidFill>
            </a:endParaRPr>
          </a:p>
        </p:txBody>
      </p:sp>
      <p:pic>
        <p:nvPicPr>
          <p:cNvPr id="4" name="Picture 3" descr="Screenshot_20221205_232613.png"/>
          <p:cNvPicPr>
            <a:picLocks noChangeAspect="1"/>
          </p:cNvPicPr>
          <p:nvPr/>
        </p:nvPicPr>
        <p:blipFill>
          <a:blip r:embed="rId2" cstate="print"/>
          <a:stretch>
            <a:fillRect/>
          </a:stretch>
        </p:blipFill>
        <p:spPr>
          <a:xfrm>
            <a:off x="609600" y="2209800"/>
            <a:ext cx="7620000" cy="3657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1066800"/>
            <a:ext cx="813043" cy="369332"/>
          </a:xfrm>
          <a:prstGeom prst="rect">
            <a:avLst/>
          </a:prstGeom>
          <a:noFill/>
        </p:spPr>
        <p:txBody>
          <a:bodyPr wrap="none" rtlCol="0">
            <a:spAutoFit/>
          </a:bodyPr>
          <a:lstStyle/>
          <a:p>
            <a:r>
              <a:rPr lang="en-GB" dirty="0" smtClean="0">
                <a:solidFill>
                  <a:srgbClr val="F4702F"/>
                </a:solidFill>
              </a:rPr>
              <a:t>Marks</a:t>
            </a:r>
            <a:endParaRPr lang="en-GB" dirty="0">
              <a:solidFill>
                <a:srgbClr val="F4702F"/>
              </a:solidFill>
            </a:endParaRPr>
          </a:p>
        </p:txBody>
      </p:sp>
      <p:pic>
        <p:nvPicPr>
          <p:cNvPr id="3" name="Picture 2" descr="Screenshot_20221205_213321.png"/>
          <p:cNvPicPr>
            <a:picLocks noChangeAspect="1"/>
          </p:cNvPicPr>
          <p:nvPr/>
        </p:nvPicPr>
        <p:blipFill>
          <a:blip r:embed="rId2" cstate="print"/>
          <a:stretch>
            <a:fillRect/>
          </a:stretch>
        </p:blipFill>
        <p:spPr>
          <a:xfrm>
            <a:off x="0" y="1828800"/>
            <a:ext cx="9144000" cy="450194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8433</TotalTime>
  <Words>416</Words>
  <Application>Microsoft Office PowerPoint</Application>
  <PresentationFormat>On-screen Show (4:3)</PresentationFormat>
  <Paragraphs>113</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Clemson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Affairs Plan</dc:title>
  <dc:creator>Student Affairs</dc:creator>
  <cp:lastModifiedBy>sravani</cp:lastModifiedBy>
  <cp:revision>150</cp:revision>
  <dcterms:created xsi:type="dcterms:W3CDTF">2011-11-14T16:54:31Z</dcterms:created>
  <dcterms:modified xsi:type="dcterms:W3CDTF">2022-12-06T05:11:51Z</dcterms:modified>
</cp:coreProperties>
</file>