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8"/>
  </p:notesMasterIdLst>
  <p:sldIdLst>
    <p:sldId id="349" r:id="rId2"/>
    <p:sldId id="271" r:id="rId3"/>
    <p:sldId id="268" r:id="rId4"/>
    <p:sldId id="272" r:id="rId5"/>
    <p:sldId id="269" r:id="rId6"/>
    <p:sldId id="277" r:id="rId7"/>
    <p:sldId id="278" r:id="rId8"/>
    <p:sldId id="280" r:id="rId9"/>
    <p:sldId id="282" r:id="rId10"/>
    <p:sldId id="283" r:id="rId11"/>
    <p:sldId id="287" r:id="rId12"/>
    <p:sldId id="350" r:id="rId13"/>
    <p:sldId id="351" r:id="rId14"/>
    <p:sldId id="352" r:id="rId15"/>
    <p:sldId id="285" r:id="rId16"/>
    <p:sldId id="275" r:id="rId17"/>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p15:clr>
            <a:srgbClr val="A4A3A4"/>
          </p15:clr>
        </p15:guide>
        <p15:guide id="2" pos="460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16" autoAdjust="0"/>
    <p:restoredTop sz="94641" autoAdjust="0"/>
  </p:normalViewPr>
  <p:slideViewPr>
    <p:cSldViewPr snapToGrid="0">
      <p:cViewPr varScale="1">
        <p:scale>
          <a:sx n="52" d="100"/>
          <a:sy n="52" d="100"/>
        </p:scale>
        <p:origin x="824" y="24"/>
      </p:cViewPr>
      <p:guideLst>
        <p:guide orient="horz" pos="2592"/>
        <p:guide pos="4608"/>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18E0B9-48E4-499D-93B2-B07D00395BAC}" type="slidenum">
              <a:rPr lang="en-US" smtClean="0"/>
              <a:t>1</a:t>
            </a:fld>
            <a:endParaRPr lang="en-US" dirty="0"/>
          </a:p>
        </p:txBody>
      </p:sp>
    </p:spTree>
    <p:extLst>
      <p:ext uri="{BB962C8B-B14F-4D97-AF65-F5344CB8AC3E}">
        <p14:creationId xmlns:p14="http://schemas.microsoft.com/office/powerpoint/2010/main" val="5858058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Content and imag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21F215D-0D9E-64B3-1F66-E90B87932A89}"/>
              </a:ext>
            </a:extLst>
          </p:cNvPr>
          <p:cNvSpPr>
            <a:spLocks noGrp="1"/>
          </p:cNvSpPr>
          <p:nvPr>
            <p:ph type="title" hasCustomPrompt="1"/>
          </p:nvPr>
        </p:nvSpPr>
        <p:spPr>
          <a:xfrm>
            <a:off x="1097280" y="1080890"/>
            <a:ext cx="5762846" cy="3346703"/>
          </a:xfrm>
        </p:spPr>
        <p:txBody>
          <a:bodyPr anchor="b">
            <a:normAutofit/>
          </a:bodyPr>
          <a:lstStyle>
            <a:lvl1pPr>
              <a:defRPr sz="5760"/>
            </a:lvl1pPr>
          </a:lstStyle>
          <a:p>
            <a:r>
              <a:rPr lang="en-US" dirty="0"/>
              <a:t>Click to add title</a:t>
            </a:r>
          </a:p>
        </p:txBody>
      </p:sp>
      <p:sp>
        <p:nvSpPr>
          <p:cNvPr id="9" name="Content Placeholder 10">
            <a:extLst>
              <a:ext uri="{FF2B5EF4-FFF2-40B4-BE49-F238E27FC236}">
                <a16:creationId xmlns:a16="http://schemas.microsoft.com/office/drawing/2014/main" id="{E86A4459-11C2-44C6-0173-C666D5AADC1E}"/>
              </a:ext>
            </a:extLst>
          </p:cNvPr>
          <p:cNvSpPr>
            <a:spLocks noGrp="1"/>
          </p:cNvSpPr>
          <p:nvPr>
            <p:ph sz="quarter" idx="11" hasCustomPrompt="1"/>
          </p:nvPr>
        </p:nvSpPr>
        <p:spPr>
          <a:xfrm>
            <a:off x="1097281" y="4590288"/>
            <a:ext cx="5763282" cy="2487169"/>
          </a:xfrm>
        </p:spPr>
        <p:txBody>
          <a:bodyPr>
            <a:normAutofit/>
          </a:bodyPr>
          <a:lstStyle>
            <a:lvl1pPr marL="0" indent="0">
              <a:lnSpc>
                <a:spcPct val="125000"/>
              </a:lnSpc>
              <a:spcBef>
                <a:spcPts val="0"/>
              </a:spcBef>
              <a:buNone/>
              <a:defRPr sz="2160"/>
            </a:lvl1pPr>
            <a:lvl2pPr marL="548640" indent="0">
              <a:lnSpc>
                <a:spcPct val="125000"/>
              </a:lnSpc>
              <a:spcBef>
                <a:spcPts val="0"/>
              </a:spcBef>
              <a:buNone/>
              <a:defRPr sz="1920"/>
            </a:lvl2pPr>
            <a:lvl3pPr marL="1097280" indent="0">
              <a:lnSpc>
                <a:spcPct val="125000"/>
              </a:lnSpc>
              <a:spcBef>
                <a:spcPts val="0"/>
              </a:spcBef>
              <a:buNone/>
              <a:defRPr sz="1680"/>
            </a:lvl3pPr>
            <a:lvl4pPr marL="1645920" indent="0">
              <a:lnSpc>
                <a:spcPct val="125000"/>
              </a:lnSpc>
              <a:spcBef>
                <a:spcPts val="0"/>
              </a:spcBef>
              <a:buNone/>
              <a:defRPr sz="1440"/>
            </a:lvl4pPr>
            <a:lvl5pPr marL="2194560" indent="0">
              <a:lnSpc>
                <a:spcPct val="125000"/>
              </a:lnSpc>
              <a:spcBef>
                <a:spcPts val="0"/>
              </a:spcBef>
              <a:buNone/>
              <a:defRPr sz="144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Picture Placeholder 2">
            <a:extLst>
              <a:ext uri="{FF2B5EF4-FFF2-40B4-BE49-F238E27FC236}">
                <a16:creationId xmlns:a16="http://schemas.microsoft.com/office/drawing/2014/main" id="{9284EF14-0982-D931-9DD6-ECFE61D5B0F6}"/>
              </a:ext>
            </a:extLst>
          </p:cNvPr>
          <p:cNvSpPr>
            <a:spLocks noGrp="1"/>
          </p:cNvSpPr>
          <p:nvPr>
            <p:ph type="pic" sz="quarter" idx="10"/>
          </p:nvPr>
        </p:nvSpPr>
        <p:spPr>
          <a:xfrm>
            <a:off x="7774305" y="1105476"/>
            <a:ext cx="6856096" cy="6035040"/>
          </a:xfrm>
          <a:custGeom>
            <a:avLst/>
            <a:gdLst>
              <a:gd name="connsiteX0" fmla="*/ 5327097 w 5713413"/>
              <a:gd name="connsiteY0" fmla="*/ 0 h 5029200"/>
              <a:gd name="connsiteX1" fmla="*/ 5713413 w 5713413"/>
              <a:gd name="connsiteY1" fmla="*/ 0 h 5029200"/>
              <a:gd name="connsiteX2" fmla="*/ 5713413 w 5713413"/>
              <a:gd name="connsiteY2" fmla="*/ 5029200 h 5029200"/>
              <a:gd name="connsiteX3" fmla="*/ 5327097 w 5713413"/>
              <a:gd name="connsiteY3" fmla="*/ 5029200 h 5029200"/>
              <a:gd name="connsiteX4" fmla="*/ 0 w 5713413"/>
              <a:gd name="connsiteY4" fmla="*/ 0 h 5029200"/>
              <a:gd name="connsiteX5" fmla="*/ 5313743 w 5713413"/>
              <a:gd name="connsiteY5" fmla="*/ 0 h 5029200"/>
              <a:gd name="connsiteX6" fmla="*/ 5313743 w 5713413"/>
              <a:gd name="connsiteY6" fmla="*/ 5029200 h 5029200"/>
              <a:gd name="connsiteX7" fmla="*/ 0 w 5713413"/>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713413" h="5029200">
                <a:moveTo>
                  <a:pt x="5327097" y="0"/>
                </a:moveTo>
                <a:lnTo>
                  <a:pt x="5713413" y="0"/>
                </a:lnTo>
                <a:lnTo>
                  <a:pt x="5713413" y="5029200"/>
                </a:lnTo>
                <a:lnTo>
                  <a:pt x="5327097" y="5029200"/>
                </a:lnTo>
                <a:close/>
                <a:moveTo>
                  <a:pt x="0" y="0"/>
                </a:moveTo>
                <a:lnTo>
                  <a:pt x="5313743" y="0"/>
                </a:lnTo>
                <a:lnTo>
                  <a:pt x="5313743" y="5029200"/>
                </a:lnTo>
                <a:lnTo>
                  <a:pt x="0" y="5029200"/>
                </a:lnTo>
                <a:close/>
              </a:path>
            </a:pathLst>
          </a:custGeom>
        </p:spPr>
        <p:txBody>
          <a:bodyPr wrap="square">
            <a:noAutofit/>
          </a:bodyPr>
          <a:lstStyle>
            <a:lvl1pPr marL="0" indent="0" algn="ctr">
              <a:buNone/>
              <a:defRPr sz="2400"/>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378552E1-07B0-A631-78D3-D3C0E4C0CD1F}"/>
              </a:ext>
            </a:extLst>
          </p:cNvPr>
          <p:cNvSpPr>
            <a:spLocks noGrp="1"/>
          </p:cNvSpPr>
          <p:nvPr>
            <p:ph type="ftr" sz="quarter" idx="3"/>
          </p:nvPr>
        </p:nvSpPr>
        <p:spPr>
          <a:xfrm>
            <a:off x="1097280" y="7345503"/>
            <a:ext cx="4937760" cy="438150"/>
          </a:xfrm>
          <a:prstGeom prst="rect">
            <a:avLst/>
          </a:prstGeom>
        </p:spPr>
        <p:txBody>
          <a:bodyPr vert="horz" lIns="91440" tIns="45720" rIns="91440" bIns="45720" rtlCol="0" anchor="ctr"/>
          <a:lstStyle>
            <a:lvl1pPr algn="l">
              <a:defRPr sz="1440">
                <a:solidFill>
                  <a:schemeClr val="bg2">
                    <a:lumMod val="50000"/>
                  </a:schemeClr>
                </a:solidFill>
              </a:defRPr>
            </a:lvl1pPr>
          </a:lstStyle>
          <a:p>
            <a:endParaRPr lang="en-US" dirty="0"/>
          </a:p>
        </p:txBody>
      </p:sp>
      <p:sp>
        <p:nvSpPr>
          <p:cNvPr id="5" name="Slide Number Placeholder 5">
            <a:extLst>
              <a:ext uri="{FF2B5EF4-FFF2-40B4-BE49-F238E27FC236}">
                <a16:creationId xmlns:a16="http://schemas.microsoft.com/office/drawing/2014/main" id="{DD635B7F-3E76-4C66-6A5A-9156FCE3D921}"/>
              </a:ext>
            </a:extLst>
          </p:cNvPr>
          <p:cNvSpPr>
            <a:spLocks noGrp="1"/>
          </p:cNvSpPr>
          <p:nvPr>
            <p:ph type="sldNum" sz="quarter" idx="4"/>
          </p:nvPr>
        </p:nvSpPr>
        <p:spPr>
          <a:xfrm>
            <a:off x="10241280" y="7345503"/>
            <a:ext cx="3291840" cy="438150"/>
          </a:xfrm>
          <a:prstGeom prst="rect">
            <a:avLst/>
          </a:prstGeom>
        </p:spPr>
        <p:txBody>
          <a:bodyPr vert="horz" lIns="91440" tIns="45720" rIns="91440" bIns="45720" rtlCol="0" anchor="ctr"/>
          <a:lstStyle>
            <a:lvl1pPr algn="r">
              <a:defRPr sz="1440">
                <a:solidFill>
                  <a:schemeClr val="bg2">
                    <a:lumMod val="50000"/>
                  </a:schemeClr>
                </a:solidFill>
              </a:defRPr>
            </a:lvl1pPr>
          </a:lstStyle>
          <a:p>
            <a:fld id="{B5CEABB6-07DC-46E8-9B57-56EC44A396E5}" type="slidenum">
              <a:rPr lang="en-US" smtClean="0"/>
              <a:pPr/>
              <a:t>‹#›</a:t>
            </a:fld>
            <a:endParaRPr lang="en-US" dirty="0"/>
          </a:p>
        </p:txBody>
      </p:sp>
      <p:sp>
        <p:nvSpPr>
          <p:cNvPr id="6" name="Frame 5">
            <a:extLst>
              <a:ext uri="{FF2B5EF4-FFF2-40B4-BE49-F238E27FC236}">
                <a16:creationId xmlns:a16="http://schemas.microsoft.com/office/drawing/2014/main" id="{7D7E927E-4F73-5579-4F1D-E13899DEEA04}"/>
              </a:ext>
            </a:extLst>
          </p:cNvPr>
          <p:cNvSpPr/>
          <p:nvPr userDrawn="1"/>
        </p:nvSpPr>
        <p:spPr>
          <a:xfrm>
            <a:off x="463581" y="422453"/>
            <a:ext cx="13703240" cy="7384694"/>
          </a:xfrm>
          <a:prstGeom prst="frame">
            <a:avLst>
              <a:gd name="adj1" fmla="val 217"/>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160" dirty="0">
              <a:solidFill>
                <a:schemeClr val="tx1"/>
              </a:solidFill>
            </a:endParaRPr>
          </a:p>
        </p:txBody>
      </p:sp>
    </p:spTree>
    <p:extLst>
      <p:ext uri="{BB962C8B-B14F-4D97-AF65-F5344CB8AC3E}">
        <p14:creationId xmlns:p14="http://schemas.microsoft.com/office/powerpoint/2010/main" val="2163371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0A9F6B-B714-24A4-1731-04239F0C6E2C}"/>
              </a:ext>
            </a:extLst>
          </p:cNvPr>
          <p:cNvSpPr>
            <a:spLocks noGrp="1"/>
          </p:cNvSpPr>
          <p:nvPr>
            <p:ph type="title"/>
          </p:nvPr>
        </p:nvSpPr>
        <p:spPr>
          <a:xfrm>
            <a:off x="1097280" y="445948"/>
            <a:ext cx="12435840" cy="712292"/>
          </a:xfrm>
        </p:spPr>
        <p:txBody>
          <a:bodyPr>
            <a:normAutofit/>
          </a:bodyPr>
          <a:lstStyle/>
          <a:p>
            <a:r>
              <a:rPr lang="en-US" sz="2880" dirty="0"/>
              <a:t>PHISHING WEBSITE DETECTION USING MACHINE  LEARNING</a:t>
            </a:r>
          </a:p>
        </p:txBody>
      </p:sp>
      <p:sp>
        <p:nvSpPr>
          <p:cNvPr id="3" name="Slide Number Placeholder 2">
            <a:extLst>
              <a:ext uri="{FF2B5EF4-FFF2-40B4-BE49-F238E27FC236}">
                <a16:creationId xmlns:a16="http://schemas.microsoft.com/office/drawing/2014/main" id="{49D350C2-47A5-211F-A685-9ACD211179E2}"/>
              </a:ext>
            </a:extLst>
          </p:cNvPr>
          <p:cNvSpPr>
            <a:spLocks noGrp="1"/>
          </p:cNvSpPr>
          <p:nvPr>
            <p:ph type="sldNum" sz="quarter" idx="4"/>
          </p:nvPr>
        </p:nvSpPr>
        <p:spPr>
          <a:xfrm>
            <a:off x="10241280" y="7345503"/>
            <a:ext cx="3291840" cy="438150"/>
          </a:xfrm>
        </p:spPr>
        <p:txBody>
          <a:bodyPr/>
          <a:lstStyle/>
          <a:p>
            <a:fld id="{B5CEABB6-07DC-46E8-9B57-56EC44A396E5}" type="slidenum">
              <a:rPr lang="en-US" smtClean="0"/>
              <a:pPr/>
              <a:t>1</a:t>
            </a:fld>
            <a:endParaRPr lang="en-US" dirty="0"/>
          </a:p>
        </p:txBody>
      </p:sp>
      <p:pic>
        <p:nvPicPr>
          <p:cNvPr id="9" name="Picture Placeholder 6">
            <a:extLst>
              <a:ext uri="{FF2B5EF4-FFF2-40B4-BE49-F238E27FC236}">
                <a16:creationId xmlns:a16="http://schemas.microsoft.com/office/drawing/2014/main" id="{49C7D0BB-67DF-EB16-5D03-7466E52E3E5C}"/>
              </a:ext>
            </a:extLst>
          </p:cNvPr>
          <p:cNvPicPr>
            <a:picLocks noGrp="1" noChangeAspect="1"/>
          </p:cNvPicPr>
          <p:nvPr>
            <p:ph type="pic" sz="quarter" idx="10"/>
          </p:nvPr>
        </p:nvPicPr>
        <p:blipFill>
          <a:blip r:embed="rId3"/>
          <a:srcRect l="20350" r="20350"/>
          <a:stretch>
            <a:fillRect/>
          </a:stretch>
        </p:blipFill>
        <p:spPr>
          <a:xfrm>
            <a:off x="806257" y="1310462"/>
            <a:ext cx="6166926" cy="6035040"/>
          </a:xfrm>
        </p:spPr>
      </p:pic>
      <p:sp>
        <p:nvSpPr>
          <p:cNvPr id="2" name="TextBox 1">
            <a:extLst>
              <a:ext uri="{FF2B5EF4-FFF2-40B4-BE49-F238E27FC236}">
                <a16:creationId xmlns:a16="http://schemas.microsoft.com/office/drawing/2014/main" id="{53746D93-86B0-9B30-A769-3DB653244236}"/>
              </a:ext>
            </a:extLst>
          </p:cNvPr>
          <p:cNvSpPr txBox="1"/>
          <p:nvPr/>
        </p:nvSpPr>
        <p:spPr>
          <a:xfrm>
            <a:off x="890016" y="1682497"/>
            <a:ext cx="6620256" cy="535531"/>
          </a:xfrm>
          <a:prstGeom prst="rect">
            <a:avLst/>
          </a:prstGeom>
          <a:noFill/>
        </p:spPr>
        <p:txBody>
          <a:bodyPr wrap="square" rtlCol="0">
            <a:spAutoFit/>
          </a:bodyPr>
          <a:lstStyle/>
          <a:p>
            <a:r>
              <a:rPr lang="en-IN" sz="2880" b="1" dirty="0">
                <a:solidFill>
                  <a:schemeClr val="accent6">
                    <a:lumMod val="25000"/>
                  </a:schemeClr>
                </a:solidFill>
              </a:rPr>
              <a:t>   </a:t>
            </a:r>
          </a:p>
        </p:txBody>
      </p:sp>
      <p:sp>
        <p:nvSpPr>
          <p:cNvPr id="5" name="TextBox 4">
            <a:extLst>
              <a:ext uri="{FF2B5EF4-FFF2-40B4-BE49-F238E27FC236}">
                <a16:creationId xmlns:a16="http://schemas.microsoft.com/office/drawing/2014/main" id="{1168C207-C2B9-14FB-9E33-794EDE716050}"/>
              </a:ext>
            </a:extLst>
          </p:cNvPr>
          <p:cNvSpPr txBox="1"/>
          <p:nvPr/>
        </p:nvSpPr>
        <p:spPr>
          <a:xfrm>
            <a:off x="7865765" y="3984860"/>
            <a:ext cx="5958379" cy="3970318"/>
          </a:xfrm>
          <a:prstGeom prst="rect">
            <a:avLst/>
          </a:prstGeom>
          <a:noFill/>
        </p:spPr>
        <p:txBody>
          <a:bodyPr wrap="square">
            <a:spAutoFit/>
          </a:bodyPr>
          <a:lstStyle/>
          <a:p>
            <a:r>
              <a:rPr lang="en-IN" sz="2160" b="1" dirty="0">
                <a:solidFill>
                  <a:schemeClr val="tx1">
                    <a:lumMod val="85000"/>
                    <a:lumOff val="15000"/>
                  </a:schemeClr>
                </a:solidFill>
                <a:latin typeface="Times New Roman" panose="02020603050405020304" pitchFamily="18" charset="0"/>
                <a:cs typeface="Times New Roman" panose="02020603050405020304" pitchFamily="18" charset="0"/>
              </a:rPr>
              <a:t>                                                        by</a:t>
            </a:r>
          </a:p>
          <a:p>
            <a:r>
              <a:rPr lang="en-IN" sz="2160" b="1" dirty="0">
                <a:solidFill>
                  <a:schemeClr val="tx1">
                    <a:lumMod val="85000"/>
                    <a:lumOff val="15000"/>
                  </a:schemeClr>
                </a:solidFill>
                <a:latin typeface="Times New Roman" panose="02020603050405020304" pitchFamily="18" charset="0"/>
                <a:cs typeface="Times New Roman" panose="02020603050405020304" pitchFamily="18" charset="0"/>
              </a:rPr>
              <a:t>                                                        K. Sravani</a:t>
            </a:r>
          </a:p>
          <a:p>
            <a:r>
              <a:rPr lang="en-IN" sz="2160" b="1" dirty="0">
                <a:solidFill>
                  <a:schemeClr val="tx1">
                    <a:lumMod val="85000"/>
                    <a:lumOff val="15000"/>
                  </a:schemeClr>
                </a:solidFill>
                <a:latin typeface="Times New Roman" panose="02020603050405020304" pitchFamily="18" charset="0"/>
                <a:cs typeface="Times New Roman" panose="02020603050405020304" pitchFamily="18" charset="0"/>
              </a:rPr>
              <a:t>                                                        S. Naveen Sai</a:t>
            </a:r>
          </a:p>
          <a:p>
            <a:r>
              <a:rPr lang="en-IN" sz="2160" b="1" dirty="0">
                <a:solidFill>
                  <a:schemeClr val="tx1">
                    <a:lumMod val="85000"/>
                    <a:lumOff val="15000"/>
                  </a:schemeClr>
                </a:solidFill>
                <a:latin typeface="Times New Roman" panose="02020603050405020304" pitchFamily="18" charset="0"/>
                <a:cs typeface="Times New Roman" panose="02020603050405020304" pitchFamily="18" charset="0"/>
              </a:rPr>
              <a:t>                                                        S. </a:t>
            </a:r>
            <a:r>
              <a:rPr lang="en-IN" sz="2160" b="1" dirty="0" err="1">
                <a:solidFill>
                  <a:schemeClr val="tx1">
                    <a:lumMod val="85000"/>
                    <a:lumOff val="15000"/>
                  </a:schemeClr>
                </a:solidFill>
                <a:latin typeface="Times New Roman" panose="02020603050405020304" pitchFamily="18" charset="0"/>
                <a:cs typeface="Times New Roman" panose="02020603050405020304" pitchFamily="18" charset="0"/>
              </a:rPr>
              <a:t>Eepsitha</a:t>
            </a:r>
            <a:endParaRPr lang="en-IN" sz="2160" b="1" dirty="0">
              <a:solidFill>
                <a:schemeClr val="tx1">
                  <a:lumMod val="85000"/>
                  <a:lumOff val="15000"/>
                </a:schemeClr>
              </a:solidFill>
              <a:latin typeface="Times New Roman" panose="02020603050405020304" pitchFamily="18" charset="0"/>
              <a:cs typeface="Times New Roman" panose="02020603050405020304" pitchFamily="18" charset="0"/>
            </a:endParaRPr>
          </a:p>
          <a:p>
            <a:r>
              <a:rPr lang="en-IN" sz="2160" b="1" dirty="0">
                <a:solidFill>
                  <a:schemeClr val="tx1">
                    <a:lumMod val="85000"/>
                    <a:lumOff val="15000"/>
                  </a:schemeClr>
                </a:solidFill>
                <a:latin typeface="Times New Roman" panose="02020603050405020304" pitchFamily="18" charset="0"/>
                <a:cs typeface="Times New Roman" panose="02020603050405020304" pitchFamily="18" charset="0"/>
              </a:rPr>
              <a:t>                                                        T. Sai Avinash</a:t>
            </a:r>
            <a:r>
              <a:rPr lang="en-IN" sz="2160" dirty="0">
                <a:solidFill>
                  <a:schemeClr val="tx1">
                    <a:lumMod val="85000"/>
                    <a:lumOff val="15000"/>
                  </a:schemeClr>
                </a:solidFill>
              </a:rPr>
              <a:t>                                          </a:t>
            </a:r>
          </a:p>
          <a:p>
            <a:endParaRPr lang="en-IN" sz="2880" b="1" dirty="0">
              <a:solidFill>
                <a:schemeClr val="tx1">
                  <a:lumMod val="85000"/>
                  <a:lumOff val="15000"/>
                </a:schemeClr>
              </a:solidFill>
            </a:endParaRPr>
          </a:p>
          <a:p>
            <a:r>
              <a:rPr lang="en-IN" sz="2880" b="1" dirty="0">
                <a:solidFill>
                  <a:schemeClr val="tx1">
                    <a:lumMod val="85000"/>
                    <a:lumOff val="15000"/>
                  </a:schemeClr>
                </a:solidFill>
              </a:rPr>
              <a:t>                  under the guidance of</a:t>
            </a:r>
          </a:p>
          <a:p>
            <a:r>
              <a:rPr lang="en-IN" sz="2880" b="1" dirty="0">
                <a:solidFill>
                  <a:schemeClr val="tx1">
                    <a:lumMod val="85000"/>
                    <a:lumOff val="15000"/>
                  </a:schemeClr>
                </a:solidFill>
              </a:rPr>
              <a:t>                             D. Sowjanya</a:t>
            </a:r>
          </a:p>
          <a:p>
            <a:r>
              <a:rPr lang="en-IN" sz="2880" b="1" dirty="0">
                <a:solidFill>
                  <a:schemeClr val="tx1">
                    <a:lumMod val="85000"/>
                    <a:lumOff val="15000"/>
                  </a:schemeClr>
                </a:solidFill>
              </a:rPr>
              <a:t>                        Assistant Professor</a:t>
            </a:r>
          </a:p>
          <a:p>
            <a:r>
              <a:rPr lang="en-IN" sz="2880" b="1" dirty="0">
                <a:solidFill>
                  <a:schemeClr val="accent6">
                    <a:lumMod val="25000"/>
                  </a:schemeClr>
                </a:solidFill>
              </a:rPr>
              <a:t>                         </a:t>
            </a:r>
            <a:endParaRPr lang="en-IN" sz="2160" dirty="0"/>
          </a:p>
        </p:txBody>
      </p:sp>
      <p:sp>
        <p:nvSpPr>
          <p:cNvPr id="6" name="TextBox 5">
            <a:extLst>
              <a:ext uri="{FF2B5EF4-FFF2-40B4-BE49-F238E27FC236}">
                <a16:creationId xmlns:a16="http://schemas.microsoft.com/office/drawing/2014/main" id="{FC3A1A99-DBB8-E080-4A67-DDB75D498ECE}"/>
              </a:ext>
            </a:extLst>
          </p:cNvPr>
          <p:cNvSpPr txBox="1"/>
          <p:nvPr/>
        </p:nvSpPr>
        <p:spPr>
          <a:xfrm>
            <a:off x="9690716" y="1795951"/>
            <a:ext cx="5347796" cy="1126462"/>
          </a:xfrm>
          <a:prstGeom prst="rect">
            <a:avLst/>
          </a:prstGeom>
          <a:noFill/>
        </p:spPr>
        <p:txBody>
          <a:bodyPr wrap="square" rtlCol="0">
            <a:spAutoFit/>
          </a:bodyPr>
          <a:lstStyle/>
          <a:p>
            <a:r>
              <a:rPr lang="en-US" sz="3360" b="1" dirty="0"/>
              <a:t>ICCSCE-293</a:t>
            </a:r>
          </a:p>
          <a:p>
            <a:r>
              <a:rPr lang="en-US" sz="3360" b="1" dirty="0"/>
              <a:t>26-04-2025</a:t>
            </a:r>
            <a:endParaRPr lang="en-IN" sz="3360" b="1" dirty="0"/>
          </a:p>
        </p:txBody>
      </p:sp>
    </p:spTree>
    <p:extLst>
      <p:ext uri="{BB962C8B-B14F-4D97-AF65-F5344CB8AC3E}">
        <p14:creationId xmlns:p14="http://schemas.microsoft.com/office/powerpoint/2010/main" val="13862633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2AF3C-B5DC-8436-224A-FC8548D6F1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DC991D-32F1-9A9D-9236-05CF136569E3}"/>
              </a:ext>
            </a:extLst>
          </p:cNvPr>
          <p:cNvSpPr txBox="1"/>
          <p:nvPr/>
        </p:nvSpPr>
        <p:spPr>
          <a:xfrm>
            <a:off x="1115006" y="1071529"/>
            <a:ext cx="12993511" cy="2031325"/>
          </a:xfrm>
          <a:prstGeom prst="rect">
            <a:avLst/>
          </a:prstGeom>
          <a:noFill/>
        </p:spPr>
        <p:txBody>
          <a:bodyPr wrap="square" lIns="91440" tIns="45720" rIns="91440" bIns="45720" rtlCol="0" anchor="t">
            <a:spAutoFit/>
          </a:bodyPr>
          <a:lstStyle/>
          <a:p>
            <a:r>
              <a:rPr lang="en-US" sz="3600" b="1" dirty="0"/>
              <a:t>Comparative Analysis:</a:t>
            </a:r>
          </a:p>
          <a:p>
            <a:endParaRPr lang="en-US" sz="3600" b="1" dirty="0"/>
          </a:p>
          <a:p>
            <a:endParaRPr lang="en-US" sz="3600" b="1" dirty="0"/>
          </a:p>
          <a:p>
            <a:endParaRPr lang="en-US" dirty="0"/>
          </a:p>
        </p:txBody>
      </p:sp>
      <p:pic>
        <p:nvPicPr>
          <p:cNvPr id="4" name="Picture 3">
            <a:extLst>
              <a:ext uri="{FF2B5EF4-FFF2-40B4-BE49-F238E27FC236}">
                <a16:creationId xmlns:a16="http://schemas.microsoft.com/office/drawing/2014/main" id="{0EDD0F57-A980-6CA3-E332-C2AC4723C481}"/>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3" name="Picture 2">
            <a:extLst>
              <a:ext uri="{FF2B5EF4-FFF2-40B4-BE49-F238E27FC236}">
                <a16:creationId xmlns:a16="http://schemas.microsoft.com/office/drawing/2014/main" id="{39C18E0A-070F-73BD-DF42-9A34C16DAEB0}"/>
              </a:ext>
            </a:extLst>
          </p:cNvPr>
          <p:cNvPicPr>
            <a:picLocks noChangeAspect="1"/>
          </p:cNvPicPr>
          <p:nvPr/>
        </p:nvPicPr>
        <p:blipFill>
          <a:blip r:embed="rId3"/>
          <a:stretch>
            <a:fillRect/>
          </a:stretch>
        </p:blipFill>
        <p:spPr>
          <a:xfrm>
            <a:off x="2057400" y="2222188"/>
            <a:ext cx="10515600" cy="4598741"/>
          </a:xfrm>
          <a:prstGeom prst="rect">
            <a:avLst/>
          </a:prstGeom>
        </p:spPr>
      </p:pic>
    </p:spTree>
    <p:extLst>
      <p:ext uri="{BB962C8B-B14F-4D97-AF65-F5344CB8AC3E}">
        <p14:creationId xmlns:p14="http://schemas.microsoft.com/office/powerpoint/2010/main" val="34409362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9E8CD-794E-5E6D-92AF-BFA8F24BA9A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5BD7A37-3FB1-E540-CB23-8CFBAD149E6A}"/>
              </a:ext>
            </a:extLst>
          </p:cNvPr>
          <p:cNvSpPr txBox="1"/>
          <p:nvPr/>
        </p:nvSpPr>
        <p:spPr>
          <a:xfrm>
            <a:off x="679622" y="1071530"/>
            <a:ext cx="13428895" cy="7448193"/>
          </a:xfrm>
          <a:prstGeom prst="rect">
            <a:avLst/>
          </a:prstGeom>
          <a:noFill/>
        </p:spPr>
        <p:txBody>
          <a:bodyPr wrap="square" lIns="91440" tIns="45720" rIns="91440" bIns="45720" rtlCol="0" anchor="t">
            <a:spAutoFit/>
          </a:bodyPr>
          <a:lstStyle/>
          <a:p>
            <a:r>
              <a:rPr lang="en-US" sz="3600" b="1" dirty="0"/>
              <a:t>Literature  Survey:</a:t>
            </a:r>
          </a:p>
          <a:p>
            <a:endParaRPr lang="en-US" sz="3600" b="1" dirty="0"/>
          </a:p>
          <a:p>
            <a:pPr>
              <a:buNone/>
            </a:pPr>
            <a:r>
              <a:rPr lang="en-US" sz="3200" b="1" dirty="0"/>
              <a:t>1. Andrew Jones et al. (2013)</a:t>
            </a:r>
            <a:endParaRPr lang="en-US" sz="3200" dirty="0"/>
          </a:p>
          <a:p>
            <a:pPr algn="just"/>
            <a:r>
              <a:rPr lang="en-US" sz="2800" dirty="0"/>
              <a:t>This review focuses on the vulnerabilities exploited by phishing attacks, primarily targeting weaknesses in user behavior and system </a:t>
            </a:r>
            <a:r>
              <a:rPr lang="en-US" sz="2800" dirty="0" err="1"/>
              <a:t>flaws.Phishing</a:t>
            </a:r>
            <a:r>
              <a:rPr lang="en-US" sz="2800" dirty="0"/>
              <a:t> is a complex threat with no universal solution; different techniques are needed for detection, defense, and prevention of attacks.</a:t>
            </a:r>
          </a:p>
          <a:p>
            <a:endParaRPr lang="en-US" sz="2800" dirty="0"/>
          </a:p>
          <a:p>
            <a:pPr>
              <a:buNone/>
            </a:pPr>
            <a:r>
              <a:rPr lang="en-US" sz="3200" b="1" dirty="0"/>
              <a:t>2. Alessandro </a:t>
            </a:r>
            <a:r>
              <a:rPr lang="en-US" sz="3200" b="1" dirty="0" err="1"/>
              <a:t>Acquisti</a:t>
            </a:r>
            <a:r>
              <a:rPr lang="en-US" sz="3200" b="1" dirty="0"/>
              <a:t> et al. (2017)</a:t>
            </a:r>
            <a:endParaRPr lang="en-US" sz="3200" dirty="0"/>
          </a:p>
          <a:p>
            <a:pPr algn="just"/>
            <a:r>
              <a:rPr lang="en-US" sz="2800" dirty="0"/>
              <a:t>This paper explores how technological advances have increased the complexity of privacy and security </a:t>
            </a:r>
            <a:r>
              <a:rPr lang="en-US" sz="2800" dirty="0" err="1"/>
              <a:t>decisions.It</a:t>
            </a:r>
            <a:r>
              <a:rPr lang="en-US" sz="2800" dirty="0"/>
              <a:t> examines how individuals make decisions about privacy, the challenges they face, and suggests soft interventions (like prompts) to guide users toward better security choices.</a:t>
            </a:r>
          </a:p>
          <a:p>
            <a:endParaRPr lang="en-US" sz="3600" b="1" dirty="0"/>
          </a:p>
          <a:p>
            <a:endParaRPr lang="en-US" sz="3600" b="1" dirty="0"/>
          </a:p>
          <a:p>
            <a:endParaRPr lang="en-US" dirty="0"/>
          </a:p>
        </p:txBody>
      </p:sp>
      <p:pic>
        <p:nvPicPr>
          <p:cNvPr id="4" name="Picture 3">
            <a:extLst>
              <a:ext uri="{FF2B5EF4-FFF2-40B4-BE49-F238E27FC236}">
                <a16:creationId xmlns:a16="http://schemas.microsoft.com/office/drawing/2014/main" id="{198996BB-1C96-2937-3062-FA804015191C}"/>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41180271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EEF9DD-971C-CF7E-F5C3-0A223AEE1A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791997-BC74-9A0B-2D50-26848DDF8EB9}"/>
              </a:ext>
            </a:extLst>
          </p:cNvPr>
          <p:cNvSpPr txBox="1"/>
          <p:nvPr/>
        </p:nvSpPr>
        <p:spPr>
          <a:xfrm>
            <a:off x="657806" y="737897"/>
            <a:ext cx="12993511" cy="369332"/>
          </a:xfrm>
          <a:prstGeom prst="rect">
            <a:avLst/>
          </a:prstGeom>
          <a:noFill/>
        </p:spPr>
        <p:txBody>
          <a:bodyPr wrap="square" lIns="91440" tIns="45720" rIns="91440" bIns="45720" rtlCol="0" anchor="t">
            <a:spAutoFit/>
          </a:bodyPr>
          <a:lstStyle/>
          <a:p>
            <a:r>
              <a:rPr lang="en-US" dirty="0"/>
              <a:t>Interface:</a:t>
            </a:r>
          </a:p>
        </p:txBody>
      </p:sp>
      <p:pic>
        <p:nvPicPr>
          <p:cNvPr id="4" name="Picture 3">
            <a:extLst>
              <a:ext uri="{FF2B5EF4-FFF2-40B4-BE49-F238E27FC236}">
                <a16:creationId xmlns:a16="http://schemas.microsoft.com/office/drawing/2014/main" id="{FA2743AF-63BB-CBFC-1876-D238891C2048}"/>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5" name="Picture 4">
            <a:extLst>
              <a:ext uri="{FF2B5EF4-FFF2-40B4-BE49-F238E27FC236}">
                <a16:creationId xmlns:a16="http://schemas.microsoft.com/office/drawing/2014/main" id="{68312961-8166-6FBB-321C-C79B54DB6F5B}"/>
              </a:ext>
            </a:extLst>
          </p:cNvPr>
          <p:cNvPicPr>
            <a:picLocks noChangeAspect="1"/>
          </p:cNvPicPr>
          <p:nvPr/>
        </p:nvPicPr>
        <p:blipFill>
          <a:blip r:embed="rId3"/>
          <a:stretch>
            <a:fillRect/>
          </a:stretch>
        </p:blipFill>
        <p:spPr>
          <a:xfrm>
            <a:off x="827904" y="1484956"/>
            <a:ext cx="12196118" cy="3062330"/>
          </a:xfrm>
          <a:prstGeom prst="rect">
            <a:avLst/>
          </a:prstGeom>
        </p:spPr>
      </p:pic>
      <p:pic>
        <p:nvPicPr>
          <p:cNvPr id="7" name="Picture 6">
            <a:extLst>
              <a:ext uri="{FF2B5EF4-FFF2-40B4-BE49-F238E27FC236}">
                <a16:creationId xmlns:a16="http://schemas.microsoft.com/office/drawing/2014/main" id="{C69E0609-D132-3089-B100-A38DE41898F0}"/>
              </a:ext>
            </a:extLst>
          </p:cNvPr>
          <p:cNvPicPr>
            <a:picLocks noChangeAspect="1"/>
          </p:cNvPicPr>
          <p:nvPr/>
        </p:nvPicPr>
        <p:blipFill>
          <a:blip r:embed="rId4"/>
          <a:stretch>
            <a:fillRect/>
          </a:stretch>
        </p:blipFill>
        <p:spPr>
          <a:xfrm>
            <a:off x="827904" y="4631638"/>
            <a:ext cx="12196117" cy="3198256"/>
          </a:xfrm>
          <a:prstGeom prst="rect">
            <a:avLst/>
          </a:prstGeom>
        </p:spPr>
      </p:pic>
    </p:spTree>
    <p:extLst>
      <p:ext uri="{BB962C8B-B14F-4D97-AF65-F5344CB8AC3E}">
        <p14:creationId xmlns:p14="http://schemas.microsoft.com/office/powerpoint/2010/main" val="864224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AC9CB-4D05-64A3-31BF-EAD650E8982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B516C5F-355A-B7B6-DAEC-6F0203E5DD20}"/>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6" name="Picture 5">
            <a:extLst>
              <a:ext uri="{FF2B5EF4-FFF2-40B4-BE49-F238E27FC236}">
                <a16:creationId xmlns:a16="http://schemas.microsoft.com/office/drawing/2014/main" id="{287F7030-96DD-8C04-643F-217E79F028DB}"/>
              </a:ext>
            </a:extLst>
          </p:cNvPr>
          <p:cNvPicPr>
            <a:picLocks noChangeAspect="1"/>
          </p:cNvPicPr>
          <p:nvPr/>
        </p:nvPicPr>
        <p:blipFill>
          <a:blip r:embed="rId3"/>
          <a:stretch>
            <a:fillRect/>
          </a:stretch>
        </p:blipFill>
        <p:spPr>
          <a:xfrm>
            <a:off x="1173892" y="320656"/>
            <a:ext cx="11368216" cy="3250447"/>
          </a:xfrm>
          <a:prstGeom prst="rect">
            <a:avLst/>
          </a:prstGeom>
        </p:spPr>
      </p:pic>
      <p:pic>
        <p:nvPicPr>
          <p:cNvPr id="9" name="Picture 8">
            <a:extLst>
              <a:ext uri="{FF2B5EF4-FFF2-40B4-BE49-F238E27FC236}">
                <a16:creationId xmlns:a16="http://schemas.microsoft.com/office/drawing/2014/main" id="{C01A4D12-24D2-E378-BCD4-C002D84F7578}"/>
              </a:ext>
            </a:extLst>
          </p:cNvPr>
          <p:cNvPicPr>
            <a:picLocks noChangeAspect="1"/>
          </p:cNvPicPr>
          <p:nvPr/>
        </p:nvPicPr>
        <p:blipFill>
          <a:blip r:embed="rId4"/>
          <a:stretch>
            <a:fillRect/>
          </a:stretch>
        </p:blipFill>
        <p:spPr>
          <a:xfrm>
            <a:off x="1173892" y="3917093"/>
            <a:ext cx="11368216" cy="3534032"/>
          </a:xfrm>
          <a:prstGeom prst="rect">
            <a:avLst/>
          </a:prstGeom>
        </p:spPr>
      </p:pic>
    </p:spTree>
    <p:extLst>
      <p:ext uri="{BB962C8B-B14F-4D97-AF65-F5344CB8AC3E}">
        <p14:creationId xmlns:p14="http://schemas.microsoft.com/office/powerpoint/2010/main" val="89767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65C1F-1128-AF85-BA2C-ED6245F40BA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ACF147D2-543D-0969-36A8-CE3BED9AF7C3}"/>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3" name="Picture 2">
            <a:extLst>
              <a:ext uri="{FF2B5EF4-FFF2-40B4-BE49-F238E27FC236}">
                <a16:creationId xmlns:a16="http://schemas.microsoft.com/office/drawing/2014/main" id="{3BB5CE42-2DB1-A56D-4295-B91F8B709F32}"/>
              </a:ext>
            </a:extLst>
          </p:cNvPr>
          <p:cNvPicPr>
            <a:picLocks noChangeAspect="1"/>
          </p:cNvPicPr>
          <p:nvPr/>
        </p:nvPicPr>
        <p:blipFill>
          <a:blip r:embed="rId3"/>
          <a:stretch>
            <a:fillRect/>
          </a:stretch>
        </p:blipFill>
        <p:spPr>
          <a:xfrm>
            <a:off x="1248032" y="156695"/>
            <a:ext cx="11590638" cy="3612116"/>
          </a:xfrm>
          <a:prstGeom prst="rect">
            <a:avLst/>
          </a:prstGeom>
        </p:spPr>
      </p:pic>
      <p:pic>
        <p:nvPicPr>
          <p:cNvPr id="7" name="Picture 6">
            <a:extLst>
              <a:ext uri="{FF2B5EF4-FFF2-40B4-BE49-F238E27FC236}">
                <a16:creationId xmlns:a16="http://schemas.microsoft.com/office/drawing/2014/main" id="{885AB3E7-1BD8-E3CE-15CB-1E6D17F8A95E}"/>
              </a:ext>
            </a:extLst>
          </p:cNvPr>
          <p:cNvPicPr>
            <a:picLocks noChangeAspect="1"/>
          </p:cNvPicPr>
          <p:nvPr/>
        </p:nvPicPr>
        <p:blipFill>
          <a:blip r:embed="rId4"/>
          <a:stretch>
            <a:fillRect/>
          </a:stretch>
        </p:blipFill>
        <p:spPr>
          <a:xfrm>
            <a:off x="1248032" y="3882193"/>
            <a:ext cx="11590637" cy="3849696"/>
          </a:xfrm>
          <a:prstGeom prst="rect">
            <a:avLst/>
          </a:prstGeom>
        </p:spPr>
      </p:pic>
    </p:spTree>
    <p:extLst>
      <p:ext uri="{BB962C8B-B14F-4D97-AF65-F5344CB8AC3E}">
        <p14:creationId xmlns:p14="http://schemas.microsoft.com/office/powerpoint/2010/main" val="1716796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9549A-400F-E9DC-34B8-F056664E325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905D742-E28E-F311-F997-428E8DBD3C87}"/>
              </a:ext>
            </a:extLst>
          </p:cNvPr>
          <p:cNvSpPr txBox="1"/>
          <p:nvPr/>
        </p:nvSpPr>
        <p:spPr>
          <a:xfrm>
            <a:off x="1115006" y="1071529"/>
            <a:ext cx="12993511" cy="9110186"/>
          </a:xfrm>
          <a:prstGeom prst="rect">
            <a:avLst/>
          </a:prstGeom>
          <a:noFill/>
        </p:spPr>
        <p:txBody>
          <a:bodyPr wrap="square" lIns="91440" tIns="45720" rIns="91440" bIns="45720" rtlCol="0" anchor="t">
            <a:spAutoFit/>
          </a:bodyPr>
          <a:lstStyle/>
          <a:p>
            <a:r>
              <a:rPr lang="en-US" sz="3600" b="1" dirty="0"/>
              <a:t>Conclusion:</a:t>
            </a:r>
          </a:p>
          <a:p>
            <a:endParaRPr lang="en-US" sz="3600" b="1" dirty="0"/>
          </a:p>
          <a:p>
            <a:pPr marL="0" marR="0" algn="just">
              <a:buNone/>
            </a:pPr>
            <a:r>
              <a:rPr lang="en-US" sz="3200" dirty="0">
                <a:effectLst/>
                <a:ea typeface="Times New Roman" panose="02020603050405020304" pitchFamily="18" charset="0"/>
              </a:rPr>
              <a:t>In conclusion, the implementation of algorithms has demonstrated promising potential in fortifying our defenses against the pervasive threat of phishing attacks. Through the development and refinement of sophisticated models, this project has showcased the viability of leveraging data-driven approaches to swiftly identify and neutralize fraudulent websites. Considering the never-ending evolution of cyber threats in the world today, we must also note that the findings here emphasize the need for continual innovation and adaptation in cybersecurity.</a:t>
            </a:r>
            <a:r>
              <a:rPr lang="en-US" sz="3200" dirty="0">
                <a:solidFill>
                  <a:srgbClr val="513CEA"/>
                </a:solidFill>
                <a:effectLst/>
                <a:ea typeface="Times New Roman" panose="02020603050405020304" pitchFamily="18" charset="0"/>
              </a:rPr>
              <a:t> </a:t>
            </a:r>
            <a:r>
              <a:rPr lang="en-IN" sz="3200" dirty="0">
                <a:effectLst/>
                <a:ea typeface="Times New Roman" panose="02020603050405020304" pitchFamily="18" charset="0"/>
              </a:rPr>
              <a:t>The research done here will significantly contribute to ongoing efforts to protect people and organizations online and could serve as a launching pad for more proactive threat detection in the future.</a:t>
            </a:r>
          </a:p>
          <a:p>
            <a:pPr marL="0" marR="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lgn="just">
              <a:buNone/>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marR="0" algn="just"/>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US" sz="3600" b="1" dirty="0"/>
          </a:p>
          <a:p>
            <a:endParaRPr lang="en-US" sz="3600" b="1" dirty="0"/>
          </a:p>
          <a:p>
            <a:endParaRPr lang="en-US" dirty="0"/>
          </a:p>
        </p:txBody>
      </p:sp>
      <p:pic>
        <p:nvPicPr>
          <p:cNvPr id="4" name="Picture 3">
            <a:extLst>
              <a:ext uri="{FF2B5EF4-FFF2-40B4-BE49-F238E27FC236}">
                <a16:creationId xmlns:a16="http://schemas.microsoft.com/office/drawing/2014/main" id="{921A56DA-624A-264D-8BDF-238F5FA1E02B}"/>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45118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19500" y="3263900"/>
            <a:ext cx="7327900" cy="1015663"/>
          </a:xfrm>
          <a:prstGeom prst="rect">
            <a:avLst/>
          </a:prstGeom>
          <a:noFill/>
        </p:spPr>
        <p:txBody>
          <a:bodyPr wrap="square" rtlCol="0">
            <a:spAutoFit/>
          </a:bodyPr>
          <a:lstStyle/>
          <a:p>
            <a:pPr algn="ctr"/>
            <a:r>
              <a:rPr lang="en-IN" sz="6000" dirty="0">
                <a:latin typeface="Times New Roman" pitchFamily="18" charset="0"/>
                <a:cs typeface="Times New Roman" pitchFamily="18" charset="0"/>
              </a:rPr>
              <a:t>  THANK YOU</a:t>
            </a:r>
            <a:endParaRPr lang="en-US" sz="6000" dirty="0">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1E61FE7A-F61E-483F-052B-77CD0D36E15B}"/>
              </a:ext>
            </a:extLst>
          </p:cNvPr>
          <p:cNvPicPr>
            <a:picLocks noChangeAspect="1"/>
          </p:cNvPicPr>
          <p:nvPr/>
        </p:nvPicPr>
        <p:blipFill>
          <a:blip r:embed="rId2"/>
          <a:stretch>
            <a:fillRect/>
          </a:stretch>
        </p:blipFill>
        <p:spPr>
          <a:xfrm>
            <a:off x="11910721" y="7314784"/>
            <a:ext cx="2582082" cy="83421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421D6F6-BC78-5D42-813E-A45CE3C5E2D4}"/>
              </a:ext>
            </a:extLst>
          </p:cNvPr>
          <p:cNvSpPr txBox="1"/>
          <p:nvPr/>
        </p:nvSpPr>
        <p:spPr>
          <a:xfrm>
            <a:off x="1278201" y="1015042"/>
            <a:ext cx="12481263"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ea typeface="Calibri"/>
                <a:cs typeface="Calibri"/>
              </a:rPr>
              <a:t>Contents</a:t>
            </a:r>
          </a:p>
        </p:txBody>
      </p:sp>
      <p:sp>
        <p:nvSpPr>
          <p:cNvPr id="4" name="TextBox 3">
            <a:extLst>
              <a:ext uri="{FF2B5EF4-FFF2-40B4-BE49-F238E27FC236}">
                <a16:creationId xmlns:a16="http://schemas.microsoft.com/office/drawing/2014/main" id="{DCB8BA04-81B8-0FA6-2F92-1CA9D8029E07}"/>
              </a:ext>
            </a:extLst>
          </p:cNvPr>
          <p:cNvSpPr txBox="1"/>
          <p:nvPr/>
        </p:nvSpPr>
        <p:spPr>
          <a:xfrm>
            <a:off x="3270692" y="2161664"/>
            <a:ext cx="9812077" cy="56938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ea typeface="Calibri"/>
                <a:cs typeface="Calibri"/>
              </a:rPr>
              <a:t>1.Abstract</a:t>
            </a:r>
          </a:p>
          <a:p>
            <a:r>
              <a:rPr lang="en-US" sz="2800" dirty="0">
                <a:ea typeface="Calibri"/>
                <a:cs typeface="Calibri"/>
              </a:rPr>
              <a:t>2.Introduction</a:t>
            </a:r>
          </a:p>
          <a:p>
            <a:r>
              <a:rPr lang="en-US" sz="2800" dirty="0">
                <a:ea typeface="Calibri"/>
                <a:cs typeface="Calibri"/>
              </a:rPr>
              <a:t>3. Existing System</a:t>
            </a:r>
          </a:p>
          <a:p>
            <a:r>
              <a:rPr lang="en-US" sz="2800" dirty="0">
                <a:ea typeface="Calibri"/>
                <a:cs typeface="Calibri"/>
              </a:rPr>
              <a:t>4. Proposed System</a:t>
            </a:r>
          </a:p>
          <a:p>
            <a:r>
              <a:rPr lang="en-US" sz="2800" dirty="0">
                <a:ea typeface="Calibri"/>
                <a:cs typeface="Calibri"/>
              </a:rPr>
              <a:t>5.</a:t>
            </a:r>
            <a:r>
              <a:rPr lang="en-US" sz="2800" dirty="0">
                <a:solidFill>
                  <a:srgbClr val="000000"/>
                </a:solidFill>
                <a:latin typeface="Calibri"/>
                <a:ea typeface="Calibri"/>
                <a:cs typeface="Calibri"/>
              </a:rPr>
              <a:t> Methodology</a:t>
            </a:r>
          </a:p>
          <a:p>
            <a:r>
              <a:rPr lang="en-US" sz="2800" dirty="0">
                <a:solidFill>
                  <a:srgbClr val="000000"/>
                </a:solidFill>
                <a:latin typeface="Calibri"/>
                <a:ea typeface="Calibri"/>
                <a:cs typeface="Calibri"/>
              </a:rPr>
              <a:t>6. Dataset Description</a:t>
            </a:r>
          </a:p>
          <a:p>
            <a:r>
              <a:rPr lang="en-US" sz="2800" dirty="0">
                <a:solidFill>
                  <a:srgbClr val="000000"/>
                </a:solidFill>
                <a:latin typeface="Calibri"/>
                <a:ea typeface="Calibri"/>
                <a:cs typeface="Calibri"/>
              </a:rPr>
              <a:t>7.Architecture</a:t>
            </a:r>
          </a:p>
          <a:p>
            <a:r>
              <a:rPr lang="en-US" sz="2800" dirty="0">
                <a:solidFill>
                  <a:srgbClr val="000000"/>
                </a:solidFill>
                <a:latin typeface="Calibri"/>
                <a:ea typeface="Calibri"/>
                <a:cs typeface="Calibri"/>
              </a:rPr>
              <a:t>8.Work Flow of the System</a:t>
            </a:r>
          </a:p>
          <a:p>
            <a:r>
              <a:rPr lang="en-IN" sz="2800" dirty="0">
                <a:solidFill>
                  <a:srgbClr val="000000"/>
                </a:solidFill>
                <a:latin typeface="Calibri"/>
                <a:ea typeface="Calibri"/>
                <a:cs typeface="Calibri"/>
              </a:rPr>
              <a:t>9.</a:t>
            </a:r>
            <a:r>
              <a:rPr lang="en-US" sz="2800" dirty="0"/>
              <a:t> Results</a:t>
            </a:r>
          </a:p>
          <a:p>
            <a:r>
              <a:rPr lang="en-US" sz="2800" dirty="0">
                <a:solidFill>
                  <a:srgbClr val="000000"/>
                </a:solidFill>
                <a:latin typeface="Calibri"/>
                <a:ea typeface="Calibri"/>
                <a:cs typeface="Calibri"/>
              </a:rPr>
              <a:t>10.Comparative Analysis</a:t>
            </a:r>
          </a:p>
          <a:p>
            <a:r>
              <a:rPr lang="en-US" sz="2800" dirty="0">
                <a:solidFill>
                  <a:srgbClr val="000000"/>
                </a:solidFill>
                <a:latin typeface="Calibri"/>
                <a:ea typeface="Calibri"/>
                <a:cs typeface="Calibri"/>
              </a:rPr>
              <a:t>11.Literature Survey</a:t>
            </a:r>
          </a:p>
          <a:p>
            <a:r>
              <a:rPr lang="en-US" sz="2800" dirty="0">
                <a:solidFill>
                  <a:srgbClr val="000000"/>
                </a:solidFill>
                <a:latin typeface="Calibri"/>
                <a:ea typeface="Calibri"/>
                <a:cs typeface="Calibri"/>
              </a:rPr>
              <a:t>12.Conclusion</a:t>
            </a:r>
          </a:p>
          <a:p>
            <a:r>
              <a:rPr lang="en-US" sz="2800" dirty="0">
                <a:solidFill>
                  <a:srgbClr val="000000"/>
                </a:solidFill>
                <a:latin typeface="Calibri"/>
                <a:ea typeface="Calibri"/>
                <a:cs typeface="Calibri"/>
              </a:rPr>
              <a:t>13.Publication Details</a:t>
            </a:r>
            <a:endParaRPr lang="en-US" sz="2400" dirty="0">
              <a:solidFill>
                <a:srgbClr val="000000"/>
              </a:solidFill>
              <a:latin typeface="Calibri"/>
              <a:ea typeface="Calibri"/>
              <a:cs typeface="Calibri"/>
            </a:endParaRPr>
          </a:p>
        </p:txBody>
      </p:sp>
      <p:pic>
        <p:nvPicPr>
          <p:cNvPr id="6" name="Picture 5">
            <a:extLst>
              <a:ext uri="{FF2B5EF4-FFF2-40B4-BE49-F238E27FC236}">
                <a16:creationId xmlns:a16="http://schemas.microsoft.com/office/drawing/2014/main" id="{F5B655C0-24AD-FDD1-0484-7C51E1F9089F}"/>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146093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5784" y="1098589"/>
            <a:ext cx="12918831" cy="923330"/>
          </a:xfrm>
          <a:prstGeom prst="rect">
            <a:avLst/>
          </a:prstGeom>
          <a:noFill/>
        </p:spPr>
        <p:txBody>
          <a:bodyPr wrap="square" rtlCol="0">
            <a:spAutoFit/>
          </a:bodyPr>
          <a:lstStyle/>
          <a:p>
            <a:r>
              <a:rPr lang="en-US" sz="3600" b="1" dirty="0"/>
              <a:t>Introduction</a:t>
            </a:r>
          </a:p>
          <a:p>
            <a:endParaRPr lang="en-US" dirty="0"/>
          </a:p>
        </p:txBody>
      </p:sp>
      <p:pic>
        <p:nvPicPr>
          <p:cNvPr id="4" name="Picture 3">
            <a:extLst>
              <a:ext uri="{FF2B5EF4-FFF2-40B4-BE49-F238E27FC236}">
                <a16:creationId xmlns:a16="http://schemas.microsoft.com/office/drawing/2014/main" id="{2498E63A-B51D-55E3-F86F-827B5471BF85}"/>
              </a:ext>
            </a:extLst>
          </p:cNvPr>
          <p:cNvPicPr>
            <a:picLocks noChangeAspect="1"/>
          </p:cNvPicPr>
          <p:nvPr/>
        </p:nvPicPr>
        <p:blipFill>
          <a:blip r:embed="rId2"/>
          <a:stretch>
            <a:fillRect/>
          </a:stretch>
        </p:blipFill>
        <p:spPr>
          <a:xfrm>
            <a:off x="11910721" y="7314784"/>
            <a:ext cx="2582082" cy="834211"/>
          </a:xfrm>
          <a:prstGeom prst="rect">
            <a:avLst/>
          </a:prstGeom>
        </p:spPr>
      </p:pic>
      <p:sp>
        <p:nvSpPr>
          <p:cNvPr id="5" name="TextBox 4">
            <a:extLst>
              <a:ext uri="{FF2B5EF4-FFF2-40B4-BE49-F238E27FC236}">
                <a16:creationId xmlns:a16="http://schemas.microsoft.com/office/drawing/2014/main" id="{A7D828E0-E5A8-2EA6-7E05-55AFAD7CECB0}"/>
              </a:ext>
            </a:extLst>
          </p:cNvPr>
          <p:cNvSpPr txBox="1"/>
          <p:nvPr/>
        </p:nvSpPr>
        <p:spPr>
          <a:xfrm>
            <a:off x="855783" y="2236573"/>
            <a:ext cx="12810789" cy="4031873"/>
          </a:xfrm>
          <a:prstGeom prst="rect">
            <a:avLst/>
          </a:prstGeom>
          <a:noFill/>
        </p:spPr>
        <p:txBody>
          <a:bodyPr wrap="square">
            <a:spAutoFit/>
          </a:bodyPr>
          <a:lstStyle/>
          <a:p>
            <a:pPr algn="just"/>
            <a:r>
              <a:rPr lang="en-US" sz="3200" dirty="0"/>
              <a:t>Cybercriminals often create fake versions of legitimate websites to steal sensitive user information like login credentials, images, and bank details. This project uses Machine Learning (ML) to detect and prevent such phishing attacks. By analyzing data patterns and anomalies in website URLs, our system can identify fraudulent sites and enhance online safety. With the rise in cyberattacks, our ML-based solution adapts over time to stay ahead of threats. The project also prioritizes user privacy and ethical practices. Ultimately, it aims to create a safer digital environment for users.</a:t>
            </a:r>
            <a:endParaRPr lang="en-IN"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9D7AC8-92CF-C1E2-CF6A-07C2DC274ED5}"/>
              </a:ext>
            </a:extLst>
          </p:cNvPr>
          <p:cNvSpPr txBox="1"/>
          <p:nvPr/>
        </p:nvSpPr>
        <p:spPr>
          <a:xfrm>
            <a:off x="1257837" y="933849"/>
            <a:ext cx="11968521" cy="64940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ea typeface="+mn-lt"/>
                <a:cs typeface="+mn-lt"/>
              </a:rPr>
              <a:t>Existing System</a:t>
            </a:r>
          </a:p>
          <a:p>
            <a:endParaRPr lang="en-US" sz="2800" b="1" dirty="0">
              <a:ea typeface="+mn-lt"/>
              <a:cs typeface="+mn-lt"/>
            </a:endParaRPr>
          </a:p>
          <a:p>
            <a:pPr algn="just"/>
            <a:r>
              <a:rPr lang="en-US" sz="3200" dirty="0"/>
              <a:t>The existing system uses machine learning and data analysis to detect phishing websites. H. Huang et al. (2009) proposed identifying phishing by analyzing CSS style and URL tokens. S. Marchal et al. (2017) used real-site server logs for detection, offering high accuracy and adaptability. Mustafa Aydin et al. applied URL feature extraction and five analysis types, including Keyword and Security Analysis. Various ML models were tested, including Logistic Regression, Multinomial Naive </a:t>
            </a:r>
            <a:r>
              <a:rPr lang="en-US" sz="3200" dirty="0" err="1"/>
              <a:t>Bayes.Logistic</a:t>
            </a:r>
            <a:r>
              <a:rPr lang="en-US" sz="3200" dirty="0"/>
              <a:t> Regression outperformed the others with 96.63% accuracy. Preprocessing steps like tokenization and stemming were also used. This system effectively combines feature extraction with machine learning for phishing detection.</a:t>
            </a:r>
            <a:endParaRPr lang="en-US" sz="3200" dirty="0">
              <a:ea typeface="Calibri"/>
              <a:cs typeface="Calibri"/>
            </a:endParaRPr>
          </a:p>
        </p:txBody>
      </p:sp>
      <p:pic>
        <p:nvPicPr>
          <p:cNvPr id="4" name="Picture 3">
            <a:extLst>
              <a:ext uri="{FF2B5EF4-FFF2-40B4-BE49-F238E27FC236}">
                <a16:creationId xmlns:a16="http://schemas.microsoft.com/office/drawing/2014/main" id="{B2A2B3C4-E20C-C1E0-54DC-88BA8AEE8EFB}"/>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823219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15006" y="1071529"/>
            <a:ext cx="12993511" cy="7109639"/>
          </a:xfrm>
          <a:prstGeom prst="rect">
            <a:avLst/>
          </a:prstGeom>
          <a:noFill/>
        </p:spPr>
        <p:txBody>
          <a:bodyPr wrap="square" lIns="91440" tIns="45720" rIns="91440" bIns="45720" rtlCol="0" anchor="t">
            <a:spAutoFit/>
          </a:bodyPr>
          <a:lstStyle/>
          <a:p>
            <a:r>
              <a:rPr lang="en-US" sz="3600" b="1" dirty="0"/>
              <a:t>Drawbacks of Existing System:</a:t>
            </a:r>
          </a:p>
          <a:p>
            <a:endParaRPr lang="en-US" sz="3600" b="1" dirty="0"/>
          </a:p>
          <a:p>
            <a:pPr marL="342900" marR="0" lvl="0" indent="-342900" algn="just">
              <a:lnSpc>
                <a:spcPct val="150000"/>
              </a:lnSpc>
              <a:buFont typeface="+mj-lt"/>
              <a:buAutoNum type="romanLcPeriod"/>
            </a:pPr>
            <a:r>
              <a:rPr lang="en-US" sz="3200" dirty="0">
                <a:effectLst/>
                <a:ea typeface="Times New Roman" panose="02020603050405020304" pitchFamily="18" charset="0"/>
              </a:rPr>
              <a:t>The current models are characterized by low latency.</a:t>
            </a:r>
            <a:endParaRPr lang="en-IN" sz="3200" dirty="0">
              <a:effectLst/>
              <a:ea typeface="Times New Roman" panose="02020603050405020304" pitchFamily="18" charset="0"/>
            </a:endParaRPr>
          </a:p>
          <a:p>
            <a:pPr marL="342900" marR="0" lvl="0" indent="-342900" algn="just">
              <a:lnSpc>
                <a:spcPct val="150000"/>
              </a:lnSpc>
              <a:buFont typeface="+mj-lt"/>
              <a:buAutoNum type="romanLcPeriod"/>
            </a:pPr>
            <a:r>
              <a:rPr lang="en-US" sz="3200" dirty="0">
                <a:effectLst/>
                <a:ea typeface="Times New Roman" panose="02020603050405020304" pitchFamily="18" charset="0"/>
              </a:rPr>
              <a:t> Current systems lack an explicit user interface.</a:t>
            </a:r>
            <a:endParaRPr lang="en-IN" sz="3200" dirty="0">
              <a:effectLst/>
              <a:ea typeface="Times New Roman" panose="02020603050405020304" pitchFamily="18" charset="0"/>
            </a:endParaRPr>
          </a:p>
          <a:p>
            <a:pPr marL="342900" marR="0" lvl="0" indent="-342900" algn="just">
              <a:lnSpc>
                <a:spcPct val="150000"/>
              </a:lnSpc>
              <a:buFont typeface="+mj-lt"/>
              <a:buAutoNum type="romanLcPeriod"/>
            </a:pPr>
            <a:r>
              <a:rPr lang="en-US" sz="3200" dirty="0">
                <a:effectLst/>
                <a:ea typeface="Times New Roman" panose="02020603050405020304" pitchFamily="18" charset="0"/>
              </a:rPr>
              <a:t> Current models cannot predict a continuous outcome.</a:t>
            </a:r>
            <a:endParaRPr lang="en-IN" sz="3200" dirty="0">
              <a:effectLst/>
              <a:ea typeface="Times New Roman" panose="02020603050405020304" pitchFamily="18" charset="0"/>
            </a:endParaRPr>
          </a:p>
          <a:p>
            <a:pPr marL="342900" marR="0" lvl="0" indent="-342900" algn="just">
              <a:lnSpc>
                <a:spcPct val="150000"/>
              </a:lnSpc>
              <a:spcAft>
                <a:spcPts val="1200"/>
              </a:spcAft>
              <a:buFont typeface="+mj-lt"/>
              <a:buAutoNum type="romanLcPeriod"/>
            </a:pPr>
            <a:r>
              <a:rPr lang="en-IN" sz="3200" dirty="0">
                <a:effectLst/>
                <a:ea typeface="Times New Roman" panose="02020603050405020304" pitchFamily="18" charset="0"/>
              </a:rPr>
              <a:t>Only when the dependent or outcome variable is dichotomous does the model function. </a:t>
            </a:r>
          </a:p>
          <a:p>
            <a:pPr marL="342900" marR="0" lvl="0" indent="-342900" algn="just">
              <a:lnSpc>
                <a:spcPct val="150000"/>
              </a:lnSpc>
              <a:spcAft>
                <a:spcPts val="1200"/>
              </a:spcAft>
              <a:buFont typeface="+mj-lt"/>
              <a:buAutoNum type="romanLcPeriod"/>
            </a:pPr>
            <a:r>
              <a:rPr lang="en-IN" sz="3200" dirty="0">
                <a:effectLst/>
                <a:ea typeface="Times New Roman" panose="02020603050405020304" pitchFamily="18" charset="0"/>
              </a:rPr>
              <a:t>The model may yield inaccurate results if the sample size is small.</a:t>
            </a:r>
          </a:p>
          <a:p>
            <a:pPr marR="0" lvl="0" algn="just">
              <a:lnSpc>
                <a:spcPct val="150000"/>
              </a:lnSpc>
              <a:spcAft>
                <a:spcPts val="1200"/>
              </a:spcAft>
            </a:pPr>
            <a:r>
              <a:rPr lang="en-IN" sz="3200" dirty="0">
                <a:effectLst/>
                <a:ea typeface="Times New Roman" panose="02020603050405020304" pitchFamily="18" charset="0"/>
              </a:rPr>
              <a:t>vi. The model may be overfit due to an existing system.</a:t>
            </a:r>
          </a:p>
          <a:p>
            <a:endParaRPr lang="en-US" dirty="0"/>
          </a:p>
        </p:txBody>
      </p:sp>
      <p:pic>
        <p:nvPicPr>
          <p:cNvPr id="4" name="Picture 3">
            <a:extLst>
              <a:ext uri="{FF2B5EF4-FFF2-40B4-BE49-F238E27FC236}">
                <a16:creationId xmlns:a16="http://schemas.microsoft.com/office/drawing/2014/main" id="{AEAEFB04-D12B-1905-7638-8D9EE473218C}"/>
              </a:ext>
            </a:extLst>
          </p:cNvPr>
          <p:cNvPicPr>
            <a:picLocks noChangeAspect="1"/>
          </p:cNvPicPr>
          <p:nvPr/>
        </p:nvPicPr>
        <p:blipFill>
          <a:blip r:embed="rId2"/>
          <a:stretch>
            <a:fillRect/>
          </a:stretch>
        </p:blipFill>
        <p:spPr>
          <a:xfrm>
            <a:off x="11910721" y="7314784"/>
            <a:ext cx="2582082" cy="8342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E6AE9-98B5-2F54-8825-C88B31563B2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8D23F22-227E-B3FA-18CF-B6DC2A42E4BF}"/>
              </a:ext>
            </a:extLst>
          </p:cNvPr>
          <p:cNvSpPr txBox="1"/>
          <p:nvPr/>
        </p:nvSpPr>
        <p:spPr>
          <a:xfrm>
            <a:off x="1226217" y="1120956"/>
            <a:ext cx="12993511" cy="5416868"/>
          </a:xfrm>
          <a:prstGeom prst="rect">
            <a:avLst/>
          </a:prstGeom>
          <a:noFill/>
        </p:spPr>
        <p:txBody>
          <a:bodyPr wrap="square" lIns="91440" tIns="45720" rIns="91440" bIns="45720" rtlCol="0" anchor="t">
            <a:spAutoFit/>
          </a:bodyPr>
          <a:lstStyle/>
          <a:p>
            <a:r>
              <a:rPr lang="en-US" sz="3600" b="1" dirty="0"/>
              <a:t>Proposed System:</a:t>
            </a:r>
          </a:p>
          <a:p>
            <a:endParaRPr lang="en-US" sz="3600" b="1" dirty="0"/>
          </a:p>
          <a:p>
            <a:r>
              <a:rPr lang="en-US" sz="3200" dirty="0"/>
              <a:t>We developed an interactive website to detect whether a site is legitimate or phishing. Built using HTML, CSS, JavaScript, and Python’s Flask framework, it ensures ease of use for all users. HTML provides the structure, while CSS enhances the design and user experience. The system is trained on a dataset with various features relevant to phishing detection. Gradient Boosting Classifier is used for model training. Once trained, the model predicts whether a site is phishing or legitimate based on input features. Users receive a prompt with the result. The system achieved a detection accuracy of 97%.</a:t>
            </a:r>
            <a:endParaRPr lang="en-US" sz="3200" b="1" dirty="0"/>
          </a:p>
          <a:p>
            <a:endParaRPr lang="en-US" dirty="0"/>
          </a:p>
        </p:txBody>
      </p:sp>
      <p:pic>
        <p:nvPicPr>
          <p:cNvPr id="4" name="Picture 3">
            <a:extLst>
              <a:ext uri="{FF2B5EF4-FFF2-40B4-BE49-F238E27FC236}">
                <a16:creationId xmlns:a16="http://schemas.microsoft.com/office/drawing/2014/main" id="{6BE8A4FC-0630-C77C-560E-31FD19BC8DAB}"/>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183278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EF470-E45C-E7E5-85A0-1B846EC300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A0418FB-D8B3-8EC5-F20D-CDC4C53A581C}"/>
              </a:ext>
            </a:extLst>
          </p:cNvPr>
          <p:cNvSpPr txBox="1"/>
          <p:nvPr/>
        </p:nvSpPr>
        <p:spPr>
          <a:xfrm>
            <a:off x="1115006" y="1071529"/>
            <a:ext cx="12993511" cy="5632311"/>
          </a:xfrm>
          <a:prstGeom prst="rect">
            <a:avLst/>
          </a:prstGeom>
          <a:noFill/>
        </p:spPr>
        <p:txBody>
          <a:bodyPr wrap="square" lIns="91440" tIns="45720" rIns="91440" bIns="45720" rtlCol="0" anchor="t">
            <a:spAutoFit/>
          </a:bodyPr>
          <a:lstStyle/>
          <a:p>
            <a:r>
              <a:rPr lang="en-US" sz="3600" b="1" dirty="0"/>
              <a:t>Methodology:</a:t>
            </a:r>
          </a:p>
          <a:p>
            <a:endParaRPr lang="en-US" sz="3600" b="1" dirty="0"/>
          </a:p>
          <a:p>
            <a:r>
              <a:rPr lang="en-US" sz="3200" dirty="0"/>
              <a:t>The methodology begins with data collection, using a phishing dataset that includes various features relevant to identifying phishing websites. Data preprocessing follows, where unnecessary values are removed, and relevant features are selected. Feature extraction techniques are applied to analyze URL characteristics. The Gradient Boosting Classifier is then trained using this cleaned and processed data. Once trained, the model predicts whether an input URL is phishing or legitimate. A Flask-based web application is used to deploy the model. Users enter a URL, and the system displays the prediction result in real-time.</a:t>
            </a:r>
          </a:p>
        </p:txBody>
      </p:sp>
      <p:pic>
        <p:nvPicPr>
          <p:cNvPr id="4" name="Picture 3">
            <a:extLst>
              <a:ext uri="{FF2B5EF4-FFF2-40B4-BE49-F238E27FC236}">
                <a16:creationId xmlns:a16="http://schemas.microsoft.com/office/drawing/2014/main" id="{F30134E0-A416-85F6-18D5-66B22BF01196}"/>
              </a:ext>
            </a:extLst>
          </p:cNvPr>
          <p:cNvPicPr>
            <a:picLocks noChangeAspect="1"/>
          </p:cNvPicPr>
          <p:nvPr/>
        </p:nvPicPr>
        <p:blipFill>
          <a:blip r:embed="rId2"/>
          <a:stretch>
            <a:fillRect/>
          </a:stretch>
        </p:blipFill>
        <p:spPr>
          <a:xfrm>
            <a:off x="11910721" y="7314784"/>
            <a:ext cx="2582082" cy="834211"/>
          </a:xfrm>
          <a:prstGeom prst="rect">
            <a:avLst/>
          </a:prstGeom>
        </p:spPr>
      </p:pic>
    </p:spTree>
    <p:extLst>
      <p:ext uri="{BB962C8B-B14F-4D97-AF65-F5344CB8AC3E}">
        <p14:creationId xmlns:p14="http://schemas.microsoft.com/office/powerpoint/2010/main" val="1126897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8DD84-2220-EB42-5295-4FC99AA6650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809E26-F174-F690-2B52-050AD25ACF4B}"/>
              </a:ext>
            </a:extLst>
          </p:cNvPr>
          <p:cNvSpPr txBox="1"/>
          <p:nvPr/>
        </p:nvSpPr>
        <p:spPr>
          <a:xfrm>
            <a:off x="1115006" y="1059172"/>
            <a:ext cx="12993511" cy="1477328"/>
          </a:xfrm>
          <a:prstGeom prst="rect">
            <a:avLst/>
          </a:prstGeom>
          <a:noFill/>
        </p:spPr>
        <p:txBody>
          <a:bodyPr wrap="square" lIns="91440" tIns="45720" rIns="91440" bIns="45720" rtlCol="0" anchor="t">
            <a:spAutoFit/>
          </a:bodyPr>
          <a:lstStyle/>
          <a:p>
            <a:r>
              <a:rPr lang="en-US" sz="3600" b="1" dirty="0"/>
              <a:t>Architecture:</a:t>
            </a:r>
          </a:p>
          <a:p>
            <a:endParaRPr lang="en-US" sz="3600" b="1" dirty="0"/>
          </a:p>
          <a:p>
            <a:endParaRPr lang="en-US" dirty="0"/>
          </a:p>
        </p:txBody>
      </p:sp>
      <p:pic>
        <p:nvPicPr>
          <p:cNvPr id="4" name="Picture 3">
            <a:extLst>
              <a:ext uri="{FF2B5EF4-FFF2-40B4-BE49-F238E27FC236}">
                <a16:creationId xmlns:a16="http://schemas.microsoft.com/office/drawing/2014/main" id="{1EF1081B-1006-16FB-376C-87BEAD160DC4}"/>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7" name="Picture 6">
            <a:extLst>
              <a:ext uri="{FF2B5EF4-FFF2-40B4-BE49-F238E27FC236}">
                <a16:creationId xmlns:a16="http://schemas.microsoft.com/office/drawing/2014/main" id="{AF6DE0F9-3807-BB2F-C427-1A33CF8EC14B}"/>
              </a:ext>
            </a:extLst>
          </p:cNvPr>
          <p:cNvPicPr>
            <a:picLocks noChangeAspect="1"/>
          </p:cNvPicPr>
          <p:nvPr/>
        </p:nvPicPr>
        <p:blipFill>
          <a:blip r:embed="rId3"/>
          <a:stretch>
            <a:fillRect/>
          </a:stretch>
        </p:blipFill>
        <p:spPr>
          <a:xfrm>
            <a:off x="1544595" y="1902940"/>
            <a:ext cx="12659497" cy="3490711"/>
          </a:xfrm>
          <a:prstGeom prst="rect">
            <a:avLst/>
          </a:prstGeom>
        </p:spPr>
      </p:pic>
    </p:spTree>
    <p:extLst>
      <p:ext uri="{BB962C8B-B14F-4D97-AF65-F5344CB8AC3E}">
        <p14:creationId xmlns:p14="http://schemas.microsoft.com/office/powerpoint/2010/main" val="1922357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D3512-B855-4B75-6C8C-74F18D481ED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6E1369C-1291-46D8-409B-C349312F6D28}"/>
              </a:ext>
            </a:extLst>
          </p:cNvPr>
          <p:cNvSpPr txBox="1"/>
          <p:nvPr/>
        </p:nvSpPr>
        <p:spPr>
          <a:xfrm>
            <a:off x="1115006" y="1071529"/>
            <a:ext cx="12993511" cy="3570208"/>
          </a:xfrm>
          <a:prstGeom prst="rect">
            <a:avLst/>
          </a:prstGeom>
          <a:noFill/>
        </p:spPr>
        <p:txBody>
          <a:bodyPr wrap="square" lIns="91440" tIns="45720" rIns="91440" bIns="45720" rtlCol="0" anchor="t">
            <a:spAutoFit/>
          </a:bodyPr>
          <a:lstStyle/>
          <a:p>
            <a:r>
              <a:rPr lang="en-US" sz="3600" b="1" dirty="0"/>
              <a:t>Results:</a:t>
            </a:r>
          </a:p>
          <a:p>
            <a:endParaRPr lang="en-US" sz="3600" b="1" dirty="0"/>
          </a:p>
          <a:p>
            <a:r>
              <a:rPr lang="en-US" sz="3200" dirty="0">
                <a:solidFill>
                  <a:schemeClr val="tx1"/>
                </a:solidFill>
                <a:effectLst/>
                <a:latin typeface="Times New Roman" panose="02020603050405020304" pitchFamily="18" charset="0"/>
                <a:ea typeface="Times New Roman" panose="02020603050405020304" pitchFamily="18" charset="0"/>
              </a:rPr>
              <a:t>Results indicate the Gradient Boosting Classifier as the most effective model, achieving 98% accuracy on the testing set and 97% on the training set. </a:t>
            </a:r>
          </a:p>
          <a:p>
            <a:endParaRPr lang="en-US" sz="3600" b="1" dirty="0"/>
          </a:p>
          <a:p>
            <a:endParaRPr lang="en-US" sz="3600" b="1" dirty="0"/>
          </a:p>
          <a:p>
            <a:endParaRPr lang="en-US" dirty="0"/>
          </a:p>
        </p:txBody>
      </p:sp>
      <p:pic>
        <p:nvPicPr>
          <p:cNvPr id="4" name="Picture 3">
            <a:extLst>
              <a:ext uri="{FF2B5EF4-FFF2-40B4-BE49-F238E27FC236}">
                <a16:creationId xmlns:a16="http://schemas.microsoft.com/office/drawing/2014/main" id="{66063F28-7809-1D00-929A-F7E2EB1EE9E4}"/>
              </a:ext>
            </a:extLst>
          </p:cNvPr>
          <p:cNvPicPr>
            <a:picLocks noChangeAspect="1"/>
          </p:cNvPicPr>
          <p:nvPr/>
        </p:nvPicPr>
        <p:blipFill>
          <a:blip r:embed="rId2"/>
          <a:stretch>
            <a:fillRect/>
          </a:stretch>
        </p:blipFill>
        <p:spPr>
          <a:xfrm>
            <a:off x="11910721" y="7314784"/>
            <a:ext cx="2582082" cy="834211"/>
          </a:xfrm>
          <a:prstGeom prst="rect">
            <a:avLst/>
          </a:prstGeom>
        </p:spPr>
      </p:pic>
      <p:pic>
        <p:nvPicPr>
          <p:cNvPr id="3" name="Content Placeholder 4">
            <a:extLst>
              <a:ext uri="{FF2B5EF4-FFF2-40B4-BE49-F238E27FC236}">
                <a16:creationId xmlns:a16="http://schemas.microsoft.com/office/drawing/2014/main" id="{3DA23C86-89D2-1645-B26B-71E906E9D8A9}"/>
              </a:ext>
            </a:extLst>
          </p:cNvPr>
          <p:cNvPicPr>
            <a:picLocks noChangeAspect="1"/>
          </p:cNvPicPr>
          <p:nvPr/>
        </p:nvPicPr>
        <p:blipFill>
          <a:blip r:embed="rId3"/>
          <a:stretch>
            <a:fillRect/>
          </a:stretch>
        </p:blipFill>
        <p:spPr>
          <a:xfrm>
            <a:off x="2372497" y="3558746"/>
            <a:ext cx="10886302" cy="3496962"/>
          </a:xfrm>
          <a:prstGeom prst="rect">
            <a:avLst/>
          </a:prstGeom>
        </p:spPr>
      </p:pic>
    </p:spTree>
    <p:extLst>
      <p:ext uri="{BB962C8B-B14F-4D97-AF65-F5344CB8AC3E}">
        <p14:creationId xmlns:p14="http://schemas.microsoft.com/office/powerpoint/2010/main" val="3412198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7876</TotalTime>
  <Words>883</Words>
  <Application>Microsoft Office PowerPoint</Application>
  <PresentationFormat>Custom</PresentationFormat>
  <Paragraphs>74</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Times New Roman</vt:lpstr>
      <vt:lpstr>Calibri</vt:lpstr>
      <vt:lpstr>Office Theme</vt:lpstr>
      <vt:lpstr>PHISHING WEBSITE DETECTION USING MACHINE  LEARNING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Sravani Kuppili</cp:lastModifiedBy>
  <cp:revision>52</cp:revision>
  <dcterms:created xsi:type="dcterms:W3CDTF">2025-01-28T13:53:47Z</dcterms:created>
  <dcterms:modified xsi:type="dcterms:W3CDTF">2025-04-25T11:44:03Z</dcterms:modified>
</cp:coreProperties>
</file>