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tableStyles" Target="tableStyles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b="0" cap="all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b="1" sz="2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97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b="1" sz="2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81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anchor="ctr" bIns="0" lIns="0" rIns="0" rtlCol="0" tIns="0" vert="horz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none" sz="4600" kern="1200" spc="-1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005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031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28600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material.angular.io/cdk/scrolling/overview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IN" smtClean="0"/>
              <a:t>ANGULAR 7 FEATURES</a:t>
            </a:r>
            <a:endParaRPr dirty="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</p:spPr>
        <p:txBody>
          <a:bodyPr/>
          <a:p>
            <a:r>
              <a:rPr altLang="en" dirty="0" lang="en-US" smtClean="0">
                <a:solidFill>
                  <a:schemeClr val="tx1"/>
                </a:solidFill>
              </a:rPr>
              <a:t>Aratikatla </a:t>
            </a:r>
            <a:r>
              <a:rPr altLang="en" dirty="0" lang="en-US" smtClean="0">
                <a:solidFill>
                  <a:schemeClr val="tx1"/>
                </a:solidFill>
              </a:rPr>
              <a:t>S</a:t>
            </a:r>
            <a:r>
              <a:rPr altLang="en" dirty="0" lang="en-US" smtClean="0">
                <a:solidFill>
                  <a:schemeClr val="tx1"/>
                </a:solidFill>
              </a:rPr>
              <a:t>a</a:t>
            </a:r>
            <a:r>
              <a:rPr altLang="en" dirty="0" lang="en-US" smtClean="0">
                <a:solidFill>
                  <a:schemeClr val="tx1"/>
                </a:solidFill>
              </a:rPr>
              <a:t>t</a:t>
            </a:r>
            <a:r>
              <a:rPr altLang="en" dirty="0" lang="en-US" smtClean="0">
                <a:solidFill>
                  <a:schemeClr val="tx1"/>
                </a:solidFill>
              </a:rPr>
              <a:t>y</a:t>
            </a:r>
            <a:r>
              <a:rPr altLang="en" dirty="0" lang="en-US" smtClean="0">
                <a:solidFill>
                  <a:schemeClr val="tx1"/>
                </a:solidFill>
              </a:rPr>
              <a:t>a</a:t>
            </a:r>
            <a:r>
              <a:rPr altLang="en" dirty="0" lang="en-US" smtClean="0">
                <a:solidFill>
                  <a:schemeClr val="tx1"/>
                </a:solidFill>
              </a:rPr>
              <a:t> </a:t>
            </a:r>
            <a:r>
              <a:rPr altLang="en" dirty="0" lang="en-US" smtClean="0">
                <a:solidFill>
                  <a:schemeClr val="tx1"/>
                </a:solidFill>
              </a:rPr>
              <a:t> </a:t>
            </a:r>
            <a:r>
              <a:rPr altLang="en" dirty="0" lang="en-US" smtClean="0">
                <a:solidFill>
                  <a:schemeClr val="tx1"/>
                </a:solidFill>
              </a:rPr>
              <a:t>S</a:t>
            </a:r>
            <a:r>
              <a:rPr altLang="en" dirty="0" lang="en-US" smtClean="0">
                <a:solidFill>
                  <a:schemeClr val="tx1"/>
                </a:solidFill>
              </a:rPr>
              <a:t>r</a:t>
            </a:r>
            <a:r>
              <a:rPr altLang="en" dirty="0" lang="en-US" smtClean="0">
                <a:solidFill>
                  <a:schemeClr val="tx1"/>
                </a:solidFill>
              </a:rPr>
              <a:t>a</a:t>
            </a:r>
            <a:r>
              <a:rPr altLang="en" dirty="0" lang="en-US" smtClean="0">
                <a:solidFill>
                  <a:schemeClr val="tx1"/>
                </a:solidFill>
              </a:rPr>
              <a:t>v</a:t>
            </a:r>
            <a:r>
              <a:rPr altLang="en" dirty="0" lang="en-US" smtClean="0">
                <a:solidFill>
                  <a:schemeClr val="tx1"/>
                </a:solidFill>
              </a:rPr>
              <a:t>a</a:t>
            </a:r>
            <a:r>
              <a:rPr altLang="en" dirty="0" lang="en-US" smtClean="0">
                <a:solidFill>
                  <a:schemeClr val="tx1"/>
                </a:solidFill>
              </a:rPr>
              <a:t>n</a:t>
            </a:r>
            <a:r>
              <a:rPr altLang="en" dirty="0" lang="en-US" smtClean="0">
                <a:solidFill>
                  <a:schemeClr val="tx1"/>
                </a:solidFill>
              </a:rPr>
              <a:t>i</a:t>
            </a:r>
            <a:r>
              <a:rPr altLang="en" dirty="0" lang="en-US" smtClean="0">
                <a:solidFill>
                  <a:schemeClr val="tx1"/>
                </a:solidFill>
              </a:rPr>
              <a:t> </a:t>
            </a:r>
            <a:endParaRPr altLang="en-US" lang="zh-CN"/>
          </a:p>
          <a:p>
            <a:r>
              <a:rPr dirty="0" lang="en-IN" smtClean="0">
                <a:solidFill>
                  <a:schemeClr val="tx1"/>
                </a:solidFill>
              </a:rPr>
              <a:t>ID:5067</a:t>
            </a:r>
            <a:r>
              <a:rPr altLang="en" dirty="0" lang="en-US" smtClean="0">
                <a:solidFill>
                  <a:schemeClr val="tx1"/>
                </a:solidFill>
              </a:rPr>
              <a:t>6</a:t>
            </a:r>
            <a:r>
              <a:rPr altLang="en" dirty="0" lang="en-US" smtClean="0">
                <a:solidFill>
                  <a:schemeClr val="tx1"/>
                </a:solidFill>
              </a:rPr>
              <a:t>7</a:t>
            </a:r>
            <a:r>
              <a:rPr altLang="en" dirty="0" lang="en-US" smtClean="0">
                <a:solidFill>
                  <a:schemeClr val="tx1"/>
                </a:solidFill>
              </a:rPr>
              <a:t>4</a:t>
            </a:r>
            <a:endParaRPr dirty="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dirty="0" sz="1500" lang="en-IN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dirty="0" sz="1500" lang="en-IN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3" name="Picture 3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38225" y="2276872"/>
            <a:ext cx="6457950" cy="4109640"/>
          </a:xfrm>
          <a:prstGeom prst="rect"/>
          <a:noFill/>
          <a:ln>
            <a:noFill/>
          </a:ln>
          <a:effectLst/>
        </p:spPr>
      </p:pic>
      <p:sp>
        <p:nvSpPr>
          <p:cNvPr id="1048611" name="Rectangle 6"/>
          <p:cNvSpPr/>
          <p:nvPr/>
        </p:nvSpPr>
        <p:spPr>
          <a:xfrm>
            <a:off x="539552" y="1628800"/>
            <a:ext cx="7560840" cy="458074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The 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Introducing virtual scrolling</a:t>
            </a:r>
          </a:p>
          <a:p>
            <a:pPr fontAlgn="base"/>
            <a:r>
              <a:rPr dirty="0" lang="en-IN"/>
              <a:t>The Angular CDK provides a </a:t>
            </a:r>
            <a:r>
              <a:rPr dirty="0" lang="en-IN">
                <a:hlinkClick r:id="rId1"/>
              </a:rPr>
              <a:t>scrolling component</a:t>
            </a:r>
            <a:r>
              <a:rPr dirty="0" lang="en-IN"/>
              <a:t>. We’re now going to add it to our plain table in 4 simple </a:t>
            </a:r>
            <a:r>
              <a:rPr dirty="0" lang="en-IN" smtClean="0"/>
              <a:t>steps.</a:t>
            </a:r>
          </a:p>
          <a:p>
            <a:pPr fontAlgn="base" indent="0" marL="114300">
              <a:buNone/>
            </a:pPr>
            <a:r>
              <a:rPr b="1" dirty="0" lang="en-IN" smtClean="0"/>
              <a:t>1. Add </a:t>
            </a:r>
            <a:r>
              <a:rPr b="1" dirty="0" lang="en-IN"/>
              <a:t>the </a:t>
            </a:r>
            <a:r>
              <a:rPr b="1" dirty="0" lang="en-IN" smtClean="0"/>
              <a:t>dependency</a:t>
            </a:r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b="1" dirty="0" lang="en-IN"/>
              <a:t> </a:t>
            </a:r>
            <a:r>
              <a:rPr b="1" dirty="0" lang="en-IN" smtClean="0"/>
              <a:t> </a:t>
            </a:r>
          </a:p>
          <a:p>
            <a:pPr indent="0" marL="114300">
              <a:buNone/>
            </a:pPr>
            <a:r>
              <a:rPr b="1" dirty="0" lang="en-IN" smtClean="0"/>
              <a:t>2</a:t>
            </a:r>
            <a:r>
              <a:rPr b="1" dirty="0" lang="en-IN"/>
              <a:t>. Add </a:t>
            </a:r>
            <a:r>
              <a:rPr b="1" dirty="0" lang="en-IN" err="1" smtClean="0"/>
              <a:t>ScrollingModule</a:t>
            </a:r>
            <a:endParaRPr b="1" dirty="0" lang="en-IN" smtClean="0"/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/>
          <a:noFill/>
          <a:ln>
            <a:noFill/>
          </a:ln>
          <a:effectLst/>
        </p:spPr>
      </p:pic>
      <p:pic>
        <p:nvPicPr>
          <p:cNvPr id="2097155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b="1" dirty="0" lang="en-IN"/>
              <a:t>3. Add Scrolling Component</a:t>
            </a:r>
          </a:p>
          <a:p>
            <a:pPr fontAlgn="base"/>
            <a:r>
              <a:rPr dirty="0" lang="en-IN"/>
              <a:t>Step 2 is to add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element around the </a:t>
            </a:r>
            <a:r>
              <a:rPr dirty="0" lang="en-IN" err="1"/>
              <a:t>markup</a:t>
            </a:r>
            <a:r>
              <a:rPr dirty="0" lang="en-IN"/>
              <a:t> of your table. We need to provide the attribute </a:t>
            </a:r>
            <a:r>
              <a:rPr b="1" dirty="0" lang="en-IN"/>
              <a:t>[</a:t>
            </a:r>
            <a:r>
              <a:rPr b="1" dirty="0" lang="en-IN" err="1"/>
              <a:t>itemSize</a:t>
            </a:r>
            <a:r>
              <a:rPr b="1" dirty="0" lang="en-IN"/>
              <a:t>]=”</a:t>
            </a:r>
            <a:r>
              <a:rPr b="1" dirty="0" lang="en-IN" err="1"/>
              <a:t>heightOfRowInPx</a:t>
            </a:r>
            <a:r>
              <a:rPr b="1" dirty="0" lang="en-IN"/>
              <a:t>”</a:t>
            </a:r>
            <a:r>
              <a:rPr dirty="0" lang="en-IN"/>
              <a:t> that tells the scrolling component how high each row is.</a:t>
            </a:r>
          </a:p>
          <a:p>
            <a:pPr fontAlgn="base"/>
            <a:r>
              <a:rPr b="1" dirty="0" lang="en-IN"/>
              <a:t>4. replace *</a:t>
            </a:r>
            <a:r>
              <a:rPr b="1" dirty="0" lang="en-IN" err="1"/>
              <a:t>ngFor</a:t>
            </a:r>
            <a:r>
              <a:rPr b="1" dirty="0" lang="en-IN"/>
              <a:t> with *</a:t>
            </a:r>
            <a:r>
              <a:rPr b="1" dirty="0" lang="en-IN" err="1"/>
              <a:t>cdkVirtualFor</a:t>
            </a:r>
            <a:endParaRPr b="1" dirty="0" lang="en-IN"/>
          </a:p>
          <a:p>
            <a:pPr fontAlgn="base"/>
            <a:r>
              <a:rPr dirty="0" lang="en-IN"/>
              <a:t>instead of using </a:t>
            </a:r>
            <a:r>
              <a:rPr b="1" dirty="0" lang="en-IN"/>
              <a:t>*</a:t>
            </a:r>
            <a:r>
              <a:rPr b="1" dirty="0" lang="en-IN" err="1"/>
              <a:t>ngFor</a:t>
            </a:r>
            <a:r>
              <a:rPr dirty="0" lang="en-IN"/>
              <a:t> we’re going to use </a:t>
            </a:r>
            <a:r>
              <a:rPr b="1" dirty="0" lang="en-IN"/>
              <a:t>*</a:t>
            </a:r>
            <a:r>
              <a:rPr b="1" dirty="0" lang="en-IN" err="1"/>
              <a:t>cdkVirtualFor</a:t>
            </a:r>
            <a:r>
              <a:rPr dirty="0" lang="en-IN"/>
              <a:t> that is needed in order for the virtual scrolling to work as intended.</a:t>
            </a:r>
          </a:p>
          <a:p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76337" y="1952625"/>
            <a:ext cx="6181725" cy="40957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buNone/>
            </a:pPr>
            <a:r>
              <a:rPr dirty="0" lang="en-IN" smtClean="0"/>
              <a:t>Result..</a:t>
            </a:r>
          </a:p>
          <a:p>
            <a:pPr fontAlgn="base"/>
            <a:r>
              <a:rPr dirty="0" lang="en-IN"/>
              <a:t>If we inspect the DOM changes after introducing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we see that the browser is removing and adding DOM Nodes as we are scrolling.</a:t>
            </a:r>
          </a:p>
          <a:p>
            <a:pPr indent="0" marL="114300">
              <a:buNone/>
            </a:pPr>
            <a:endParaRPr dirty="0" lang="en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4. Drag and Drop</a:t>
            </a:r>
          </a:p>
          <a:p>
            <a:pPr fontAlgn="base" indent="0" marL="114300">
              <a:buNone/>
            </a:pPr>
            <a:r>
              <a:rPr dirty="0" lang="en-IN" smtClean="0"/>
              <a:t> </a:t>
            </a:r>
            <a:r>
              <a:rPr dirty="0" lang="en-IN"/>
              <a:t> </a:t>
            </a:r>
            <a:r>
              <a:rPr dirty="0" lang="en-IN" smtClean="0"/>
              <a:t>  It </a:t>
            </a:r>
            <a:r>
              <a:rPr dirty="0" lang="en-IN"/>
              <a:t>comes with the feature of automatic rendering.</a:t>
            </a:r>
          </a:p>
          <a:p>
            <a:pPr fontAlgn="base" indent="0" marL="114300">
              <a:buNone/>
            </a:pPr>
            <a:r>
              <a:rPr b="1" dirty="0" lang="en-IN"/>
              <a:t>5.Bundle Budget</a:t>
            </a:r>
          </a:p>
          <a:p>
            <a:pPr fontAlgn="base" indent="0" marL="114300">
              <a:buNone/>
            </a:pPr>
            <a:r>
              <a:rPr dirty="0" lang="en-IN" smtClean="0"/>
              <a:t>  If </a:t>
            </a:r>
            <a:r>
              <a:rPr dirty="0" lang="en-IN"/>
              <a:t>the bundle size is more than 2MB, a warning message </a:t>
            </a:r>
            <a:r>
              <a:rPr dirty="0" lang="en-IN" smtClean="0"/>
              <a:t>provided </a:t>
            </a:r>
            <a:r>
              <a:rPr dirty="0" lang="en-IN"/>
              <a:t>and for above 5MB, an error will be given.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Animation</a:t>
            </a:r>
            <a:endParaRPr dirty="0" lang="en-IN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lnSpc>
                <a:spcPct val="150000"/>
              </a:lnSpc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dirty="0" lang="en-IN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start with, we need to import the library with the below line of code </a:t>
            </a:r>
            <a:endParaRPr dirty="0" lang="en-IN" smtClean="0"/>
          </a:p>
          <a:p>
            <a:pPr lvl="8"/>
            <a:endParaRPr dirty="0" lang="en-IN" smtClean="0"/>
          </a:p>
          <a:p>
            <a:pPr lvl="8"/>
            <a:endParaRPr dirty="0" lang="en-IN"/>
          </a:p>
          <a:p>
            <a:pPr indent="0" lvl="8" marL="2103120">
              <a:buNone/>
            </a:pPr>
            <a:endParaRPr dirty="0" lang="en-IN" smtClean="0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 </a:t>
            </a:r>
            <a:r>
              <a:rPr b="1" dirty="0" lang="en-IN" err="1"/>
              <a:t>BrowserAnimationsModule</a:t>
            </a:r>
            <a:r>
              <a:rPr dirty="0" lang="en-IN"/>
              <a:t> needs to be added to the import array in </a:t>
            </a:r>
            <a:r>
              <a:rPr b="1" dirty="0" lang="en-IN" err="1"/>
              <a:t>app.module.ts</a:t>
            </a:r>
            <a:r>
              <a:rPr dirty="0" lang="en-IN"/>
              <a:t> as shown below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OBJECTIVE:</a:t>
            </a:r>
            <a:endParaRPr dirty="0" lang="en-IN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/>
              <a:t>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Guards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In </a:t>
            </a:r>
            <a:r>
              <a:rPr b="1" dirty="0" lang="en-IN"/>
              <a:t>app.component.html</a:t>
            </a:r>
            <a:r>
              <a:rPr dirty="0" lang="en-IN"/>
              <a:t>, we have added the html elements, which are to be animated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Let us now see the </a:t>
            </a:r>
            <a:r>
              <a:rPr b="1" dirty="0" lang="en-IN" err="1"/>
              <a:t>app.component.ts</a:t>
            </a:r>
            <a:r>
              <a:rPr dirty="0" lang="en-IN"/>
              <a:t> where the animation is defined.</a:t>
            </a:r>
            <a:endParaRPr dirty="0" lang="en-IN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have to import the animation function that is to be used in the .</a:t>
            </a:r>
            <a:r>
              <a:rPr dirty="0" lang="en-IN" err="1"/>
              <a:t>ts</a:t>
            </a:r>
            <a:r>
              <a:rPr dirty="0" lang="en-IN"/>
              <a:t> </a:t>
            </a:r>
            <a:r>
              <a:rPr dirty="0" lang="en-IN" smtClean="0"/>
              <a:t>file </a:t>
            </a:r>
            <a:r>
              <a:rPr dirty="0" lang="en-IN"/>
              <a:t>as shown above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pPr indent="0" marL="114300">
              <a:buNone/>
            </a:pPr>
            <a:r>
              <a:rPr dirty="0" lang="en-IN" smtClean="0"/>
              <a:t>Here </a:t>
            </a:r>
            <a:r>
              <a:rPr dirty="0" lang="en-IN"/>
              <a:t>we have imported trigger, state, style, transition, and animate from @angular/animations.</a:t>
            </a:r>
          </a:p>
          <a:p>
            <a:pPr indent="0" marL="114300">
              <a:buNone/>
            </a:pPr>
            <a:r>
              <a:rPr dirty="0" lang="en-IN" smtClean="0"/>
              <a:t>    Now</a:t>
            </a:r>
            <a:r>
              <a:rPr dirty="0" lang="en-IN"/>
              <a:t>, we will add the animations property to the @Component () decorator −</a:t>
            </a:r>
          </a:p>
          <a:p>
            <a:endParaRPr dirty="0" lang="en-IN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/>
          <a:noFill/>
          <a:ln>
            <a:noFill/>
          </a:ln>
          <a:effectLst/>
        </p:spPr>
      </p:pic>
      <p:pic>
        <p:nvPicPr>
          <p:cNvPr id="209716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p>
            <a:r>
              <a:rPr dirty="0" lang="en-IN"/>
              <a:t>Let us now see the .html file to see how the transition function works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There is a style property added in the @component directive, which centrally aligns the div. Let us consider the following example to understand the same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/>
          <a:noFill/>
          <a:ln>
            <a:noFill/>
          </a:ln>
          <a:effectLst/>
        </p:spPr>
      </p:pic>
      <p:pic>
        <p:nvPicPr>
          <p:cNvPr id="209716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Here, a special character [``] is used to add styles to the html element, if any. For the div, we have given the animation name defined in the </a:t>
            </a:r>
            <a:r>
              <a:rPr b="1" dirty="0" lang="en-IN" err="1"/>
              <a:t>app.component.ts</a:t>
            </a:r>
            <a:r>
              <a:rPr dirty="0" lang="en-IN"/>
              <a:t> file.</a:t>
            </a:r>
          </a:p>
          <a:p>
            <a:r>
              <a:rPr dirty="0" lang="en-IN"/>
              <a:t>On the click of a button it calls the animate function, which is defined in the </a:t>
            </a:r>
            <a:r>
              <a:rPr b="1" dirty="0" lang="en-IN" err="1"/>
              <a:t>app.component.ts</a:t>
            </a:r>
            <a:r>
              <a:rPr dirty="0" lang="en-IN"/>
              <a:t> file as follows −</a:t>
            </a:r>
          </a:p>
          <a:p>
            <a:endParaRPr dirty="0" lang="en-IN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This is how the output in the browser </a:t>
            </a:r>
            <a:r>
              <a:rPr b="1" dirty="0" lang="en-IN"/>
              <a:t>(http://localhost:4200/)</a:t>
            </a:r>
            <a:r>
              <a:rPr dirty="0" lang="en-IN"/>
              <a:t> will look like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/>
          <a:noFill/>
          <a:ln>
            <a:noFill/>
          </a:ln>
          <a:effectLst/>
        </p:spPr>
      </p:pic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Materials</a:t>
            </a:r>
            <a:endParaRPr dirty="0" lang="en-IN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Materials offer a lot of built-in modules for your project. Features such as autocomplete, </a:t>
            </a:r>
            <a:r>
              <a:rPr dirty="0" lang="en-IN" err="1"/>
              <a:t>datepicker</a:t>
            </a:r>
            <a:r>
              <a:rPr dirty="0" lang="en-IN"/>
              <a:t>, slider, menus, grids, and toolbar are available for use with materials in Angular 7</a:t>
            </a:r>
            <a:r>
              <a:rPr dirty="0" lang="en-IN" smtClean="0"/>
              <a:t>.</a:t>
            </a:r>
          </a:p>
          <a:p>
            <a:r>
              <a:rPr dirty="0" lang="en-IN"/>
              <a:t>To use materials, we need to import the package. Angular 2 also has all the above features but they are available as part of the </a:t>
            </a:r>
            <a:r>
              <a:rPr b="1" dirty="0" lang="en-IN"/>
              <a:t>@angular/core module</a:t>
            </a:r>
            <a:r>
              <a:rPr dirty="0" lang="en-IN"/>
              <a:t>. From Angular 4, Materials module has been made available with a separate module @angular/materials. This helps the user to import only the required materials in their project</a:t>
            </a:r>
            <a:r>
              <a:rPr dirty="0" lang="en-IN" smtClean="0"/>
              <a:t>.</a:t>
            </a:r>
          </a:p>
          <a:p>
            <a:r>
              <a:rPr dirty="0" lang="en-IN"/>
              <a:t>Following is the command to add materials to your project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will now import the modules in the parent module - </a:t>
            </a:r>
            <a:r>
              <a:rPr b="1" dirty="0" lang="en-IN" err="1"/>
              <a:t>app.module.ts</a:t>
            </a:r>
            <a:r>
              <a:rPr dirty="0" lang="en-IN"/>
              <a:t> as shown below</a:t>
            </a:r>
            <a:r>
              <a:rPr dirty="0" lang="en-IN" smtClean="0"/>
              <a:t>.</a:t>
            </a:r>
          </a:p>
          <a:p>
            <a:endParaRPr dirty="0" lang="en-IN"/>
          </a:p>
        </p:txBody>
      </p:sp>
      <p:pic>
        <p:nvPicPr>
          <p:cNvPr id="209717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p>
            <a:r>
              <a:rPr dirty="0" lang="en-IN"/>
              <a:t>In the above file, we have imported the following modules from </a:t>
            </a:r>
            <a:r>
              <a:rPr b="1" dirty="0" lang="en-IN"/>
              <a:t>@angular/materials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endParaRPr dirty="0" lang="en-IN" smtClean="0"/>
          </a:p>
          <a:p>
            <a:pPr indent="0" marL="114300">
              <a:buNone/>
            </a:pPr>
            <a:endParaRPr dirty="0" lang="en-IN" smtClean="0"/>
          </a:p>
          <a:p>
            <a:r>
              <a:rPr dirty="0" lang="en-IN"/>
              <a:t>And the same is used in the imports array as shown below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/>
          <a:noFill/>
          <a:ln>
            <a:noFill/>
          </a:ln>
          <a:effectLst/>
        </p:spPr>
      </p:pic>
      <p:pic>
        <p:nvPicPr>
          <p:cNvPr id="209717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What is Angular 7?</a:t>
            </a:r>
            <a:endParaRPr dirty="0"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 </a:t>
            </a:r>
            <a:r>
              <a:rPr dirty="0" lang="en-IN" err="1"/>
              <a:t>app.component.ts</a:t>
            </a:r>
            <a:r>
              <a:rPr dirty="0" lang="en-IN"/>
              <a:t> is as shown below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r>
              <a:rPr dirty="0" lang="en-IN"/>
              <a:t>Let us now add the material-</a:t>
            </a:r>
            <a:r>
              <a:rPr dirty="0" lang="en-IN" err="1"/>
              <a:t>css</a:t>
            </a:r>
            <a:r>
              <a:rPr dirty="0" lang="en-IN"/>
              <a:t> support in </a:t>
            </a:r>
            <a:r>
              <a:rPr b="1" dirty="0" lang="en-IN"/>
              <a:t>styles.css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7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/>
          <a:noFill/>
          <a:ln>
            <a:noFill/>
          </a:ln>
          <a:effectLst/>
        </p:spPr>
      </p:pic>
      <p:pic>
        <p:nvPicPr>
          <p:cNvPr id="209717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add menu, </a:t>
            </a:r>
            <a:r>
              <a:rPr b="1" dirty="0" lang="en-IN"/>
              <a:t>&lt;mat-menu&gt;&lt;/mat-menu&gt;</a:t>
            </a:r>
            <a:r>
              <a:rPr dirty="0" lang="en-IN"/>
              <a:t> is used. The </a:t>
            </a:r>
            <a:r>
              <a:rPr b="1" dirty="0" lang="en-IN"/>
              <a:t>file</a:t>
            </a:r>
            <a:r>
              <a:rPr dirty="0" lang="en-IN"/>
              <a:t> and </a:t>
            </a:r>
            <a:r>
              <a:rPr b="1" dirty="0" lang="en-IN"/>
              <a:t>Save As</a:t>
            </a:r>
            <a:r>
              <a:rPr dirty="0" lang="en-IN"/>
              <a:t> items are added to the button under mat-menu. There is a main button added </a:t>
            </a:r>
            <a:r>
              <a:rPr b="1" dirty="0" lang="en-IN"/>
              <a:t>Menu</a:t>
            </a:r>
            <a:r>
              <a:rPr dirty="0" lang="en-IN"/>
              <a:t>. The reference of the same is given the </a:t>
            </a:r>
            <a:r>
              <a:rPr b="1" dirty="0" lang="en-IN"/>
              <a:t>&lt;mat-menu&gt;</a:t>
            </a:r>
            <a:r>
              <a:rPr dirty="0" lang="en-IN"/>
              <a:t> by using </a:t>
            </a:r>
            <a:r>
              <a:rPr b="1" dirty="0" lang="en-IN"/>
              <a:t>[</a:t>
            </a:r>
            <a:r>
              <a:rPr b="1" dirty="0" lang="en-IN" err="1"/>
              <a:t>matMenuTriggerFor</a:t>
            </a:r>
            <a:r>
              <a:rPr b="1" dirty="0" lang="en-IN"/>
              <a:t>]="menu"</a:t>
            </a:r>
            <a:r>
              <a:rPr dirty="0" lang="en-IN"/>
              <a:t> and using the menu with </a:t>
            </a:r>
            <a:r>
              <a:rPr b="1" dirty="0" lang="en-IN"/>
              <a:t># in&lt;mat-menu</a:t>
            </a:r>
            <a:r>
              <a:rPr b="1" dirty="0" lang="en-IN" smtClean="0"/>
              <a:t>&gt;</a:t>
            </a:r>
            <a:r>
              <a:rPr dirty="0" lang="en-IN" smtClean="0"/>
              <a:t>.</a:t>
            </a:r>
          </a:p>
          <a:p>
            <a:r>
              <a:rPr dirty="0" lang="en-IN"/>
              <a:t>The below image is displayed in the browser −</a:t>
            </a:r>
            <a:endParaRPr dirty="0" lang="en-IN" smtClean="0"/>
          </a:p>
          <a:p>
            <a:endParaRPr dirty="0" lang="en-IN"/>
          </a:p>
        </p:txBody>
      </p:sp>
      <p:pic>
        <p:nvPicPr>
          <p:cNvPr id="209717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7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Prerequisites of Angular7.</a:t>
            </a: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TypeScript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Features of Angular7…</a:t>
            </a:r>
            <a:endParaRPr dirty="0" lang="en-IN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err="1" smtClean="0"/>
              <a:t>Commads</a:t>
            </a:r>
            <a:r>
              <a:rPr dirty="0" lang="en-IN" smtClean="0"/>
              <a:t> used in Angular7 projects…</a:t>
            </a:r>
            <a:endParaRPr dirty="0" lang="en-IN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300" lang="en-IN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indent="-457200" marL="5715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b="1" dirty="0" lang="en-IN">
                <a:latin typeface="Times New Roman" pitchFamily="18" charset="0"/>
                <a:cs typeface="Times New Roman" pitchFamily="18" charset="0"/>
              </a:rPr>
              <a:t>*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l" blurRad="50800" dist="25400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brightRoom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ANGULAR 7 FEATURES</dc:title>
  <dc:creator>NEW</dc:creator>
  <cp:lastModifiedBy>NEW</cp:lastModifiedBy>
  <dcterms:created xsi:type="dcterms:W3CDTF">2020-03-25T06:38:36Z</dcterms:created>
  <dcterms:modified xsi:type="dcterms:W3CDTF">2020-03-26T05:19:19Z</dcterms:modified>
</cp:coreProperties>
</file>