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715836-6E89-4952-A384-82A0C9FDDF7D}"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CA2CA-7526-4464-B8BB-73907CA2CA5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715836-6E89-4952-A384-82A0C9FDDF7D}"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CA2CA-7526-4464-B8BB-73907CA2CA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715836-6E89-4952-A384-82A0C9FDDF7D}"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CA2CA-7526-4464-B8BB-73907CA2CA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715836-6E89-4952-A384-82A0C9FDDF7D}"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CA2CA-7526-4464-B8BB-73907CA2CA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715836-6E89-4952-A384-82A0C9FDDF7D}"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CA2CA-7526-4464-B8BB-73907CA2CA5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715836-6E89-4952-A384-82A0C9FDDF7D}" type="datetimeFigureOut">
              <a:rPr lang="en-US" smtClean="0"/>
              <a:pPr/>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CA2CA-7526-4464-B8BB-73907CA2CA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715836-6E89-4952-A384-82A0C9FDDF7D}" type="datetimeFigureOut">
              <a:rPr lang="en-US" smtClean="0"/>
              <a:pPr/>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3CA2CA-7526-4464-B8BB-73907CA2CA5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715836-6E89-4952-A384-82A0C9FDDF7D}" type="datetimeFigureOut">
              <a:rPr lang="en-US" smtClean="0"/>
              <a:pPr/>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CA2CA-7526-4464-B8BB-73907CA2CA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15836-6E89-4952-A384-82A0C9FDDF7D}" type="datetimeFigureOut">
              <a:rPr lang="en-US" smtClean="0"/>
              <a:pPr/>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3CA2CA-7526-4464-B8BB-73907CA2CA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5836-6E89-4952-A384-82A0C9FDDF7D}" type="datetimeFigureOut">
              <a:rPr lang="en-US" smtClean="0"/>
              <a:pPr/>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CA2CA-7526-4464-B8BB-73907CA2CA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5836-6E89-4952-A384-82A0C9FDDF7D}" type="datetimeFigureOut">
              <a:rPr lang="en-US" smtClean="0"/>
              <a:pPr/>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CA2CA-7526-4464-B8BB-73907CA2CA5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15836-6E89-4952-A384-82A0C9FDDF7D}" type="datetimeFigureOut">
              <a:rPr lang="en-US" smtClean="0"/>
              <a:pPr/>
              <a:t>5/3/2020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3CA2CA-7526-4464-B8BB-73907CA2CA5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aws.amazon.com/AWSEC2/latest/UserGuide/finding-an-ami.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Amazon elastic cloud(EC2)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 Best Practices</a:t>
            </a:r>
            <a:endParaRPr lang="en-US" b="1" dirty="0"/>
          </a:p>
        </p:txBody>
      </p:sp>
      <p:sp>
        <p:nvSpPr>
          <p:cNvPr id="3" name="Content Placeholder 2"/>
          <p:cNvSpPr>
            <a:spLocks noGrp="1"/>
          </p:cNvSpPr>
          <p:nvPr>
            <p:ph idx="1"/>
          </p:nvPr>
        </p:nvSpPr>
        <p:spPr/>
        <p:txBody>
          <a:bodyPr>
            <a:normAutofit fontScale="62500" lnSpcReduction="20000"/>
          </a:bodyPr>
          <a:lstStyle/>
          <a:p>
            <a:r>
              <a:rPr lang="en-US" dirty="0" smtClean="0"/>
              <a:t>Use </a:t>
            </a:r>
            <a:r>
              <a:rPr lang="en-US" dirty="0"/>
              <a:t>AWS Identity and Access Management (IAM) to control access to your AWS resources, including your instances. You can create IAM users and groups under your AWS account, assign security credentials to each, and control the access that each has to resources and services in AWS. </a:t>
            </a:r>
          </a:p>
          <a:p>
            <a:r>
              <a:rPr lang="en-US" dirty="0"/>
              <a:t>Restrict access by only allowing trusted hosts or networks to access ports on your instance. For example, you can restrict SSH access by restricting incoming traffic on port </a:t>
            </a:r>
            <a:r>
              <a:rPr lang="en-US" dirty="0" smtClean="0"/>
              <a:t>22</a:t>
            </a:r>
            <a:endParaRPr lang="en-US" dirty="0"/>
          </a:p>
          <a:p>
            <a:r>
              <a:rPr lang="en-US" dirty="0"/>
              <a:t>Review the rules in your security groups regularly, and ensure that you apply the principle of </a:t>
            </a:r>
            <a:r>
              <a:rPr lang="en-US" i="1" dirty="0"/>
              <a:t>least privilege</a:t>
            </a:r>
            <a:r>
              <a:rPr lang="en-US" dirty="0"/>
              <a:t>—only open up permissions that you require. You can also create different security groups to deal with instances that have different security requirements. Consider creating a bastion security group that allows external logins, and keep the remainder of your instances in a group that does not allow external logins.</a:t>
            </a:r>
          </a:p>
          <a:p>
            <a:r>
              <a:rPr lang="en-US" dirty="0"/>
              <a:t>Disable password-based logins for instances launched from your AMI. Passwords can be found or cracked, and are a security </a:t>
            </a:r>
            <a:r>
              <a:rPr lang="en-US" dirty="0" smtClean="0"/>
              <a:t>risk</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Stopping, Starting, and Terminating Instances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Stopping </a:t>
            </a:r>
            <a:r>
              <a:rPr lang="en-US" b="1" dirty="0"/>
              <a:t>an instance</a:t>
            </a:r>
            <a:endParaRPr lang="en-US" dirty="0"/>
          </a:p>
          <a:p>
            <a:r>
              <a:rPr lang="en-US" dirty="0"/>
              <a:t>When an instance is stopped, the instance performs a normal shutdown, and then transitions to a stopped state. All of its Amazon EBS volumes remain attached, and you can start the instance again at a later time.</a:t>
            </a:r>
          </a:p>
          <a:p>
            <a:r>
              <a:rPr lang="en-US" dirty="0"/>
              <a:t>You are not charged for additional instance usage while the instance is in a stopped state. A minimum of one minute is charged for every transition from a stopped state to a running state. If the instance type was changed while the instance was stopped, you will be charged the rate for the new instance type after the instance is started. All of the associated Amazon EBS usage of your instance, including root device usage, is billed using typical Amazon EBS prices.</a:t>
            </a:r>
          </a:p>
          <a:p>
            <a:r>
              <a:rPr lang="en-US" dirty="0"/>
              <a:t>When an instance is in a stopped state, you can attach or detach Amazon EBS volumes. You can also create an AMI from the instance, and you can change the kernel, RAM disk, and instance type.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buNone/>
            </a:pPr>
            <a:r>
              <a:rPr lang="en-US" b="1" dirty="0" smtClean="0"/>
              <a:t>Terminating an instance</a:t>
            </a:r>
            <a:endParaRPr lang="en-US" dirty="0" smtClean="0"/>
          </a:p>
          <a:p>
            <a:r>
              <a:rPr lang="en-US" dirty="0" smtClean="0"/>
              <a:t>When an instance is terminated, the instance performs a normal shutdown. The root device volume is deleted by default, but any attached Amazon EBS volumes are preserved by default, determined by each volume's </a:t>
            </a:r>
            <a:r>
              <a:rPr lang="en-US" dirty="0" err="1" smtClean="0"/>
              <a:t>deleteOnTermination</a:t>
            </a:r>
            <a:r>
              <a:rPr lang="en-US" dirty="0" smtClean="0"/>
              <a:t> attribute setting. The instance itself is also deleted, and you can't start the instance again at a later time.</a:t>
            </a:r>
          </a:p>
          <a:p>
            <a:r>
              <a:rPr lang="en-US" dirty="0" smtClean="0"/>
              <a:t>To prevent accidental termination, you can disable instance termination. If you do so, ensure that the </a:t>
            </a:r>
            <a:r>
              <a:rPr lang="en-US" dirty="0" err="1" smtClean="0"/>
              <a:t>disableApiTermination</a:t>
            </a:r>
            <a:r>
              <a:rPr lang="en-US" dirty="0" smtClean="0"/>
              <a:t> attribute is set to true for the instance. To control the behavior of an instance shutdown, such as shutdown -h in Linux or shutdown in Windows, set the </a:t>
            </a:r>
            <a:r>
              <a:rPr lang="en-US" dirty="0" err="1" smtClean="0"/>
              <a:t>instanceInitiatedShutdownBehavior</a:t>
            </a:r>
            <a:r>
              <a:rPr lang="en-US" dirty="0" smtClean="0"/>
              <a:t> instance attribute to stop or terminate as desired. Instances with Amazon EBS volumes for the root device default to stop, and instances with instance-store root devices are always terminated as the result of an instance shutdown.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dirty="0"/>
              <a:t>Amazon Web Services (AWS) publishes many </a:t>
            </a:r>
            <a:r>
              <a:rPr lang="en-US" dirty="0">
                <a:hlinkClick r:id="rId2"/>
              </a:rPr>
              <a:t>Amazon Machine Images (AMIs)</a:t>
            </a:r>
            <a:r>
              <a:rPr lang="en-US" dirty="0"/>
              <a:t> that contain common software configurations for public use. In addition, members of the AWS developer community have published their own custom AMIs. You can also create your own custom AMI or AMIs; doing so enables you to quickly and easily start new instances that have everything you need. For example, if your application is a website or a web service, your AMI could include a web server, the associated static content, and the code for the dynamic pages. As a result, after you launch an instance from this AMI, your web server starts, and your application is ready to accept requests.</a:t>
            </a:r>
          </a:p>
          <a:p>
            <a:r>
              <a:rPr lang="en-US" dirty="0"/>
              <a:t>All AMIs are categorized as either </a:t>
            </a:r>
            <a:r>
              <a:rPr lang="en-US" i="1" dirty="0"/>
              <a:t>backed by Amazon EBS</a:t>
            </a:r>
            <a:r>
              <a:rPr lang="en-US" dirty="0"/>
              <a:t>, which means that the root device for an instance launched from the AMI is an Amazon EBS volume, or </a:t>
            </a:r>
            <a:r>
              <a:rPr lang="en-US" i="1" dirty="0"/>
              <a:t>backed by instance store</a:t>
            </a:r>
            <a:r>
              <a:rPr lang="en-US" dirty="0"/>
              <a:t>, which means that the root device for an instance launched from the AMI is an instance store volume created from a template stored in Amazon S3.</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Storage for the Root Device</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All AMIs are categorized as either </a:t>
            </a:r>
            <a:r>
              <a:rPr lang="en-US" i="1" dirty="0"/>
              <a:t>backed by Amazon EBS</a:t>
            </a:r>
            <a:r>
              <a:rPr lang="en-US" dirty="0"/>
              <a:t> or </a:t>
            </a:r>
            <a:r>
              <a:rPr lang="en-US" i="1" dirty="0"/>
              <a:t>backed by instance store</a:t>
            </a:r>
            <a:r>
              <a:rPr lang="en-US" dirty="0"/>
              <a:t>. The former means that the root device for an instance launched from the AMI is an Amazon EBS volume created from an Amazon EBS snapshot</a:t>
            </a:r>
            <a:r>
              <a:rPr lang="en-US" dirty="0" smtClean="0"/>
              <a:t>.</a:t>
            </a:r>
          </a:p>
          <a:p>
            <a:r>
              <a:rPr lang="en-US" dirty="0" smtClean="0"/>
              <a:t> </a:t>
            </a:r>
            <a:r>
              <a:rPr lang="en-US" dirty="0"/>
              <a:t>The latter means that the root device for an instance launched from the AMI is an instance store volume created from a template stored in Amazon S3.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The following table summarizes the important differences when using the two types of AMIs.</a:t>
            </a: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b="1" dirty="0"/>
              <a:t>Determining the Root Device Type of Your AMI</a:t>
            </a:r>
          </a:p>
          <a:p>
            <a:r>
              <a:rPr lang="en-US" b="1" dirty="0"/>
              <a:t>To determine the root device type of an AMI using the console</a:t>
            </a:r>
            <a:endParaRPr lang="en-US" dirty="0"/>
          </a:p>
          <a:p>
            <a:r>
              <a:rPr lang="en-US" dirty="0"/>
              <a:t>Open the Amazon EC2 console.</a:t>
            </a:r>
          </a:p>
          <a:p>
            <a:r>
              <a:rPr lang="en-US" dirty="0"/>
              <a:t>In the navigation pane, click </a:t>
            </a:r>
            <a:r>
              <a:rPr lang="en-US" b="1" dirty="0"/>
              <a:t>AMIs</a:t>
            </a:r>
            <a:r>
              <a:rPr lang="en-US" dirty="0"/>
              <a:t>, and select the AMI.</a:t>
            </a:r>
          </a:p>
          <a:p>
            <a:r>
              <a:rPr lang="en-US" dirty="0"/>
              <a:t>Check the value of </a:t>
            </a:r>
            <a:r>
              <a:rPr lang="en-US" b="1" dirty="0"/>
              <a:t>Root Device Type</a:t>
            </a:r>
            <a:r>
              <a:rPr lang="en-US" dirty="0"/>
              <a:t> in the </a:t>
            </a:r>
            <a:r>
              <a:rPr lang="en-US" b="1" dirty="0"/>
              <a:t>Details</a:t>
            </a:r>
            <a:r>
              <a:rPr lang="en-US" dirty="0"/>
              <a:t> tab as follows:</a:t>
            </a:r>
          </a:p>
          <a:p>
            <a:r>
              <a:rPr lang="en-US" dirty="0"/>
              <a:t>If the value is </a:t>
            </a:r>
            <a:r>
              <a:rPr lang="en-US" dirty="0" err="1"/>
              <a:t>ebs</a:t>
            </a:r>
            <a:r>
              <a:rPr lang="en-US" dirty="0"/>
              <a:t>, this is an Amazon EBS-backed AMI.</a:t>
            </a:r>
          </a:p>
          <a:p>
            <a:r>
              <a:rPr lang="en-US" dirty="0"/>
              <a:t>If the value is instance store, this is an instance store-backed AMI.</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t>Amazon Elastic Compute Cloud (Amazon EC2) provides scalable computing capacity in the Amazon Web Services (AWS) cloud. </a:t>
            </a:r>
            <a:endParaRPr lang="en-US" dirty="0" smtClean="0"/>
          </a:p>
          <a:p>
            <a:r>
              <a:rPr lang="en-US" dirty="0" smtClean="0"/>
              <a:t>Using </a:t>
            </a:r>
            <a:r>
              <a:rPr lang="en-US" dirty="0"/>
              <a:t>Amazon EC2 eliminates your need to invest in hardware up front, so you can develop and deploy applications faster. You can use Amazon EC2 to launch as many or as few virtual servers as you need, configure security and networking, and manage storage. Amazon EC2 enables you to scale up or down to handle changes in requirements or spikes in popularity, reducing your need to forecast traffic.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Features of Amazon EC2</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Amazon </a:t>
            </a:r>
            <a:r>
              <a:rPr lang="en-US" dirty="0"/>
              <a:t>EC2 provides the following features:</a:t>
            </a:r>
          </a:p>
          <a:p>
            <a:r>
              <a:rPr lang="en-US" dirty="0"/>
              <a:t>Virtual computing environments, known as </a:t>
            </a:r>
            <a:r>
              <a:rPr lang="en-US" i="1" dirty="0"/>
              <a:t>instances</a:t>
            </a:r>
            <a:endParaRPr lang="en-US" dirty="0"/>
          </a:p>
          <a:p>
            <a:r>
              <a:rPr lang="en-US" dirty="0"/>
              <a:t>Preconfigured templates for your instances, known as </a:t>
            </a:r>
            <a:r>
              <a:rPr lang="en-US" i="1" dirty="0"/>
              <a:t>Amazon Machine Images (AMIs)</a:t>
            </a:r>
            <a:r>
              <a:rPr lang="en-US" dirty="0"/>
              <a:t>, that package the bits you need for your server (including the operating system and additional software)</a:t>
            </a:r>
          </a:p>
          <a:p>
            <a:r>
              <a:rPr lang="en-US" dirty="0"/>
              <a:t>Various configurations of CPU, memory, storage, and networking capacity for your instances, known as </a:t>
            </a:r>
            <a:r>
              <a:rPr lang="en-US" i="1" dirty="0"/>
              <a:t>instance types</a:t>
            </a:r>
            <a:endParaRPr lang="en-US" dirty="0"/>
          </a:p>
          <a:p>
            <a:r>
              <a:rPr lang="en-US" dirty="0"/>
              <a:t>Secure login information for your instances using </a:t>
            </a:r>
            <a:r>
              <a:rPr lang="en-US" i="1" dirty="0"/>
              <a:t>key pairs</a:t>
            </a:r>
            <a:r>
              <a:rPr lang="en-US" dirty="0"/>
              <a:t> (AWS stores the public key, and you store the private key in a secure place)</a:t>
            </a:r>
          </a:p>
          <a:p>
            <a:r>
              <a:rPr lang="en-US" dirty="0"/>
              <a:t>Storage volumes for temporary data that's deleted when you stop or terminate your instance, known as </a:t>
            </a:r>
            <a:r>
              <a:rPr lang="en-US" i="1" dirty="0"/>
              <a:t>instance store volumes</a:t>
            </a:r>
            <a:endParaRPr lang="en-US" dirty="0"/>
          </a:p>
          <a:p>
            <a:r>
              <a:rPr lang="en-US" dirty="0"/>
              <a:t>Persistent storage volumes for your data using Amazon Elastic Block Store (Amazon EBS), known as </a:t>
            </a:r>
            <a:r>
              <a:rPr lang="en-US" i="1" dirty="0"/>
              <a:t>Amazon EBS volumes</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Multiple physical locations for your resources, such as instances and Amazon EBS volumes, known as </a:t>
            </a:r>
            <a:r>
              <a:rPr lang="en-US" i="1" dirty="0" smtClean="0"/>
              <a:t>Regions</a:t>
            </a:r>
            <a:r>
              <a:rPr lang="en-US" dirty="0" smtClean="0"/>
              <a:t> and </a:t>
            </a:r>
            <a:r>
              <a:rPr lang="en-US" i="1" dirty="0" smtClean="0"/>
              <a:t>Availability Zones</a:t>
            </a:r>
            <a:endParaRPr lang="en-US" dirty="0" smtClean="0"/>
          </a:p>
          <a:p>
            <a:r>
              <a:rPr lang="en-US" dirty="0" smtClean="0"/>
              <a:t>A firewall that enables you to specify the protocols, ports, and source IP ranges that can reach your instances using </a:t>
            </a:r>
            <a:r>
              <a:rPr lang="en-US" i="1" dirty="0" smtClean="0"/>
              <a:t>security groups</a:t>
            </a:r>
            <a:endParaRPr lang="en-US" dirty="0" smtClean="0"/>
          </a:p>
          <a:p>
            <a:r>
              <a:rPr lang="en-US" dirty="0" smtClean="0"/>
              <a:t>Static IPv4 addresses for dynamic cloud computing, known as </a:t>
            </a:r>
            <a:r>
              <a:rPr lang="en-US" i="1" dirty="0" smtClean="0"/>
              <a:t>Elastic IP addresses</a:t>
            </a:r>
            <a:endParaRPr lang="en-US" dirty="0" smtClean="0"/>
          </a:p>
          <a:p>
            <a:r>
              <a:rPr lang="en-US" dirty="0" smtClean="0"/>
              <a:t>Metadata, known as </a:t>
            </a:r>
            <a:r>
              <a:rPr lang="en-US" i="1" dirty="0" smtClean="0"/>
              <a:t>tags</a:t>
            </a:r>
            <a:r>
              <a:rPr lang="en-US" dirty="0" smtClean="0"/>
              <a:t>, that you can create and assign to your Amazon EC2 resources</a:t>
            </a:r>
          </a:p>
          <a:p>
            <a:r>
              <a:rPr lang="en-US" dirty="0" smtClean="0"/>
              <a:t>Virtual networks you can create that are logically isolated from the rest of the AWS cloud, and that you can optionally connect to your own network, known as </a:t>
            </a:r>
            <a:r>
              <a:rPr lang="en-US" i="1" dirty="0" smtClean="0"/>
              <a:t>virtual private clouds</a:t>
            </a:r>
            <a:r>
              <a:rPr lang="en-US" dirty="0" smtClean="0"/>
              <a:t> (VPCs)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Instances and AMIs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An </a:t>
            </a:r>
            <a:r>
              <a:rPr lang="en-US" i="1" dirty="0"/>
              <a:t>Amazon Machine Image (AMI)</a:t>
            </a:r>
            <a:r>
              <a:rPr lang="en-US" dirty="0"/>
              <a:t> is a template that contains a software configuration (for example, an operating system, an application server, and applications). </a:t>
            </a:r>
            <a:endParaRPr lang="en-US" dirty="0" smtClean="0"/>
          </a:p>
          <a:p>
            <a:r>
              <a:rPr lang="en-US" dirty="0" smtClean="0"/>
              <a:t>From </a:t>
            </a:r>
            <a:r>
              <a:rPr lang="en-US" dirty="0"/>
              <a:t>an AMI, you launch an </a:t>
            </a:r>
            <a:r>
              <a:rPr lang="en-US" i="1" dirty="0"/>
              <a:t>instance</a:t>
            </a:r>
            <a:r>
              <a:rPr lang="en-US" dirty="0"/>
              <a:t>, which is a copy of the AMI running as a virtual server in the cloud. You can launch multiple instances of an AMI, as shown in the following figure</a:t>
            </a:r>
            <a:r>
              <a:rPr lang="en-US" dirty="0" smtClean="0"/>
              <a:t>.</a:t>
            </a:r>
          </a:p>
          <a:p>
            <a:r>
              <a:rPr lang="en-US" dirty="0"/>
              <a:t>Your instances keep running until you stop or terminate them, or until they fail. If an instance fails, you can launch a new one from the AMI.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0;     Launch multiple instances from an AMI&#10;    "/>
          <p:cNvPicPr>
            <a:picLocks noGrp="1"/>
          </p:cNvPicPr>
          <p:nvPr>
            <p:ph idx="1"/>
          </p:nvPr>
        </p:nvPicPr>
        <p:blipFill>
          <a:blip r:embed="rId2"/>
          <a:srcRect/>
          <a:stretch>
            <a:fillRect/>
          </a:stretch>
        </p:blipFill>
        <p:spPr bwMode="auto">
          <a:xfrm>
            <a:off x="990601" y="2463006"/>
            <a:ext cx="5943600" cy="28003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Instances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An </a:t>
            </a:r>
            <a:r>
              <a:rPr lang="en-US" dirty="0"/>
              <a:t>instance is a virtual server in the cloud. Its configuration at launch is a copy of the AMI that you specified when you launched the instance.</a:t>
            </a:r>
          </a:p>
          <a:p>
            <a:r>
              <a:rPr lang="en-US" dirty="0"/>
              <a:t>You can launch different types of instances from a single AMI. An </a:t>
            </a:r>
            <a:r>
              <a:rPr lang="en-US" i="1" dirty="0"/>
              <a:t>instance type</a:t>
            </a:r>
            <a:r>
              <a:rPr lang="en-US" dirty="0"/>
              <a:t> essentially determines the hardware of the host computer used for your instance. Each instance type offers different compute and memory capabilities. Select an instance type based on the amount of memory and computing power that you need for the application or software that you plan to run on the instance. For more information about the hardware specifications for each Amazon EC2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After you launch an instance, it looks like a traditional host, and you can interact with it as you would any computer. You have complete control of your instances; you can use </a:t>
            </a:r>
            <a:r>
              <a:rPr lang="en-US" b="1" dirty="0" err="1"/>
              <a:t>sudo</a:t>
            </a:r>
            <a:r>
              <a:rPr lang="en-US" dirty="0"/>
              <a:t> to run commands that require root privileges.</a:t>
            </a:r>
          </a:p>
          <a:p>
            <a:r>
              <a:rPr lang="en-US" dirty="0"/>
              <a:t>Your AWS account has a limit on the number of instances that you can have running.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Storage for Your Instance</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a:t>root device for your instance contains the image used to boot the instance. </a:t>
            </a:r>
          </a:p>
          <a:p>
            <a:r>
              <a:rPr lang="en-US" dirty="0"/>
              <a:t>Your instance may include local storage volumes, known as instance store volumes, which you can configure at launch time with block device mapping. </a:t>
            </a:r>
            <a:r>
              <a:rPr lang="en-US" dirty="0" smtClean="0"/>
              <a:t>After </a:t>
            </a:r>
            <a:r>
              <a:rPr lang="en-US" dirty="0"/>
              <a:t>these volumes have been added to and mapped on your instance, they are available for you to mount and use. If your instance fails, or if your instance is stopped or terminated, the data on these volumes is lost; therefore, these volumes are best used for temporary data. </a:t>
            </a:r>
            <a:endParaRPr lang="en-US" dirty="0" smtClean="0"/>
          </a:p>
          <a:p>
            <a:r>
              <a:rPr lang="en-US" dirty="0" smtClean="0"/>
              <a:t>To </a:t>
            </a:r>
            <a:r>
              <a:rPr lang="en-US" dirty="0"/>
              <a:t>keep important data safe, you should use a replication strategy across multiple instances, or store your persistent data in Amazon S3 or Amazon EBS </a:t>
            </a:r>
            <a:r>
              <a:rPr lang="en-US" dirty="0" smtClean="0"/>
              <a:t>volumes</a:t>
            </a: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585</Words>
  <Application>Microsoft Office PowerPoint</Application>
  <PresentationFormat>On-screen Show (4:3)</PresentationFormat>
  <Paragraphs>55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Amazon elastic cloud(EC2)</vt:lpstr>
      <vt:lpstr>Slide 2</vt:lpstr>
      <vt:lpstr>Features of Amazon EC2 </vt:lpstr>
      <vt:lpstr>Slide 4</vt:lpstr>
      <vt:lpstr>Instances and AMIs </vt:lpstr>
      <vt:lpstr>Slide 6</vt:lpstr>
      <vt:lpstr>Instances </vt:lpstr>
      <vt:lpstr>Slide 8</vt:lpstr>
      <vt:lpstr>Storage for Your Instance </vt:lpstr>
      <vt:lpstr>Security Best Practices</vt:lpstr>
      <vt:lpstr>Stopping, Starting, and Terminating Instances </vt:lpstr>
      <vt:lpstr>Slide 12</vt:lpstr>
      <vt:lpstr>Slide 13</vt:lpstr>
      <vt:lpstr>Storage for the Root Device </vt:lpstr>
      <vt:lpstr>The following table summarizes the important differences when using the two types of AMIs.</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elastic cloud(EC2)</dc:title>
  <dc:creator>user</dc:creator>
  <cp:lastModifiedBy>user</cp:lastModifiedBy>
  <cp:revision>22</cp:revision>
  <dcterms:created xsi:type="dcterms:W3CDTF">2020-04-15T01:46:37Z</dcterms:created>
  <dcterms:modified xsi:type="dcterms:W3CDTF">2020-05-03T09:25:11Z</dcterms:modified>
</cp:coreProperties>
</file>