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749" autoAdjust="0"/>
    <p:restoredTop sz="94660"/>
  </p:normalViewPr>
  <p:slideViewPr>
    <p:cSldViewPr>
      <p:cViewPr varScale="1">
        <p:scale>
          <a:sx n="68" d="100"/>
          <a:sy n="68" d="100"/>
        </p:scale>
        <p:origin x="-1470"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A6A71F9-FB21-47A6-A884-E30AFB71F32A}" type="datetimeFigureOut">
              <a:rPr lang="en-IN" smtClean="0"/>
              <a:pPr/>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65342A-090B-4218-8A2D-CBB84F0B6A84}" type="slidenum">
              <a:rPr lang="en-IN" smtClean="0"/>
              <a:pPr/>
              <a:t>‹#›</a:t>
            </a:fld>
            <a:endParaRPr lang="en-IN"/>
          </a:p>
        </p:txBody>
      </p:sp>
    </p:spTree>
    <p:extLst>
      <p:ext uri="{BB962C8B-B14F-4D97-AF65-F5344CB8AC3E}">
        <p14:creationId xmlns="" xmlns:p14="http://schemas.microsoft.com/office/powerpoint/2010/main" val="132666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6A71F9-FB21-47A6-A884-E30AFB71F32A}" type="datetimeFigureOut">
              <a:rPr lang="en-IN" smtClean="0"/>
              <a:pPr/>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65342A-090B-4218-8A2D-CBB84F0B6A84}" type="slidenum">
              <a:rPr lang="en-IN" smtClean="0"/>
              <a:pPr/>
              <a:t>‹#›</a:t>
            </a:fld>
            <a:endParaRPr lang="en-IN"/>
          </a:p>
        </p:txBody>
      </p:sp>
    </p:spTree>
    <p:extLst>
      <p:ext uri="{BB962C8B-B14F-4D97-AF65-F5344CB8AC3E}">
        <p14:creationId xmlns="" xmlns:p14="http://schemas.microsoft.com/office/powerpoint/2010/main" val="141797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6A71F9-FB21-47A6-A884-E30AFB71F32A}" type="datetimeFigureOut">
              <a:rPr lang="en-IN" smtClean="0"/>
              <a:pPr/>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65342A-090B-4218-8A2D-CBB84F0B6A84}" type="slidenum">
              <a:rPr lang="en-IN" smtClean="0"/>
              <a:pPr/>
              <a:t>‹#›</a:t>
            </a:fld>
            <a:endParaRPr lang="en-IN"/>
          </a:p>
        </p:txBody>
      </p:sp>
    </p:spTree>
    <p:extLst>
      <p:ext uri="{BB962C8B-B14F-4D97-AF65-F5344CB8AC3E}">
        <p14:creationId xmlns="" xmlns:p14="http://schemas.microsoft.com/office/powerpoint/2010/main" val="119385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6A71F9-FB21-47A6-A884-E30AFB71F32A}" type="datetimeFigureOut">
              <a:rPr lang="en-IN" smtClean="0"/>
              <a:pPr/>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65342A-090B-4218-8A2D-CBB84F0B6A84}" type="slidenum">
              <a:rPr lang="en-IN" smtClean="0"/>
              <a:pPr/>
              <a:t>‹#›</a:t>
            </a:fld>
            <a:endParaRPr lang="en-IN"/>
          </a:p>
        </p:txBody>
      </p:sp>
    </p:spTree>
    <p:extLst>
      <p:ext uri="{BB962C8B-B14F-4D97-AF65-F5344CB8AC3E}">
        <p14:creationId xmlns="" xmlns:p14="http://schemas.microsoft.com/office/powerpoint/2010/main" val="391046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6A71F9-FB21-47A6-A884-E30AFB71F32A}" type="datetimeFigureOut">
              <a:rPr lang="en-IN" smtClean="0"/>
              <a:pPr/>
              <a:t>08-07-2020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65342A-090B-4218-8A2D-CBB84F0B6A84}" type="slidenum">
              <a:rPr lang="en-IN" smtClean="0"/>
              <a:pPr/>
              <a:t>‹#›</a:t>
            </a:fld>
            <a:endParaRPr lang="en-IN"/>
          </a:p>
        </p:txBody>
      </p:sp>
    </p:spTree>
    <p:extLst>
      <p:ext uri="{BB962C8B-B14F-4D97-AF65-F5344CB8AC3E}">
        <p14:creationId xmlns="" xmlns:p14="http://schemas.microsoft.com/office/powerpoint/2010/main" val="332406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A6A71F9-FB21-47A6-A884-E30AFB71F32A}" type="datetimeFigureOut">
              <a:rPr lang="en-IN" smtClean="0"/>
              <a:pPr/>
              <a:t>08-07-2020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65342A-090B-4218-8A2D-CBB84F0B6A84}" type="slidenum">
              <a:rPr lang="en-IN" smtClean="0"/>
              <a:pPr/>
              <a:t>‹#›</a:t>
            </a:fld>
            <a:endParaRPr lang="en-IN"/>
          </a:p>
        </p:txBody>
      </p:sp>
    </p:spTree>
    <p:extLst>
      <p:ext uri="{BB962C8B-B14F-4D97-AF65-F5344CB8AC3E}">
        <p14:creationId xmlns="" xmlns:p14="http://schemas.microsoft.com/office/powerpoint/2010/main" val="90646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A6A71F9-FB21-47A6-A884-E30AFB71F32A}" type="datetimeFigureOut">
              <a:rPr lang="en-IN" smtClean="0"/>
              <a:pPr/>
              <a:t>08-07-2020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65342A-090B-4218-8A2D-CBB84F0B6A84}" type="slidenum">
              <a:rPr lang="en-IN" smtClean="0"/>
              <a:pPr/>
              <a:t>‹#›</a:t>
            </a:fld>
            <a:endParaRPr lang="en-IN"/>
          </a:p>
        </p:txBody>
      </p:sp>
    </p:spTree>
    <p:extLst>
      <p:ext uri="{BB962C8B-B14F-4D97-AF65-F5344CB8AC3E}">
        <p14:creationId xmlns="" xmlns:p14="http://schemas.microsoft.com/office/powerpoint/2010/main" val="206690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A6A71F9-FB21-47A6-A884-E30AFB71F32A}" type="datetimeFigureOut">
              <a:rPr lang="en-IN" smtClean="0"/>
              <a:pPr/>
              <a:t>08-07-2020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65342A-090B-4218-8A2D-CBB84F0B6A84}" type="slidenum">
              <a:rPr lang="en-IN" smtClean="0"/>
              <a:pPr/>
              <a:t>‹#›</a:t>
            </a:fld>
            <a:endParaRPr lang="en-IN"/>
          </a:p>
        </p:txBody>
      </p:sp>
    </p:spTree>
    <p:extLst>
      <p:ext uri="{BB962C8B-B14F-4D97-AF65-F5344CB8AC3E}">
        <p14:creationId xmlns="" xmlns:p14="http://schemas.microsoft.com/office/powerpoint/2010/main" val="3974628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A71F9-FB21-47A6-A884-E30AFB71F32A}" type="datetimeFigureOut">
              <a:rPr lang="en-IN" smtClean="0"/>
              <a:pPr/>
              <a:t>08-07-2020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65342A-090B-4218-8A2D-CBB84F0B6A84}" type="slidenum">
              <a:rPr lang="en-IN" smtClean="0"/>
              <a:pPr/>
              <a:t>‹#›</a:t>
            </a:fld>
            <a:endParaRPr lang="en-IN"/>
          </a:p>
        </p:txBody>
      </p:sp>
    </p:spTree>
    <p:extLst>
      <p:ext uri="{BB962C8B-B14F-4D97-AF65-F5344CB8AC3E}">
        <p14:creationId xmlns="" xmlns:p14="http://schemas.microsoft.com/office/powerpoint/2010/main" val="17332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6A71F9-FB21-47A6-A884-E30AFB71F32A}" type="datetimeFigureOut">
              <a:rPr lang="en-IN" smtClean="0"/>
              <a:pPr/>
              <a:t>08-07-2020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65342A-090B-4218-8A2D-CBB84F0B6A84}" type="slidenum">
              <a:rPr lang="en-IN" smtClean="0"/>
              <a:pPr/>
              <a:t>‹#›</a:t>
            </a:fld>
            <a:endParaRPr lang="en-IN"/>
          </a:p>
        </p:txBody>
      </p:sp>
    </p:spTree>
    <p:extLst>
      <p:ext uri="{BB962C8B-B14F-4D97-AF65-F5344CB8AC3E}">
        <p14:creationId xmlns="" xmlns:p14="http://schemas.microsoft.com/office/powerpoint/2010/main" val="63156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6A71F9-FB21-47A6-A884-E30AFB71F32A}" type="datetimeFigureOut">
              <a:rPr lang="en-IN" smtClean="0"/>
              <a:pPr/>
              <a:t>08-07-2020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65342A-090B-4218-8A2D-CBB84F0B6A84}" type="slidenum">
              <a:rPr lang="en-IN" smtClean="0"/>
              <a:pPr/>
              <a:t>‹#›</a:t>
            </a:fld>
            <a:endParaRPr lang="en-IN"/>
          </a:p>
        </p:txBody>
      </p:sp>
    </p:spTree>
    <p:extLst>
      <p:ext uri="{BB962C8B-B14F-4D97-AF65-F5344CB8AC3E}">
        <p14:creationId xmlns="" xmlns:p14="http://schemas.microsoft.com/office/powerpoint/2010/main" val="156432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A71F9-FB21-47A6-A884-E30AFB71F32A}" type="datetimeFigureOut">
              <a:rPr lang="en-IN" smtClean="0"/>
              <a:pPr/>
              <a:t>08-07-2020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5342A-090B-4218-8A2D-CBB84F0B6A84}" type="slidenum">
              <a:rPr lang="en-IN" smtClean="0"/>
              <a:pPr/>
              <a:t>‹#›</a:t>
            </a:fld>
            <a:endParaRPr lang="en-IN"/>
          </a:p>
        </p:txBody>
      </p:sp>
    </p:spTree>
    <p:extLst>
      <p:ext uri="{BB962C8B-B14F-4D97-AF65-F5344CB8AC3E}">
        <p14:creationId xmlns="" xmlns:p14="http://schemas.microsoft.com/office/powerpoint/2010/main" val="2817953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AWSEC2/latest/UserGuide/EBSEncryption.html" TargetMode="External"/><Relationship Id="rId2" Type="http://schemas.openxmlformats.org/officeDocument/2006/relationships/hyperlink" Target="https://console.aws.amazon.com/ec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nsole.aws.amazon.com/ec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aws.amazon.com/AmazonCloudWatch/latest/events/WhatIsCloudWatchEvents.html" TargetMode="External"/><Relationship Id="rId2" Type="http://schemas.openxmlformats.org/officeDocument/2006/relationships/hyperlink" Target="https://console.aws.amazon.com/ec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aws.amazon.com/AWSEC2/latest/UserGuide/ebs-copy-snapshot.html" TargetMode="External"/><Relationship Id="rId2" Type="http://schemas.openxmlformats.org/officeDocument/2006/relationships/hyperlink" Target="https://console.aws.amazon.com/ec2/" TargetMode="External"/><Relationship Id="rId1" Type="http://schemas.openxmlformats.org/officeDocument/2006/relationships/slideLayout" Target="../slideLayouts/slideLayout2.xml"/><Relationship Id="rId4" Type="http://schemas.openxmlformats.org/officeDocument/2006/relationships/hyperlink" Target="https://docs.aws.amazon.com/AWSEC2/latest/UserGuide/ebs-volume-types.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aws.amazon.com/AWSEC2/latest/UserGuide/ebs-attaching-volume.html" TargetMode="External"/><Relationship Id="rId2" Type="http://schemas.openxmlformats.org/officeDocument/2006/relationships/hyperlink" Target="https://docs.aws.amazon.com/AWSEC2/latest/UserGuide/volume_constraints.html" TargetMode="External"/><Relationship Id="rId1" Type="http://schemas.openxmlformats.org/officeDocument/2006/relationships/slideLayout" Target="../slideLayouts/slideLayout2.xml"/><Relationship Id="rId4" Type="http://schemas.openxmlformats.org/officeDocument/2006/relationships/hyperlink" Target="https://docs.aws.amazon.com/AWSEC2/latest/UserGuide/ebs-modify-volum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Creating Snapshots in EBS</a:t>
            </a:r>
            <a:endParaRPr lang="en-IN" dirty="0"/>
          </a:p>
        </p:txBody>
      </p:sp>
    </p:spTree>
    <p:extLst>
      <p:ext uri="{BB962C8B-B14F-4D97-AF65-F5344CB8AC3E}">
        <p14:creationId xmlns="" xmlns:p14="http://schemas.microsoft.com/office/powerpoint/2010/main" val="345232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Copy a Snapshot</a:t>
            </a:r>
            <a:br>
              <a:rPr lang="en-US" dirty="0" smtClean="0"/>
            </a:br>
            <a:endParaRPr lang="en-IN" dirty="0"/>
          </a:p>
        </p:txBody>
      </p:sp>
      <p:sp>
        <p:nvSpPr>
          <p:cNvPr id="3" name="Content Placeholder 2"/>
          <p:cNvSpPr>
            <a:spLocks noGrp="1"/>
          </p:cNvSpPr>
          <p:nvPr>
            <p:ph idx="1"/>
          </p:nvPr>
        </p:nvSpPr>
        <p:spPr/>
        <p:txBody>
          <a:bodyPr>
            <a:noAutofit/>
          </a:bodyPr>
          <a:lstStyle/>
          <a:p>
            <a:pPr marL="0" indent="0">
              <a:buNone/>
            </a:pPr>
            <a:r>
              <a:rPr lang="en-US" sz="1400" b="1" dirty="0" smtClean="0"/>
              <a:t>To </a:t>
            </a:r>
            <a:r>
              <a:rPr lang="en-US" sz="1400" b="1" dirty="0"/>
              <a:t>copy a snapshot using the console</a:t>
            </a:r>
            <a:endParaRPr lang="en-US" sz="1400" dirty="0"/>
          </a:p>
          <a:p>
            <a:r>
              <a:rPr lang="en-US" sz="1400" dirty="0"/>
              <a:t>Open the Amazon EC2 console at </a:t>
            </a:r>
            <a:r>
              <a:rPr lang="en-US" sz="1400" dirty="0">
                <a:hlinkClick r:id="rId2"/>
              </a:rPr>
              <a:t>https://console.aws.amazon.com/ec2/</a:t>
            </a:r>
            <a:r>
              <a:rPr lang="en-US" sz="1400" dirty="0"/>
              <a:t>.</a:t>
            </a:r>
          </a:p>
          <a:p>
            <a:r>
              <a:rPr lang="en-US" sz="1400" dirty="0"/>
              <a:t>In the navigation pane, choose </a:t>
            </a:r>
            <a:r>
              <a:rPr lang="en-US" sz="1400" b="1" dirty="0"/>
              <a:t>Snapshots</a:t>
            </a:r>
            <a:r>
              <a:rPr lang="en-US" sz="1400" dirty="0"/>
              <a:t>.</a:t>
            </a:r>
          </a:p>
          <a:p>
            <a:r>
              <a:rPr lang="en-US" sz="1400" dirty="0"/>
              <a:t>Select the snapshot to copy, and then choose </a:t>
            </a:r>
            <a:r>
              <a:rPr lang="en-US" sz="1400" b="1" dirty="0"/>
              <a:t>Copy</a:t>
            </a:r>
            <a:r>
              <a:rPr lang="en-US" sz="1400" dirty="0"/>
              <a:t> from the </a:t>
            </a:r>
            <a:r>
              <a:rPr lang="en-US" sz="1400" b="1" dirty="0"/>
              <a:t>Actions</a:t>
            </a:r>
            <a:r>
              <a:rPr lang="en-US" sz="1400" dirty="0"/>
              <a:t> list.</a:t>
            </a:r>
          </a:p>
          <a:p>
            <a:r>
              <a:rPr lang="en-US" sz="1400" dirty="0"/>
              <a:t>In the </a:t>
            </a:r>
            <a:r>
              <a:rPr lang="en-US" sz="1400" b="1" dirty="0"/>
              <a:t>Copy Snapshot</a:t>
            </a:r>
            <a:r>
              <a:rPr lang="en-US" sz="1400" dirty="0"/>
              <a:t> dialog box, update the following as necessary:</a:t>
            </a:r>
          </a:p>
          <a:p>
            <a:r>
              <a:rPr lang="en-US" sz="1400" b="1" dirty="0"/>
              <a:t>Destination region</a:t>
            </a:r>
            <a:r>
              <a:rPr lang="en-US" sz="1400" dirty="0"/>
              <a:t>: Select the Region where you want to write the copy of the snapshot.</a:t>
            </a:r>
          </a:p>
          <a:p>
            <a:r>
              <a:rPr lang="en-US" sz="1400" b="1" dirty="0"/>
              <a:t>Description</a:t>
            </a:r>
            <a:r>
              <a:rPr lang="en-US" sz="1400" dirty="0"/>
              <a:t>: By default, the description includes information about the source snapshot so that you can identify a copy from the original. You can change this description as necessary.</a:t>
            </a:r>
          </a:p>
          <a:p>
            <a:r>
              <a:rPr lang="en-US" sz="1400" b="1" dirty="0"/>
              <a:t>Encryption</a:t>
            </a:r>
            <a:r>
              <a:rPr lang="en-US" sz="1400" dirty="0"/>
              <a:t>: If the source snapshot is not encrypted, you can choose to encrypt the copy. If you have enabled </a:t>
            </a:r>
            <a:r>
              <a:rPr lang="en-US" sz="1400" dirty="0">
                <a:hlinkClick r:id="rId3"/>
              </a:rPr>
              <a:t>encryption by default</a:t>
            </a:r>
            <a:r>
              <a:rPr lang="en-US" sz="1400" dirty="0"/>
              <a:t>, the </a:t>
            </a:r>
            <a:r>
              <a:rPr lang="en-US" sz="1400" b="1" dirty="0"/>
              <a:t>Encryption</a:t>
            </a:r>
            <a:r>
              <a:rPr lang="en-US" sz="1400" dirty="0"/>
              <a:t> option is set and cannot be unset from the snapshot console. If the </a:t>
            </a:r>
            <a:r>
              <a:rPr lang="en-US" sz="1400" b="1" dirty="0"/>
              <a:t>Encryption</a:t>
            </a:r>
            <a:r>
              <a:rPr lang="en-US" sz="1400" dirty="0"/>
              <a:t> option is set, you can choose to encrypt it to a customer managed CMK by selecting one in the field, described below.</a:t>
            </a:r>
          </a:p>
          <a:p>
            <a:r>
              <a:rPr lang="en-US" sz="1400" dirty="0"/>
              <a:t>You cannot strip encryption from an encrypted snapshot.</a:t>
            </a:r>
          </a:p>
          <a:p>
            <a:pPr marL="0" indent="0">
              <a:buNone/>
            </a:pPr>
            <a:endParaRPr lang="en-IN" sz="1400" dirty="0"/>
          </a:p>
        </p:txBody>
      </p:sp>
    </p:spTree>
    <p:extLst>
      <p:ext uri="{BB962C8B-B14F-4D97-AF65-F5344CB8AC3E}">
        <p14:creationId xmlns="" xmlns:p14="http://schemas.microsoft.com/office/powerpoint/2010/main" val="1094732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Choose</a:t>
            </a:r>
            <a:r>
              <a:rPr lang="en-US" dirty="0" smtClean="0"/>
              <a:t> </a:t>
            </a:r>
            <a:r>
              <a:rPr lang="en-US" b="1" dirty="0" smtClean="0"/>
              <a:t>Copy</a:t>
            </a:r>
            <a:r>
              <a:rPr lang="en-US" dirty="0" smtClean="0"/>
              <a:t>.</a:t>
            </a:r>
          </a:p>
          <a:p>
            <a:r>
              <a:rPr lang="en-US" dirty="0" smtClean="0"/>
              <a:t>In the </a:t>
            </a:r>
            <a:r>
              <a:rPr lang="en-US" b="1" dirty="0" smtClean="0"/>
              <a:t>Copy Snapshot</a:t>
            </a:r>
            <a:r>
              <a:rPr lang="en-US" dirty="0" smtClean="0"/>
              <a:t> confirmation dialog box, choose </a:t>
            </a:r>
            <a:r>
              <a:rPr lang="en-US" b="1" dirty="0" smtClean="0"/>
              <a:t>Snapshots</a:t>
            </a:r>
            <a:r>
              <a:rPr lang="en-US" dirty="0" smtClean="0"/>
              <a:t> to go to the </a:t>
            </a:r>
            <a:r>
              <a:rPr lang="en-US" b="1" dirty="0" smtClean="0"/>
              <a:t>Snapshots</a:t>
            </a:r>
            <a:r>
              <a:rPr lang="en-US" dirty="0" smtClean="0"/>
              <a:t> page in the Region specified, or choose </a:t>
            </a:r>
            <a:r>
              <a:rPr lang="en-US" b="1" dirty="0" smtClean="0"/>
              <a:t>Close</a:t>
            </a:r>
            <a:r>
              <a:rPr lang="en-US" dirty="0" smtClean="0"/>
              <a:t>.</a:t>
            </a:r>
          </a:p>
          <a:p>
            <a:r>
              <a:rPr lang="en-US" dirty="0" smtClean="0"/>
              <a:t>To view the progress of the copy process, switch to the destination Region, and then refresh the </a:t>
            </a:r>
            <a:r>
              <a:rPr lang="en-US" b="1" dirty="0" smtClean="0"/>
              <a:t>Snapshots</a:t>
            </a:r>
            <a:r>
              <a:rPr lang="en-US" dirty="0" smtClean="0"/>
              <a:t> page. Copies in progress are listed at the top of the page.</a:t>
            </a:r>
          </a:p>
          <a:p>
            <a:endParaRPr lang="en-IN" dirty="0"/>
          </a:p>
        </p:txBody>
      </p:sp>
    </p:spTree>
    <p:extLst>
      <p:ext uri="{BB962C8B-B14F-4D97-AF65-F5344CB8AC3E}">
        <p14:creationId xmlns="" xmlns:p14="http://schemas.microsoft.com/office/powerpoint/2010/main" val="56019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You can create a point-in-time snapshot of an EBS volume and use it as a baseline for new volumes or for data backup. If you make periodic snapshots of a volume, the snapshots are incremental—the new snapshot saves only the blocks that have changed since your last snapshot.</a:t>
            </a:r>
          </a:p>
          <a:p>
            <a:r>
              <a:rPr lang="en-US" dirty="0"/>
              <a:t>Snapshots occur asynchronously; the point-in-time snapshot is created immediately, but the status of the snapshot is pending until the snapshot is complete (when all of the modified blocks have been transferred to Amazon S3), which can take several hours for large initial snapshots or subsequent snapshots where many blocks have changed. While it is completing, an in-progress snapshot is not affected by ongoing reads and writes to the volume.</a:t>
            </a:r>
          </a:p>
          <a:p>
            <a:endParaRPr lang="en-IN" dirty="0"/>
          </a:p>
        </p:txBody>
      </p:sp>
    </p:spTree>
    <p:extLst>
      <p:ext uri="{BB962C8B-B14F-4D97-AF65-F5344CB8AC3E}">
        <p14:creationId xmlns="" xmlns:p14="http://schemas.microsoft.com/office/powerpoint/2010/main" val="53514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You can take a snapshot of an attached volume that is in use. However, snapshots only capture data that has been written to your Amazon EBS volume at the time the snapshot command is issued</a:t>
            </a:r>
            <a:r>
              <a:rPr lang="en-US" dirty="0" smtClean="0"/>
              <a:t>.</a:t>
            </a:r>
          </a:p>
          <a:p>
            <a:endParaRPr lang="en-US" dirty="0"/>
          </a:p>
          <a:p>
            <a:r>
              <a:rPr lang="en-US" dirty="0" smtClean="0"/>
              <a:t> </a:t>
            </a:r>
            <a:r>
              <a:rPr lang="en-US" dirty="0"/>
              <a:t>This might exclude any data that has been cached by any applications or the operating system. If you can pause any file writes to the volume long enough to take a snapshot, your snapshot should be complete. </a:t>
            </a:r>
            <a:endParaRPr lang="en-US" dirty="0" smtClean="0"/>
          </a:p>
          <a:p>
            <a:r>
              <a:rPr lang="en-US" dirty="0" smtClean="0"/>
              <a:t>However</a:t>
            </a:r>
            <a:r>
              <a:rPr lang="en-US" dirty="0"/>
              <a:t>, if you can't pause all file writes to the volume, you should </a:t>
            </a:r>
            <a:r>
              <a:rPr lang="en-US" dirty="0" err="1"/>
              <a:t>unmount</a:t>
            </a:r>
            <a:r>
              <a:rPr lang="en-US" dirty="0"/>
              <a:t> the volume from within the instance, issue the snapshot command, and then remount the volume to ensure a consistent and complete snapshot. You can remount and use your volume while the snapshot status is </a:t>
            </a:r>
            <a:r>
              <a:rPr lang="en-US" dirty="0" smtClean="0"/>
              <a:t>pending</a:t>
            </a:r>
            <a:r>
              <a:rPr lang="en-US" dirty="0"/>
              <a:t>.</a:t>
            </a:r>
            <a:endParaRPr lang="en-IN" dirty="0"/>
          </a:p>
        </p:txBody>
      </p:sp>
    </p:spTree>
    <p:extLst>
      <p:ext uri="{BB962C8B-B14F-4D97-AF65-F5344CB8AC3E}">
        <p14:creationId xmlns="" xmlns:p14="http://schemas.microsoft.com/office/powerpoint/2010/main" val="257183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Multi-Volume Snapshots</a:t>
            </a:r>
            <a:br>
              <a:rPr lang="en-US" dirty="0" smtClean="0"/>
            </a:br>
            <a:endParaRPr lang="en-IN" dirty="0"/>
          </a:p>
        </p:txBody>
      </p:sp>
      <p:sp>
        <p:nvSpPr>
          <p:cNvPr id="3" name="Content Placeholder 2"/>
          <p:cNvSpPr>
            <a:spLocks noGrp="1"/>
          </p:cNvSpPr>
          <p:nvPr>
            <p:ph idx="1"/>
          </p:nvPr>
        </p:nvSpPr>
        <p:spPr/>
        <p:txBody>
          <a:bodyPr/>
          <a:lstStyle/>
          <a:p>
            <a:r>
              <a:rPr lang="en-US" sz="1800" dirty="0" smtClean="0"/>
              <a:t>You </a:t>
            </a:r>
            <a:r>
              <a:rPr lang="en-US" sz="1800" dirty="0"/>
              <a:t>can create multi-volume snapshots, which are point-in-time snapshots for all EBS volumes attached to an EC2 instance. You can also create lifecycle policies to automate the creation and retention of multi-volume snapshots</a:t>
            </a:r>
            <a:r>
              <a:rPr lang="en-US" sz="1800" dirty="0" smtClean="0"/>
              <a:t>.</a:t>
            </a:r>
          </a:p>
          <a:p>
            <a:r>
              <a:rPr lang="en-US" sz="1800" dirty="0"/>
              <a:t>After the snapshots are created, each snapshot is treated as an individual snapshot. You can perform all snapshot operations, such as restore, delete, and cross-region/account copy, just as you would with a single volume snapshot. You can also tag your multi-volume snapshots as you would a single volume snapshot. We recommend you tag your multiple volume snapshots to manage them collectively during restore, copy, or retention</a:t>
            </a:r>
            <a:r>
              <a:rPr lang="en-US" sz="1800" dirty="0" smtClean="0"/>
              <a:t>.</a:t>
            </a:r>
          </a:p>
          <a:p>
            <a:r>
              <a:rPr lang="en-US" sz="1800" dirty="0"/>
              <a:t>After creating your snapshots, they appear in your EC2 console created at the exact point-in-time. The snapshots are collectively managed and, therefore, if any one snapshot for the volume set fails, all of the other snapshots display an error status.</a:t>
            </a:r>
          </a:p>
          <a:p>
            <a:endParaRPr lang="en-IN" dirty="0"/>
          </a:p>
        </p:txBody>
      </p:sp>
    </p:spTree>
    <p:extLst>
      <p:ext uri="{BB962C8B-B14F-4D97-AF65-F5344CB8AC3E}">
        <p14:creationId xmlns="" xmlns:p14="http://schemas.microsoft.com/office/powerpoint/2010/main" val="96556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r>
              <a:rPr lang="en-US" b="1" dirty="0"/>
              <a:t>Considerations</a:t>
            </a:r>
          </a:p>
          <a:p>
            <a:r>
              <a:rPr lang="en-US" dirty="0"/>
              <a:t>The following considerations apply to creating snapshots:</a:t>
            </a:r>
          </a:p>
          <a:p>
            <a:r>
              <a:rPr lang="en-US" dirty="0"/>
              <a:t>When you create a snapshot for an EBS volume that serves as a root device, you should stop the instance before taking the snapshot.</a:t>
            </a:r>
          </a:p>
          <a:p>
            <a:r>
              <a:rPr lang="en-US" dirty="0"/>
              <a:t>You cannot create snapshots from instances for which hibernation is enabled.</a:t>
            </a:r>
          </a:p>
          <a:p>
            <a:r>
              <a:rPr lang="en-US" dirty="0"/>
              <a:t>You cannot create snapshots from hibernated instances.</a:t>
            </a:r>
          </a:p>
          <a:p>
            <a:r>
              <a:rPr lang="en-US" dirty="0"/>
              <a:t>Although you can take a snapshot of a volume while a previous snapshot of that volume is in the pending status, having multiple pending snapshots of a volume can result in reduced volume performance until the snapshots complete.</a:t>
            </a:r>
          </a:p>
          <a:p>
            <a:r>
              <a:rPr lang="en-US" dirty="0"/>
              <a:t>There is a limit of five pending snapshots for a single gp2, io1, or Magnetic volume, and one pending snapshot for a single st1 or sc1 volume. If you receive a </a:t>
            </a:r>
            <a:r>
              <a:rPr lang="en-US" dirty="0" err="1"/>
              <a:t>ConcurrentSnapshotLimitExceeded</a:t>
            </a:r>
            <a:r>
              <a:rPr lang="en-US" dirty="0"/>
              <a:t> error while trying to create multiple concurrent snapshots of the same volume, wait for one or more of the pending snapshots to complete before creating another snapshot of that volume.</a:t>
            </a:r>
          </a:p>
          <a:p>
            <a:r>
              <a:rPr lang="en-US" dirty="0"/>
              <a:t>When a snapshot is created from a volume with an AWS Marketplace product code, the product code is propagated to the snapshot.</a:t>
            </a:r>
          </a:p>
          <a:p>
            <a:endParaRPr lang="en-IN" dirty="0"/>
          </a:p>
        </p:txBody>
      </p:sp>
    </p:spTree>
    <p:extLst>
      <p:ext uri="{BB962C8B-B14F-4D97-AF65-F5344CB8AC3E}">
        <p14:creationId xmlns="" xmlns:p14="http://schemas.microsoft.com/office/powerpoint/2010/main" val="2800822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b="1" dirty="0"/>
              <a:t>Creating a Snapshot</a:t>
            </a:r>
          </a:p>
          <a:p>
            <a:r>
              <a:rPr lang="en-US" dirty="0"/>
              <a:t>Use the following procedure to create a snapshot from the specified volume.</a:t>
            </a:r>
          </a:p>
          <a:p>
            <a:r>
              <a:rPr lang="en-US" b="1" dirty="0"/>
              <a:t>To create a snapshot using the console</a:t>
            </a:r>
            <a:endParaRPr lang="en-US" dirty="0"/>
          </a:p>
          <a:p>
            <a:r>
              <a:rPr lang="en-US" dirty="0"/>
              <a:t>Open the Amazon EC2 console at </a:t>
            </a:r>
            <a:r>
              <a:rPr lang="en-US" dirty="0">
                <a:hlinkClick r:id="rId2"/>
              </a:rPr>
              <a:t>https://console.aws.amazon.com/ec2/</a:t>
            </a:r>
            <a:r>
              <a:rPr lang="en-US" dirty="0"/>
              <a:t>.</a:t>
            </a:r>
          </a:p>
          <a:p>
            <a:r>
              <a:rPr lang="en-US" dirty="0"/>
              <a:t>Choose </a:t>
            </a:r>
            <a:r>
              <a:rPr lang="en-US" b="1" dirty="0"/>
              <a:t>Snapshots</a:t>
            </a:r>
            <a:r>
              <a:rPr lang="en-US" dirty="0"/>
              <a:t> under </a:t>
            </a:r>
            <a:r>
              <a:rPr lang="en-US" b="1" dirty="0"/>
              <a:t>Elastic Block Store</a:t>
            </a:r>
            <a:r>
              <a:rPr lang="en-US" dirty="0"/>
              <a:t> in the navigation pane.</a:t>
            </a:r>
          </a:p>
          <a:p>
            <a:r>
              <a:rPr lang="en-US" dirty="0"/>
              <a:t>Choose </a:t>
            </a:r>
            <a:r>
              <a:rPr lang="en-US" b="1" dirty="0"/>
              <a:t>Create Snapshot</a:t>
            </a:r>
            <a:r>
              <a:rPr lang="en-US" dirty="0"/>
              <a:t>.</a:t>
            </a:r>
          </a:p>
          <a:p>
            <a:r>
              <a:rPr lang="en-US" dirty="0"/>
              <a:t>For </a:t>
            </a:r>
            <a:r>
              <a:rPr lang="en-US" b="1" dirty="0"/>
              <a:t>Select resource type</a:t>
            </a:r>
            <a:r>
              <a:rPr lang="en-US" dirty="0"/>
              <a:t>, choose </a:t>
            </a:r>
            <a:r>
              <a:rPr lang="en-US" b="1" dirty="0"/>
              <a:t>Volume</a:t>
            </a:r>
            <a:r>
              <a:rPr lang="en-US" dirty="0"/>
              <a:t>.</a:t>
            </a:r>
          </a:p>
          <a:p>
            <a:r>
              <a:rPr lang="en-US" dirty="0"/>
              <a:t>For </a:t>
            </a:r>
            <a:r>
              <a:rPr lang="en-US" b="1" dirty="0"/>
              <a:t>Volume</a:t>
            </a:r>
            <a:r>
              <a:rPr lang="en-US" dirty="0"/>
              <a:t>, select the volume.</a:t>
            </a:r>
          </a:p>
          <a:p>
            <a:r>
              <a:rPr lang="en-US" dirty="0"/>
              <a:t>(Optional) Enter a description for the snapshot.</a:t>
            </a:r>
          </a:p>
          <a:p>
            <a:r>
              <a:rPr lang="en-US" dirty="0"/>
              <a:t>(Optional) Choose </a:t>
            </a:r>
            <a:r>
              <a:rPr lang="en-US" b="1" dirty="0"/>
              <a:t>Add Tag</a:t>
            </a:r>
            <a:r>
              <a:rPr lang="en-US" dirty="0"/>
              <a:t> to add tags to your snapshot. For each tag, provide a tag key and a tag value.</a:t>
            </a:r>
          </a:p>
          <a:p>
            <a:r>
              <a:rPr lang="en-US" dirty="0"/>
              <a:t>Choose </a:t>
            </a:r>
            <a:r>
              <a:rPr lang="en-US" b="1" dirty="0"/>
              <a:t>Create Snapshot</a:t>
            </a:r>
            <a:r>
              <a:rPr lang="en-US" dirty="0"/>
              <a:t>.</a:t>
            </a:r>
          </a:p>
          <a:p>
            <a:pPr marL="0" indent="0">
              <a:buNone/>
            </a:pPr>
            <a:endParaRPr lang="en-IN" dirty="0"/>
          </a:p>
        </p:txBody>
      </p:sp>
    </p:spTree>
    <p:extLst>
      <p:ext uri="{BB962C8B-B14F-4D97-AF65-F5344CB8AC3E}">
        <p14:creationId xmlns="" xmlns:p14="http://schemas.microsoft.com/office/powerpoint/2010/main" val="148264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marL="0" indent="0">
              <a:buNone/>
            </a:pPr>
            <a:r>
              <a:rPr lang="en-US" b="1" dirty="0" smtClean="0"/>
              <a:t>To create multi-volume snapshots using the console</a:t>
            </a:r>
            <a:endParaRPr lang="en-US" dirty="0" smtClean="0"/>
          </a:p>
          <a:p>
            <a:r>
              <a:rPr lang="en-US" dirty="0" smtClean="0"/>
              <a:t>Open the Amazon EC2 console at </a:t>
            </a:r>
            <a:r>
              <a:rPr lang="en-US" dirty="0" smtClean="0">
                <a:hlinkClick r:id="rId2"/>
              </a:rPr>
              <a:t>https://console.aws.amazon.com/ec2/</a:t>
            </a:r>
            <a:r>
              <a:rPr lang="en-US" dirty="0" smtClean="0"/>
              <a:t>.</a:t>
            </a:r>
          </a:p>
          <a:p>
            <a:r>
              <a:rPr lang="en-US" dirty="0" smtClean="0"/>
              <a:t>Choose </a:t>
            </a:r>
            <a:r>
              <a:rPr lang="en-US" b="1" dirty="0" smtClean="0"/>
              <a:t>Snapshots</a:t>
            </a:r>
            <a:r>
              <a:rPr lang="en-US" dirty="0" smtClean="0"/>
              <a:t> under </a:t>
            </a:r>
            <a:r>
              <a:rPr lang="en-US" b="1" dirty="0" smtClean="0"/>
              <a:t>Elastic Block Store</a:t>
            </a:r>
            <a:r>
              <a:rPr lang="en-US" dirty="0" smtClean="0"/>
              <a:t> in the navigation pane.</a:t>
            </a:r>
          </a:p>
          <a:p>
            <a:r>
              <a:rPr lang="en-US" dirty="0" smtClean="0"/>
              <a:t>Choose </a:t>
            </a:r>
            <a:r>
              <a:rPr lang="en-US" b="1" dirty="0" smtClean="0"/>
              <a:t>Create Snapshot</a:t>
            </a:r>
            <a:r>
              <a:rPr lang="en-US" dirty="0" smtClean="0"/>
              <a:t>.</a:t>
            </a:r>
          </a:p>
          <a:p>
            <a:r>
              <a:rPr lang="en-US" dirty="0" smtClean="0"/>
              <a:t>For </a:t>
            </a:r>
            <a:r>
              <a:rPr lang="en-US" b="1" dirty="0" smtClean="0"/>
              <a:t>Select resource type</a:t>
            </a:r>
            <a:r>
              <a:rPr lang="en-US" dirty="0" smtClean="0"/>
              <a:t>, choose </a:t>
            </a:r>
            <a:r>
              <a:rPr lang="en-US" b="1" dirty="0" smtClean="0"/>
              <a:t>Instance</a:t>
            </a:r>
            <a:r>
              <a:rPr lang="en-US" dirty="0" smtClean="0"/>
              <a:t>.</a:t>
            </a:r>
          </a:p>
          <a:p>
            <a:r>
              <a:rPr lang="en-US" dirty="0" smtClean="0"/>
              <a:t>Select the instance ID for which you want to create simultaneous backups for all of the attached EBS volumes. Multi-volume snapshots support up to 40 EBS volumes per instance.</a:t>
            </a:r>
          </a:p>
          <a:p>
            <a:r>
              <a:rPr lang="en-US" dirty="0" smtClean="0"/>
              <a:t>(Optional) Set </a:t>
            </a:r>
            <a:r>
              <a:rPr lang="en-US" b="1" dirty="0" smtClean="0"/>
              <a:t>Exclude root volume</a:t>
            </a:r>
            <a:r>
              <a:rPr lang="en-US" dirty="0" smtClean="0"/>
              <a:t>.</a:t>
            </a:r>
          </a:p>
          <a:p>
            <a:r>
              <a:rPr lang="en-US" dirty="0" smtClean="0"/>
              <a:t>(Optional to add tags ) Set </a:t>
            </a:r>
            <a:r>
              <a:rPr lang="en-US" b="1" dirty="0" smtClean="0"/>
              <a:t>Copy tags from volume</a:t>
            </a:r>
            <a:r>
              <a:rPr lang="en-US" dirty="0" smtClean="0"/>
              <a:t> flag to automatically copy tags from the source volume to the corresponding snapshots. This sets snapshot metadata—such as access policies, attachment information, and cost allocation—to match the source volume.</a:t>
            </a:r>
          </a:p>
          <a:p>
            <a:r>
              <a:rPr lang="en-US" dirty="0" smtClean="0"/>
              <a:t>(Optional) Choose </a:t>
            </a:r>
            <a:r>
              <a:rPr lang="en-US" b="1" dirty="0" smtClean="0"/>
              <a:t>Add </a:t>
            </a:r>
            <a:r>
              <a:rPr lang="en-US" b="1" dirty="0" err="1" smtClean="0"/>
              <a:t>Tag</a:t>
            </a:r>
            <a:r>
              <a:rPr lang="en-US" dirty="0" err="1" smtClean="0"/>
              <a:t>to</a:t>
            </a:r>
            <a:r>
              <a:rPr lang="en-US" dirty="0" smtClean="0"/>
              <a:t> your snapshot. For each tag, provide a tag key and a tag value.</a:t>
            </a:r>
          </a:p>
          <a:p>
            <a:r>
              <a:rPr lang="en-US" dirty="0" smtClean="0"/>
              <a:t>Choose </a:t>
            </a:r>
            <a:r>
              <a:rPr lang="en-US" b="1" dirty="0" smtClean="0"/>
              <a:t>Create Snapshot</a:t>
            </a:r>
            <a:r>
              <a:rPr lang="en-US" dirty="0" smtClean="0"/>
              <a:t>.</a:t>
            </a:r>
          </a:p>
          <a:p>
            <a:r>
              <a:rPr lang="en-US" dirty="0" smtClean="0"/>
              <a:t>During snapshot creation, the snapshots are managed together. If one of the snapshots in the volume set fails, the other snapshots are moved to error status for the volume set. You can monitor the progress of your snapshots using </a:t>
            </a:r>
            <a:r>
              <a:rPr lang="en-US" dirty="0" err="1" smtClean="0">
                <a:hlinkClick r:id="rId3"/>
              </a:rPr>
              <a:t>CloudWatch</a:t>
            </a:r>
            <a:r>
              <a:rPr lang="en-US" dirty="0" smtClean="0">
                <a:hlinkClick r:id="rId3"/>
              </a:rPr>
              <a:t> Events</a:t>
            </a:r>
            <a:r>
              <a:rPr lang="en-US" dirty="0" smtClean="0"/>
              <a:t>. After the snapshot creation process completes, </a:t>
            </a:r>
            <a:r>
              <a:rPr lang="en-US" dirty="0" err="1" smtClean="0"/>
              <a:t>CloudWatch</a:t>
            </a:r>
            <a:r>
              <a:rPr lang="en-US" dirty="0" smtClean="0"/>
              <a:t> generates an event that contains the status and all of the relevant snapshots details for the affected instance.</a:t>
            </a:r>
          </a:p>
          <a:p>
            <a:endParaRPr lang="en-IN" dirty="0"/>
          </a:p>
        </p:txBody>
      </p:sp>
    </p:spTree>
    <p:extLst>
      <p:ext uri="{BB962C8B-B14F-4D97-AF65-F5344CB8AC3E}">
        <p14:creationId xmlns="" xmlns:p14="http://schemas.microsoft.com/office/powerpoint/2010/main" val="2644669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0" indent="0">
              <a:buNone/>
            </a:pPr>
            <a:r>
              <a:rPr lang="en-US" b="1" dirty="0"/>
              <a:t>Creating a volume from a snapshot</a:t>
            </a:r>
          </a:p>
          <a:p>
            <a:r>
              <a:rPr lang="en-US" dirty="0"/>
              <a:t>Use the following procedure to create a volume from a snapshot.</a:t>
            </a:r>
          </a:p>
          <a:p>
            <a:r>
              <a:rPr lang="en-US" b="1" dirty="0"/>
              <a:t>To create an EBS volume from a snapshot using the console</a:t>
            </a:r>
            <a:endParaRPr lang="en-US" dirty="0"/>
          </a:p>
          <a:p>
            <a:r>
              <a:rPr lang="en-US" dirty="0"/>
              <a:t>Open the Amazon EC2 console at </a:t>
            </a:r>
            <a:r>
              <a:rPr lang="en-US" dirty="0">
                <a:hlinkClick r:id="rId2"/>
              </a:rPr>
              <a:t>https://console.aws.amazon.com/ec2/</a:t>
            </a:r>
            <a:r>
              <a:rPr lang="en-US" dirty="0"/>
              <a:t>.</a:t>
            </a:r>
          </a:p>
          <a:p>
            <a:r>
              <a:rPr lang="en-US" dirty="0"/>
              <a:t>From the navigation bar, select the Region that your snapshot is located in.</a:t>
            </a:r>
          </a:p>
          <a:p>
            <a:r>
              <a:rPr lang="en-US" dirty="0"/>
              <a:t>To restore the snapshot to a volume in a different region, you can copy your snapshot to the new Region and then restore it to a volume in that Region. For more information, see </a:t>
            </a:r>
            <a:r>
              <a:rPr lang="en-US" dirty="0">
                <a:hlinkClick r:id="rId3"/>
              </a:rPr>
              <a:t>Copying an Amazon EBS Snapshot</a:t>
            </a:r>
            <a:r>
              <a:rPr lang="en-US" dirty="0"/>
              <a:t>.</a:t>
            </a:r>
          </a:p>
          <a:p>
            <a:r>
              <a:rPr lang="en-US" dirty="0"/>
              <a:t>In the navigation pane, choose </a:t>
            </a:r>
            <a:r>
              <a:rPr lang="en-US" b="1" dirty="0"/>
              <a:t>ELASTIC BLOCK STORE</a:t>
            </a:r>
            <a:r>
              <a:rPr lang="en-US" dirty="0"/>
              <a:t>, </a:t>
            </a:r>
            <a:r>
              <a:rPr lang="en-US" b="1" dirty="0"/>
              <a:t>Volumes</a:t>
            </a:r>
            <a:r>
              <a:rPr lang="en-US" dirty="0"/>
              <a:t>.</a:t>
            </a:r>
          </a:p>
          <a:p>
            <a:r>
              <a:rPr lang="en-US" dirty="0"/>
              <a:t>Choose </a:t>
            </a:r>
            <a:r>
              <a:rPr lang="en-US" b="1" dirty="0"/>
              <a:t>Create Volume</a:t>
            </a:r>
            <a:r>
              <a:rPr lang="en-US" dirty="0"/>
              <a:t>.</a:t>
            </a:r>
          </a:p>
          <a:p>
            <a:r>
              <a:rPr lang="en-US" dirty="0"/>
              <a:t>For </a:t>
            </a:r>
            <a:r>
              <a:rPr lang="en-US" b="1" dirty="0"/>
              <a:t>Volume Type</a:t>
            </a:r>
            <a:r>
              <a:rPr lang="en-US" dirty="0"/>
              <a:t>, choose a volume type. For more information, see </a:t>
            </a:r>
            <a:r>
              <a:rPr lang="en-US" dirty="0">
                <a:hlinkClick r:id="rId4"/>
              </a:rPr>
              <a:t>Amazon EBS volume types</a:t>
            </a:r>
            <a:r>
              <a:rPr lang="en-US" dirty="0"/>
              <a:t>.</a:t>
            </a:r>
          </a:p>
          <a:p>
            <a:r>
              <a:rPr lang="en-US" dirty="0"/>
              <a:t>For </a:t>
            </a:r>
            <a:r>
              <a:rPr lang="en-US" b="1" dirty="0"/>
              <a:t>Snapshot ID</a:t>
            </a:r>
            <a:r>
              <a:rPr lang="en-US" dirty="0"/>
              <a:t>, start typing the ID or description of the snapshot from which you are restoring the volume, and choose it from the list of suggested options.</a:t>
            </a:r>
          </a:p>
          <a:p>
            <a:endParaRPr lang="en-IN" dirty="0"/>
          </a:p>
        </p:txBody>
      </p:sp>
    </p:spTree>
    <p:extLst>
      <p:ext uri="{BB962C8B-B14F-4D97-AF65-F5344CB8AC3E}">
        <p14:creationId xmlns="" xmlns:p14="http://schemas.microsoft.com/office/powerpoint/2010/main" val="136862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r>
              <a:rPr lang="en-US" dirty="0" smtClean="0"/>
              <a:t>For </a:t>
            </a:r>
            <a:r>
              <a:rPr lang="en-US" b="1" dirty="0" smtClean="0"/>
              <a:t>Size (</a:t>
            </a:r>
            <a:r>
              <a:rPr lang="en-US" b="1" dirty="0" err="1" smtClean="0"/>
              <a:t>GiB</a:t>
            </a:r>
            <a:r>
              <a:rPr lang="en-US" b="1" dirty="0" smtClean="0"/>
              <a:t>)</a:t>
            </a:r>
            <a:r>
              <a:rPr lang="en-US" dirty="0" smtClean="0"/>
              <a:t>, type the size of the volume, or verify that the default size of the snapshot is adequate.</a:t>
            </a:r>
          </a:p>
          <a:p>
            <a:r>
              <a:rPr lang="en-US" dirty="0" smtClean="0"/>
              <a:t>If you specify both a volume size and a snapshot, the size must be equal to or greater than the snapshot size. When you select a volume type and a snapshot, the minimum and maximum sizes for the volume are shown next to </a:t>
            </a:r>
            <a:r>
              <a:rPr lang="en-US" b="1" dirty="0" smtClean="0"/>
              <a:t>Size</a:t>
            </a:r>
            <a:r>
              <a:rPr lang="en-US" dirty="0" smtClean="0"/>
              <a:t>. For more information, see </a:t>
            </a:r>
            <a:r>
              <a:rPr lang="en-US" dirty="0" smtClean="0">
                <a:hlinkClick r:id="rId2"/>
              </a:rPr>
              <a:t>Constraints on the size and configuration of an EBS volume</a:t>
            </a:r>
            <a:r>
              <a:rPr lang="en-US" dirty="0" smtClean="0"/>
              <a:t>.</a:t>
            </a:r>
          </a:p>
          <a:p>
            <a:r>
              <a:rPr lang="en-US" dirty="0" smtClean="0"/>
              <a:t>With a Provisioned IOPS SSD volume, for </a:t>
            </a:r>
            <a:r>
              <a:rPr lang="en-US" b="1" dirty="0" smtClean="0"/>
              <a:t>IOPS</a:t>
            </a:r>
            <a:r>
              <a:rPr lang="en-US" dirty="0" smtClean="0"/>
              <a:t>, type the maximum number of input/output operations per second (IOPS) that the volume should support.</a:t>
            </a:r>
          </a:p>
          <a:p>
            <a:r>
              <a:rPr lang="en-US" dirty="0" smtClean="0"/>
              <a:t>For </a:t>
            </a:r>
            <a:r>
              <a:rPr lang="en-US" b="1" dirty="0" smtClean="0"/>
              <a:t>Availability Zone</a:t>
            </a:r>
            <a:r>
              <a:rPr lang="en-US" dirty="0" smtClean="0"/>
              <a:t>, choose the Availability Zone in which to create the volume. EBS volumes can only be attached to EC2 instances in the same Availability Zone.</a:t>
            </a:r>
          </a:p>
          <a:p>
            <a:r>
              <a:rPr lang="en-US" dirty="0" smtClean="0"/>
              <a:t>(Optional) Choose </a:t>
            </a:r>
            <a:r>
              <a:rPr lang="en-US" b="1" dirty="0" smtClean="0"/>
              <a:t>Create additional tags</a:t>
            </a:r>
            <a:r>
              <a:rPr lang="en-US" dirty="0" smtClean="0"/>
              <a:t> to add tags to the volume. For each tag, provide a tag key and a tag value.</a:t>
            </a:r>
          </a:p>
          <a:p>
            <a:r>
              <a:rPr lang="en-US" dirty="0" smtClean="0"/>
              <a:t>Choose </a:t>
            </a:r>
            <a:r>
              <a:rPr lang="en-US" b="1" dirty="0" smtClean="0"/>
              <a:t>Create Volume</a:t>
            </a:r>
            <a:r>
              <a:rPr lang="en-US" dirty="0" smtClean="0"/>
              <a:t>.</a:t>
            </a:r>
          </a:p>
          <a:p>
            <a:r>
              <a:rPr lang="en-US" dirty="0" smtClean="0"/>
              <a:t>After you've restored a volume from a snapshot, you can attach it to an instance to begin using it. For more information, see </a:t>
            </a:r>
            <a:r>
              <a:rPr lang="en-US" dirty="0" smtClean="0">
                <a:hlinkClick r:id="rId3"/>
              </a:rPr>
              <a:t>Attaching an Amazon EBS volume to an instance</a:t>
            </a:r>
            <a:r>
              <a:rPr lang="en-US" dirty="0" smtClean="0"/>
              <a:t>.</a:t>
            </a:r>
          </a:p>
          <a:p>
            <a:r>
              <a:rPr lang="en-US" dirty="0" smtClean="0"/>
              <a:t>If you restored a snapshot to a larger volume than the default for that snapshot, you must extend the file system on the volume to take advantage of the extra space. For more information, see </a:t>
            </a:r>
            <a:r>
              <a:rPr lang="en-US" dirty="0" smtClean="0">
                <a:hlinkClick r:id="rId4"/>
              </a:rPr>
              <a:t>Amazon EBS Elastic Volumes</a:t>
            </a:r>
            <a:r>
              <a:rPr lang="en-US" dirty="0" smtClean="0"/>
              <a:t>.</a:t>
            </a:r>
          </a:p>
          <a:p>
            <a:endParaRPr lang="en-IN" dirty="0"/>
          </a:p>
        </p:txBody>
      </p:sp>
    </p:spTree>
    <p:extLst>
      <p:ext uri="{BB962C8B-B14F-4D97-AF65-F5344CB8AC3E}">
        <p14:creationId xmlns="" xmlns:p14="http://schemas.microsoft.com/office/powerpoint/2010/main" val="3609498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1943</TotalTime>
  <Words>535</Words>
  <Application>Microsoft Office PowerPoint</Application>
  <PresentationFormat>On-screen Show (4:3)</PresentationFormat>
  <Paragraphs>72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Creating Snapshots in EBS</vt:lpstr>
      <vt:lpstr>Slide 2</vt:lpstr>
      <vt:lpstr>Slide 3</vt:lpstr>
      <vt:lpstr>Multi-Volume Snapshots </vt:lpstr>
      <vt:lpstr>Slide 5</vt:lpstr>
      <vt:lpstr>Slide 6</vt:lpstr>
      <vt:lpstr>Slide 7</vt:lpstr>
      <vt:lpstr>Slide 8</vt:lpstr>
      <vt:lpstr>Slide 9</vt:lpstr>
      <vt:lpstr>Copy a Snapshot </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Snapshots in EBS</dc:title>
  <dc:creator>Windows User</dc:creator>
  <cp:lastModifiedBy>user</cp:lastModifiedBy>
  <cp:revision>21</cp:revision>
  <dcterms:created xsi:type="dcterms:W3CDTF">2020-04-28T01:47:58Z</dcterms:created>
  <dcterms:modified xsi:type="dcterms:W3CDTF">2020-07-09T08:59:37Z</dcterms:modified>
</cp:coreProperties>
</file>