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2"/>
  </p:notesMasterIdLst>
  <p:handoutMasterIdLst>
    <p:handoutMasterId r:id="rId23"/>
  </p:handoutMasterIdLst>
  <p:sldIdLst>
    <p:sldId id="312" r:id="rId5"/>
    <p:sldId id="304" r:id="rId6"/>
    <p:sldId id="282" r:id="rId7"/>
    <p:sldId id="323" r:id="rId8"/>
    <p:sldId id="318" r:id="rId9"/>
    <p:sldId id="324" r:id="rId10"/>
    <p:sldId id="321" r:id="rId11"/>
    <p:sldId id="325" r:id="rId12"/>
    <p:sldId id="326" r:id="rId13"/>
    <p:sldId id="327" r:id="rId14"/>
    <p:sldId id="328" r:id="rId15"/>
    <p:sldId id="329" r:id="rId16"/>
    <p:sldId id="330" r:id="rId17"/>
    <p:sldId id="331" r:id="rId18"/>
    <p:sldId id="333" r:id="rId19"/>
    <p:sldId id="332" r:id="rId20"/>
    <p:sldId id="297" r:id="rId21"/>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88" autoAdjust="0"/>
  </p:normalViewPr>
  <p:slideViewPr>
    <p:cSldViewPr snapToGrid="0" snapToObjects="1">
      <p:cViewPr varScale="1">
        <p:scale>
          <a:sx n="81" d="100"/>
          <a:sy n="81" d="100"/>
        </p:scale>
        <p:origin x="677" y="67"/>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7F87D-062C-D7F5-C26F-3F38E3ECAB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A50440-6434-8FBB-4AFF-CE038FCB3B56}"/>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84BA6DE-1A77-DC82-D26D-8C815F0A3EA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389182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1.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899790" y="810227"/>
            <a:ext cx="6392421" cy="3831221"/>
          </a:xfrm>
        </p:spPr>
        <p:txBody>
          <a:bodyPr anchor="ctr"/>
          <a:lstStyle/>
          <a:p>
            <a:r>
              <a:rPr lang="en-US" dirty="0"/>
              <a:t>GOOGLE SEARCH</a:t>
            </a:r>
            <a:br>
              <a:rPr lang="en-US" dirty="0"/>
            </a:br>
            <a:r>
              <a:rPr lang="en-US" dirty="0" err="1"/>
              <a:t>aNALYSIS</a:t>
            </a:r>
            <a:endParaRPr lang="en-US" dirty="0"/>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ABEA9-30D9-2255-F2AD-A733717A04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75FC0-31AE-E629-7C5E-622D944ED400}"/>
              </a:ext>
            </a:extLst>
          </p:cNvPr>
          <p:cNvSpPr>
            <a:spLocks noGrp="1"/>
          </p:cNvSpPr>
          <p:nvPr>
            <p:ph type="title"/>
          </p:nvPr>
        </p:nvSpPr>
        <p:spPr/>
        <p:txBody>
          <a:bodyPr/>
          <a:lstStyle/>
          <a:p>
            <a:r>
              <a:rPr lang="en-IN" dirty="0"/>
              <a:t>Data cleaning</a:t>
            </a:r>
          </a:p>
        </p:txBody>
      </p:sp>
      <p:sp>
        <p:nvSpPr>
          <p:cNvPr id="3" name="Content Placeholder 2">
            <a:extLst>
              <a:ext uri="{FF2B5EF4-FFF2-40B4-BE49-F238E27FC236}">
                <a16:creationId xmlns:a16="http://schemas.microsoft.com/office/drawing/2014/main" id="{82658BF4-D271-39BF-5ACA-AD1353F46B45}"/>
              </a:ext>
            </a:extLst>
          </p:cNvPr>
          <p:cNvSpPr>
            <a:spLocks noGrp="1"/>
          </p:cNvSpPr>
          <p:nvPr>
            <p:ph sz="half" idx="2"/>
          </p:nvPr>
        </p:nvSpPr>
        <p:spPr/>
        <p:txBody>
          <a:bodyPr/>
          <a:lstStyle/>
          <a:p>
            <a:pPr marL="0" indent="0">
              <a:buNone/>
            </a:pPr>
            <a:r>
              <a:rPr lang="en-IN" dirty="0"/>
              <a:t>The data cleaning is performed to handle missing </a:t>
            </a:r>
            <a:r>
              <a:rPr lang="en-IN" dirty="0" err="1"/>
              <a:t>values,duplicates,and</a:t>
            </a:r>
            <a:r>
              <a:rPr lang="en-IN" dirty="0"/>
              <a:t> irrelevant columns, ensuring the dataset is ready for analysis .Any inconsistencies or data quality issues are addressed during this stage.</a:t>
            </a:r>
          </a:p>
        </p:txBody>
      </p:sp>
      <p:pic>
        <p:nvPicPr>
          <p:cNvPr id="6" name="Picture 5">
            <a:extLst>
              <a:ext uri="{FF2B5EF4-FFF2-40B4-BE49-F238E27FC236}">
                <a16:creationId xmlns:a16="http://schemas.microsoft.com/office/drawing/2014/main" id="{75A536F2-73E3-DDA8-218B-98935DB9EC8C}"/>
              </a:ext>
            </a:extLst>
          </p:cNvPr>
          <p:cNvPicPr>
            <a:picLocks noChangeAspect="1"/>
          </p:cNvPicPr>
          <p:nvPr/>
        </p:nvPicPr>
        <p:blipFill>
          <a:blip r:embed="rId2"/>
          <a:stretch>
            <a:fillRect/>
          </a:stretch>
        </p:blipFill>
        <p:spPr>
          <a:xfrm>
            <a:off x="2102607" y="3736060"/>
            <a:ext cx="4725059" cy="1095528"/>
          </a:xfrm>
          <a:prstGeom prst="rect">
            <a:avLst/>
          </a:prstGeom>
        </p:spPr>
      </p:pic>
      <p:pic>
        <p:nvPicPr>
          <p:cNvPr id="9" name="Picture 8">
            <a:extLst>
              <a:ext uri="{FF2B5EF4-FFF2-40B4-BE49-F238E27FC236}">
                <a16:creationId xmlns:a16="http://schemas.microsoft.com/office/drawing/2014/main" id="{D3BBBC19-771D-B840-DB92-7205D16B0B39}"/>
              </a:ext>
            </a:extLst>
          </p:cNvPr>
          <p:cNvPicPr>
            <a:picLocks noChangeAspect="1"/>
          </p:cNvPicPr>
          <p:nvPr/>
        </p:nvPicPr>
        <p:blipFill>
          <a:blip r:embed="rId3"/>
          <a:stretch>
            <a:fillRect/>
          </a:stretch>
        </p:blipFill>
        <p:spPr>
          <a:xfrm>
            <a:off x="4698531" y="4952709"/>
            <a:ext cx="4258269" cy="1190791"/>
          </a:xfrm>
          <a:prstGeom prst="rect">
            <a:avLst/>
          </a:prstGeom>
        </p:spPr>
      </p:pic>
    </p:spTree>
    <p:extLst>
      <p:ext uri="{BB962C8B-B14F-4D97-AF65-F5344CB8AC3E}">
        <p14:creationId xmlns:p14="http://schemas.microsoft.com/office/powerpoint/2010/main" val="1990114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960C5-7D2E-F264-2E2C-1EA30F3716E2}"/>
              </a:ext>
            </a:extLst>
          </p:cNvPr>
          <p:cNvSpPr>
            <a:spLocks noGrp="1"/>
          </p:cNvSpPr>
          <p:nvPr>
            <p:ph type="title"/>
          </p:nvPr>
        </p:nvSpPr>
        <p:spPr>
          <a:xfrm>
            <a:off x="1425872" y="1115985"/>
            <a:ext cx="9875463" cy="999746"/>
          </a:xfrm>
        </p:spPr>
        <p:txBody>
          <a:bodyPr/>
          <a:lstStyle/>
          <a:p>
            <a:r>
              <a:rPr lang="en-IN" dirty="0"/>
              <a:t>Data visualisation:</a:t>
            </a:r>
          </a:p>
        </p:txBody>
      </p:sp>
      <p:sp>
        <p:nvSpPr>
          <p:cNvPr id="3" name="Content Placeholder 2">
            <a:extLst>
              <a:ext uri="{FF2B5EF4-FFF2-40B4-BE49-F238E27FC236}">
                <a16:creationId xmlns:a16="http://schemas.microsoft.com/office/drawing/2014/main" id="{4E8A4865-1223-0D09-6076-8167C1C46A02}"/>
              </a:ext>
            </a:extLst>
          </p:cNvPr>
          <p:cNvSpPr>
            <a:spLocks noGrp="1"/>
          </p:cNvSpPr>
          <p:nvPr>
            <p:ph sz="half" idx="2"/>
          </p:nvPr>
        </p:nvSpPr>
        <p:spPr>
          <a:xfrm>
            <a:off x="1550564" y="2303028"/>
            <a:ext cx="9626081" cy="3961593"/>
          </a:xfrm>
        </p:spPr>
        <p:txBody>
          <a:bodyPr/>
          <a:lstStyle/>
          <a:p>
            <a:pPr marL="0" indent="0">
              <a:buNone/>
            </a:pPr>
            <a:r>
              <a:rPr lang="en-IN" dirty="0"/>
              <a:t>To effectively communicate the analysis </a:t>
            </a:r>
            <a:r>
              <a:rPr lang="en-IN" dirty="0" err="1"/>
              <a:t>results,Matplotlib</a:t>
            </a:r>
            <a:r>
              <a:rPr lang="en-IN" dirty="0"/>
              <a:t> and Seaborn are employed to create informative and visually appealing data </a:t>
            </a:r>
            <a:r>
              <a:rPr lang="en-IN" dirty="0" err="1"/>
              <a:t>visualizations.Scatter</a:t>
            </a:r>
            <a:r>
              <a:rPr lang="en-IN" dirty="0"/>
              <a:t> plots, bar plots, box plots, and heat maps are utilized to present the </a:t>
            </a:r>
            <a:r>
              <a:rPr lang="en-IN" dirty="0" err="1"/>
              <a:t>realtionships</a:t>
            </a:r>
            <a:r>
              <a:rPr lang="en-IN" dirty="0"/>
              <a:t> and </a:t>
            </a:r>
            <a:r>
              <a:rPr lang="en-IN" dirty="0" err="1"/>
              <a:t>distrubutions</a:t>
            </a:r>
            <a:r>
              <a:rPr lang="en-IN" dirty="0"/>
              <a:t> of the dataset attributes. These visualizations and in interpreting the analysis outcomes and uncovering hidden trend.</a:t>
            </a:r>
          </a:p>
        </p:txBody>
      </p:sp>
      <p:pic>
        <p:nvPicPr>
          <p:cNvPr id="8" name="Picture 7">
            <a:extLst>
              <a:ext uri="{FF2B5EF4-FFF2-40B4-BE49-F238E27FC236}">
                <a16:creationId xmlns:a16="http://schemas.microsoft.com/office/drawing/2014/main" id="{FBECF5A5-55B8-D779-E5EA-7F75FEB4C81A}"/>
              </a:ext>
            </a:extLst>
          </p:cNvPr>
          <p:cNvPicPr>
            <a:picLocks noChangeAspect="1"/>
          </p:cNvPicPr>
          <p:nvPr/>
        </p:nvPicPr>
        <p:blipFill>
          <a:blip r:embed="rId2"/>
          <a:stretch>
            <a:fillRect/>
          </a:stretch>
        </p:blipFill>
        <p:spPr>
          <a:xfrm>
            <a:off x="1725131" y="3575714"/>
            <a:ext cx="4027277" cy="2399299"/>
          </a:xfrm>
          <a:prstGeom prst="rect">
            <a:avLst/>
          </a:prstGeom>
        </p:spPr>
      </p:pic>
      <p:pic>
        <p:nvPicPr>
          <p:cNvPr id="10" name="Picture 9">
            <a:extLst>
              <a:ext uri="{FF2B5EF4-FFF2-40B4-BE49-F238E27FC236}">
                <a16:creationId xmlns:a16="http://schemas.microsoft.com/office/drawing/2014/main" id="{BDF22533-D4C7-17AC-70EE-AE2EF613D9DB}"/>
              </a:ext>
            </a:extLst>
          </p:cNvPr>
          <p:cNvPicPr>
            <a:picLocks noChangeAspect="1"/>
          </p:cNvPicPr>
          <p:nvPr/>
        </p:nvPicPr>
        <p:blipFill>
          <a:blip r:embed="rId3"/>
          <a:stretch>
            <a:fillRect/>
          </a:stretch>
        </p:blipFill>
        <p:spPr>
          <a:xfrm>
            <a:off x="6223085" y="3575713"/>
            <a:ext cx="4051275" cy="2399299"/>
          </a:xfrm>
          <a:prstGeom prst="rect">
            <a:avLst/>
          </a:prstGeom>
        </p:spPr>
      </p:pic>
    </p:spTree>
    <p:extLst>
      <p:ext uri="{BB962C8B-B14F-4D97-AF65-F5344CB8AC3E}">
        <p14:creationId xmlns:p14="http://schemas.microsoft.com/office/powerpoint/2010/main" val="3625368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D8F34-D761-D5D9-EB0C-17261F063CDB}"/>
              </a:ext>
            </a:extLst>
          </p:cNvPr>
          <p:cNvSpPr>
            <a:spLocks noGrp="1"/>
          </p:cNvSpPr>
          <p:nvPr>
            <p:ph type="title"/>
          </p:nvPr>
        </p:nvSpPr>
        <p:spPr>
          <a:xfrm>
            <a:off x="1833196" y="921933"/>
            <a:ext cx="9875463" cy="999746"/>
          </a:xfrm>
        </p:spPr>
        <p:txBody>
          <a:bodyPr/>
          <a:lstStyle/>
          <a:p>
            <a:r>
              <a:rPr lang="en-IN" dirty="0"/>
              <a:t>Data </a:t>
            </a:r>
            <a:r>
              <a:rPr lang="en-IN" dirty="0" err="1"/>
              <a:t>visualiSATION</a:t>
            </a:r>
            <a:endParaRPr lang="en-IN" dirty="0"/>
          </a:p>
        </p:txBody>
      </p:sp>
      <p:pic>
        <p:nvPicPr>
          <p:cNvPr id="7" name="Content Placeholder 6">
            <a:extLst>
              <a:ext uri="{FF2B5EF4-FFF2-40B4-BE49-F238E27FC236}">
                <a16:creationId xmlns:a16="http://schemas.microsoft.com/office/drawing/2014/main" id="{0B949F01-DCDB-0794-FD77-E009DA091D1F}"/>
              </a:ext>
            </a:extLst>
          </p:cNvPr>
          <p:cNvPicPr>
            <a:picLocks noGrp="1" noChangeAspect="1"/>
          </p:cNvPicPr>
          <p:nvPr>
            <p:ph sz="half" idx="2"/>
          </p:nvPr>
        </p:nvPicPr>
        <p:blipFill>
          <a:blip r:embed="rId2"/>
          <a:stretch>
            <a:fillRect/>
          </a:stretch>
        </p:blipFill>
        <p:spPr>
          <a:xfrm>
            <a:off x="2066377" y="2057020"/>
            <a:ext cx="7759267" cy="4646685"/>
          </a:xfrm>
        </p:spPr>
      </p:pic>
    </p:spTree>
    <p:extLst>
      <p:ext uri="{BB962C8B-B14F-4D97-AF65-F5344CB8AC3E}">
        <p14:creationId xmlns:p14="http://schemas.microsoft.com/office/powerpoint/2010/main" val="36040496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850DE-1D17-3228-0F88-DAE397966090}"/>
              </a:ext>
            </a:extLst>
          </p:cNvPr>
          <p:cNvSpPr>
            <a:spLocks noGrp="1"/>
          </p:cNvSpPr>
          <p:nvPr>
            <p:ph type="title"/>
          </p:nvPr>
        </p:nvSpPr>
        <p:spPr>
          <a:xfrm>
            <a:off x="1776807" y="305530"/>
            <a:ext cx="9875463" cy="1246315"/>
          </a:xfrm>
        </p:spPr>
        <p:txBody>
          <a:bodyPr/>
          <a:lstStyle/>
          <a:p>
            <a:r>
              <a:rPr lang="en-IN" dirty="0"/>
              <a:t>USES OF DATA ANALYSIS LIBRARY</a:t>
            </a:r>
          </a:p>
        </p:txBody>
      </p:sp>
      <p:sp>
        <p:nvSpPr>
          <p:cNvPr id="3" name="Content Placeholder 2">
            <a:extLst>
              <a:ext uri="{FF2B5EF4-FFF2-40B4-BE49-F238E27FC236}">
                <a16:creationId xmlns:a16="http://schemas.microsoft.com/office/drawing/2014/main" id="{42728A3B-1552-343E-2BF6-75AA31A013EE}"/>
              </a:ext>
            </a:extLst>
          </p:cNvPr>
          <p:cNvSpPr>
            <a:spLocks noGrp="1"/>
          </p:cNvSpPr>
          <p:nvPr>
            <p:ph sz="half" idx="2"/>
          </p:nvPr>
        </p:nvSpPr>
        <p:spPr>
          <a:xfrm>
            <a:off x="1550564" y="2303028"/>
            <a:ext cx="3153411" cy="3961593"/>
          </a:xfrm>
        </p:spPr>
        <p:txBody>
          <a:bodyPr>
            <a:normAutofit fontScale="92500" lnSpcReduction="10000"/>
          </a:bodyPr>
          <a:lstStyle/>
          <a:p>
            <a:pPr marL="0" indent="0">
              <a:buNone/>
            </a:pPr>
            <a:r>
              <a:rPr lang="en-IN" b="1" dirty="0"/>
              <a:t>PANDAS:</a:t>
            </a:r>
          </a:p>
          <a:p>
            <a:pPr marL="0" indent="0">
              <a:buNone/>
            </a:pPr>
            <a:r>
              <a:rPr lang="en-IN" b="1" dirty="0"/>
              <a:t>Data Manipulation: </a:t>
            </a:r>
            <a:r>
              <a:rPr lang="en-IN" dirty="0"/>
              <a:t>It allows filtering ,Grouping, and aggregation data to drive meaningful insights.</a:t>
            </a:r>
          </a:p>
          <a:p>
            <a:pPr marL="0" indent="0">
              <a:buNone/>
            </a:pPr>
            <a:r>
              <a:rPr lang="en-IN" b="1" dirty="0"/>
              <a:t>Handling Missing Data: </a:t>
            </a:r>
            <a:r>
              <a:rPr lang="en-IN" dirty="0"/>
              <a:t>Pandas’ functions  handle missing data points effectively, ensuring data quality and preventing biases in the analysis</a:t>
            </a:r>
          </a:p>
          <a:p>
            <a:pPr marL="0" indent="0">
              <a:buNone/>
            </a:pPr>
            <a:r>
              <a:rPr lang="en-IN" b="1" dirty="0"/>
              <a:t>Joining and Merging: </a:t>
            </a:r>
            <a:r>
              <a:rPr lang="en-IN" dirty="0"/>
              <a:t>pandas is used to  combine datasets when  additional </a:t>
            </a:r>
            <a:r>
              <a:rPr lang="en-IN" dirty="0" err="1"/>
              <a:t>information,such</a:t>
            </a:r>
            <a:r>
              <a:rPr lang="en-IN" dirty="0"/>
              <a:t> as category.</a:t>
            </a:r>
          </a:p>
        </p:txBody>
      </p:sp>
      <p:sp>
        <p:nvSpPr>
          <p:cNvPr id="4" name="Content Placeholder 3">
            <a:extLst>
              <a:ext uri="{FF2B5EF4-FFF2-40B4-BE49-F238E27FC236}">
                <a16:creationId xmlns:a16="http://schemas.microsoft.com/office/drawing/2014/main" id="{5B21A115-3CDD-F878-4351-DCFCC0613B7D}"/>
              </a:ext>
            </a:extLst>
          </p:cNvPr>
          <p:cNvSpPr>
            <a:spLocks noGrp="1"/>
          </p:cNvSpPr>
          <p:nvPr>
            <p:ph sz="half" idx="15"/>
          </p:nvPr>
        </p:nvSpPr>
        <p:spPr>
          <a:xfrm>
            <a:off x="4857181" y="2282729"/>
            <a:ext cx="3485184" cy="3662823"/>
          </a:xfrm>
        </p:spPr>
        <p:txBody>
          <a:bodyPr>
            <a:normAutofit lnSpcReduction="10000"/>
          </a:bodyPr>
          <a:lstStyle/>
          <a:p>
            <a:pPr marL="0" indent="0">
              <a:buNone/>
            </a:pPr>
            <a:r>
              <a:rPr lang="en-IN" b="1" dirty="0"/>
              <a:t>MATPLOTLIB:</a:t>
            </a:r>
          </a:p>
          <a:p>
            <a:pPr marL="0" indent="0">
              <a:buNone/>
            </a:pPr>
            <a:r>
              <a:rPr lang="en-IN" b="1" dirty="0"/>
              <a:t>Data Visualization: </a:t>
            </a:r>
            <a:r>
              <a:rPr lang="en-IN" dirty="0"/>
              <a:t>Matplotlib allows the creation of various visualizations like line plots, bar charts, and scatter charts, revenue fluctuations, and customer distribution.</a:t>
            </a:r>
          </a:p>
          <a:p>
            <a:pPr marL="0" indent="0">
              <a:buNone/>
            </a:pPr>
            <a:r>
              <a:rPr lang="en-IN" b="1" dirty="0"/>
              <a:t>Time series Analysis: </a:t>
            </a:r>
            <a:r>
              <a:rPr lang="en-IN" dirty="0"/>
              <a:t>With Matplotlib time series plots can  illustrate booking patterns over specific time intervals, highlighting seasonal </a:t>
            </a:r>
            <a:r>
              <a:rPr lang="en-IN" dirty="0" err="1"/>
              <a:t>varations</a:t>
            </a:r>
            <a:r>
              <a:rPr lang="en-IN" dirty="0"/>
              <a:t> and trends.</a:t>
            </a:r>
          </a:p>
        </p:txBody>
      </p:sp>
      <p:sp>
        <p:nvSpPr>
          <p:cNvPr id="8" name="Rectangle 7">
            <a:extLst>
              <a:ext uri="{FF2B5EF4-FFF2-40B4-BE49-F238E27FC236}">
                <a16:creationId xmlns:a16="http://schemas.microsoft.com/office/drawing/2014/main" id="{5EE9B94C-747D-6F46-94A8-4C9BD4B8F3EE}"/>
              </a:ext>
            </a:extLst>
          </p:cNvPr>
          <p:cNvSpPr/>
          <p:nvPr/>
        </p:nvSpPr>
        <p:spPr>
          <a:xfrm>
            <a:off x="2692681" y="-1692025"/>
            <a:ext cx="6806639" cy="646331"/>
          </a:xfrm>
          <a:prstGeom prst="rect">
            <a:avLst/>
          </a:prstGeom>
        </p:spPr>
        <p:txBody>
          <a:bodyPr wrap="square">
            <a:spAutoFit/>
          </a:bodyPr>
          <a:ls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a:lstStyle>
          <a:p>
            <a:pPr algn="just"/>
            <a:r>
              <a:rPr lang="en-US">
                <a:solidFill>
                  <a:schemeClr val="accent6"/>
                </a:solidFill>
                <a:latin typeface="Montserrat Light" charset="0"/>
                <a:ea typeface="Montserrat Light" charset="0"/>
                <a:cs typeface="Montserrat Light" charset="0"/>
              </a:rPr>
              <a:t>PANDAS</a:t>
            </a:r>
            <a:endParaRPr lang="en-US" dirty="0">
              <a:solidFill>
                <a:schemeClr val="accent6"/>
              </a:solidFill>
              <a:latin typeface="Montserrat Light" charset="0"/>
              <a:ea typeface="Montserrat Light" charset="0"/>
              <a:cs typeface="Montserrat Light" charset="0"/>
            </a:endParaRPr>
          </a:p>
        </p:txBody>
      </p:sp>
      <p:sp>
        <p:nvSpPr>
          <p:cNvPr id="9" name="Content Placeholder 2">
            <a:extLst>
              <a:ext uri="{FF2B5EF4-FFF2-40B4-BE49-F238E27FC236}">
                <a16:creationId xmlns:a16="http://schemas.microsoft.com/office/drawing/2014/main" id="{638613B9-32EE-F2F4-F42B-6E25A10BE9B3}"/>
              </a:ext>
            </a:extLst>
          </p:cNvPr>
          <p:cNvSpPr txBox="1">
            <a:spLocks/>
          </p:cNvSpPr>
          <p:nvPr/>
        </p:nvSpPr>
        <p:spPr>
          <a:xfrm>
            <a:off x="8622239" y="2133345"/>
            <a:ext cx="3180120" cy="4131276"/>
          </a:xfrm>
          <a:prstGeom prst="rect">
            <a:avLst/>
          </a:prstGeom>
        </p:spPr>
        <p:txBody>
          <a:bodyPr vert="horz" lIns="91440" tIns="0" rIns="91440" bIns="0" rtlCol="0">
            <a:normAutofit fontScale="92500" lnSpcReduction="10000"/>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b="1" dirty="0"/>
              <a:t>SEABORN :</a:t>
            </a:r>
          </a:p>
          <a:p>
            <a:pPr marL="0" indent="0">
              <a:buFont typeface="Arial" panose="020B0604020202020204" pitchFamily="34" charset="0"/>
              <a:buNone/>
            </a:pPr>
            <a:r>
              <a:rPr lang="en-IN" b="1" dirty="0" err="1"/>
              <a:t>Enchanced</a:t>
            </a:r>
            <a:r>
              <a:rPr lang="en-IN" b="1" dirty="0"/>
              <a:t> Data Visualization: </a:t>
            </a:r>
            <a:r>
              <a:rPr lang="en-IN" dirty="0"/>
              <a:t>Seaborn is </a:t>
            </a:r>
            <a:r>
              <a:rPr lang="en-IN" dirty="0" err="1"/>
              <a:t>bulit</a:t>
            </a:r>
            <a:r>
              <a:rPr lang="en-IN" dirty="0"/>
              <a:t> on top of matplotlib and offers  more </a:t>
            </a:r>
            <a:r>
              <a:rPr lang="en-IN" dirty="0" err="1"/>
              <a:t>aesthically</a:t>
            </a:r>
            <a:r>
              <a:rPr lang="en-IN" dirty="0"/>
              <a:t> pleasing and informative </a:t>
            </a:r>
            <a:r>
              <a:rPr lang="en-IN" dirty="0" err="1"/>
              <a:t>visualizations.Its</a:t>
            </a:r>
            <a:r>
              <a:rPr lang="en-IN" dirty="0"/>
              <a:t> simplifies the creation of complex plots like </a:t>
            </a:r>
            <a:r>
              <a:rPr lang="en-IN" dirty="0" err="1"/>
              <a:t>heatmaps,pair</a:t>
            </a:r>
            <a:r>
              <a:rPr lang="en-IN" dirty="0"/>
              <a:t> plots and violin plots.</a:t>
            </a:r>
          </a:p>
          <a:p>
            <a:pPr marL="0" indent="0">
              <a:buFont typeface="Arial" panose="020B0604020202020204" pitchFamily="34" charset="0"/>
              <a:buNone/>
            </a:pPr>
            <a:r>
              <a:rPr lang="en-IN" b="1" dirty="0"/>
              <a:t>Categorical Data Visualization: I</a:t>
            </a:r>
            <a:r>
              <a:rPr lang="en-IN" dirty="0"/>
              <a:t>t excels at visualizing categorical data, such as room types or customer </a:t>
            </a:r>
            <a:r>
              <a:rPr lang="en-IN" dirty="0" err="1"/>
              <a:t>nationalities,using</a:t>
            </a:r>
            <a:r>
              <a:rPr lang="en-IN" dirty="0"/>
              <a:t> bar plots or box plots ,which aids in understanding </a:t>
            </a:r>
            <a:r>
              <a:rPr lang="en-IN" dirty="0" err="1"/>
              <a:t>prefrences</a:t>
            </a:r>
            <a:r>
              <a:rPr lang="en-IN" dirty="0"/>
              <a:t> and trends</a:t>
            </a:r>
          </a:p>
        </p:txBody>
      </p:sp>
    </p:spTree>
    <p:extLst>
      <p:ext uri="{BB962C8B-B14F-4D97-AF65-F5344CB8AC3E}">
        <p14:creationId xmlns:p14="http://schemas.microsoft.com/office/powerpoint/2010/main" val="3710595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8BB64-949C-371E-6C21-A0255FFDA2A1}"/>
              </a:ext>
            </a:extLst>
          </p:cNvPr>
          <p:cNvSpPr>
            <a:spLocks noGrp="1"/>
          </p:cNvSpPr>
          <p:nvPr>
            <p:ph type="title"/>
          </p:nvPr>
        </p:nvSpPr>
        <p:spPr>
          <a:xfrm>
            <a:off x="1550564" y="694920"/>
            <a:ext cx="9875463" cy="999746"/>
          </a:xfrm>
        </p:spPr>
        <p:txBody>
          <a:bodyPr/>
          <a:lstStyle/>
          <a:p>
            <a:r>
              <a:rPr lang="en-IN" dirty="0"/>
              <a:t>advantages</a:t>
            </a:r>
          </a:p>
        </p:txBody>
      </p:sp>
      <p:sp>
        <p:nvSpPr>
          <p:cNvPr id="3" name="Content Placeholder 2">
            <a:extLst>
              <a:ext uri="{FF2B5EF4-FFF2-40B4-BE49-F238E27FC236}">
                <a16:creationId xmlns:a16="http://schemas.microsoft.com/office/drawing/2014/main" id="{E68B2F12-74C4-D502-56C4-DF7BE680D813}"/>
              </a:ext>
            </a:extLst>
          </p:cNvPr>
          <p:cNvSpPr>
            <a:spLocks noGrp="1"/>
          </p:cNvSpPr>
          <p:nvPr>
            <p:ph sz="half" idx="2"/>
          </p:nvPr>
        </p:nvSpPr>
        <p:spPr>
          <a:xfrm>
            <a:off x="1550564" y="1812834"/>
            <a:ext cx="10336636" cy="3961593"/>
          </a:xfrm>
        </p:spPr>
        <p:txBody>
          <a:bodyPr/>
          <a:lstStyle/>
          <a:p>
            <a:pPr marL="0" indent="0">
              <a:buNone/>
            </a:pPr>
            <a:r>
              <a:rPr lang="en-IN" b="1" dirty="0"/>
              <a:t>Versatility and Flexibility: </a:t>
            </a:r>
            <a:r>
              <a:rPr lang="en-IN" dirty="0"/>
              <a:t>Python, as a programming language, is highly versatile and flexible, allowing easy </a:t>
            </a:r>
            <a:r>
              <a:rPr lang="en-IN" dirty="0" err="1"/>
              <a:t>intergration</a:t>
            </a:r>
            <a:r>
              <a:rPr lang="en-IN" dirty="0"/>
              <a:t> with various data sources and </a:t>
            </a:r>
            <a:r>
              <a:rPr lang="en-IN" dirty="0" err="1"/>
              <a:t>formats.This</a:t>
            </a:r>
            <a:r>
              <a:rPr lang="en-IN" dirty="0"/>
              <a:t> enables hoteliers to </a:t>
            </a:r>
            <a:r>
              <a:rPr lang="en-IN" dirty="0" err="1"/>
              <a:t>analyze</a:t>
            </a:r>
            <a:r>
              <a:rPr lang="en-IN" dirty="0"/>
              <a:t> data from different booking </a:t>
            </a:r>
            <a:r>
              <a:rPr lang="en-IN" dirty="0" err="1"/>
              <a:t>platfroms</a:t>
            </a:r>
            <a:r>
              <a:rPr lang="en-IN" dirty="0"/>
              <a:t> and internal databases seamlessly.</a:t>
            </a:r>
          </a:p>
          <a:p>
            <a:pPr marL="0" indent="0">
              <a:buNone/>
            </a:pPr>
            <a:r>
              <a:rPr lang="en-IN" b="1" dirty="0"/>
              <a:t>Rich Data Analysis Libraries: </a:t>
            </a:r>
            <a:r>
              <a:rPr lang="en-IN" dirty="0"/>
              <a:t>Pandas, Matplotlib, and seaborn provide a comprehensive suite  of data </a:t>
            </a:r>
            <a:r>
              <a:rPr lang="en-IN" dirty="0" err="1"/>
              <a:t>manipulation,visualization</a:t>
            </a:r>
            <a:r>
              <a:rPr lang="en-IN" dirty="0"/>
              <a:t>, and statistical </a:t>
            </a:r>
            <a:r>
              <a:rPr lang="en-IN" dirty="0" err="1"/>
              <a:t>functions.Their</a:t>
            </a:r>
            <a:r>
              <a:rPr lang="en-IN" dirty="0"/>
              <a:t> extensive capabilities empower analysis to perform complex data analysis and generate informative 	visualizations  with relative ease.</a:t>
            </a:r>
          </a:p>
          <a:p>
            <a:pPr marL="0" indent="0">
              <a:buNone/>
            </a:pPr>
            <a:r>
              <a:rPr lang="en-IN" b="1" dirty="0"/>
              <a:t>Data Visualization: </a:t>
            </a:r>
            <a:r>
              <a:rPr lang="en-IN" dirty="0"/>
              <a:t>Matplotlib and seaborn excel at creating visually appealing and informative </a:t>
            </a:r>
            <a:r>
              <a:rPr lang="en-IN" dirty="0" err="1"/>
              <a:t>plots,charts,and</a:t>
            </a:r>
            <a:r>
              <a:rPr lang="en-IN" dirty="0"/>
              <a:t> graphs .These visualizations enhance the presentation of complex data, making it easier for stakeholders to understand </a:t>
            </a:r>
            <a:r>
              <a:rPr lang="en-IN" dirty="0" err="1"/>
              <a:t>trends,patterns,and</a:t>
            </a:r>
            <a:r>
              <a:rPr lang="en-IN" dirty="0"/>
              <a:t> correlations.</a:t>
            </a:r>
          </a:p>
          <a:p>
            <a:pPr marL="0" indent="0">
              <a:buNone/>
            </a:pPr>
            <a:r>
              <a:rPr lang="en-IN" b="1" dirty="0"/>
              <a:t>Data-Driven Decision Making: </a:t>
            </a:r>
            <a:r>
              <a:rPr lang="en-IN" dirty="0"/>
              <a:t>By </a:t>
            </a:r>
            <a:r>
              <a:rPr lang="en-IN" dirty="0" err="1"/>
              <a:t>analyzing</a:t>
            </a:r>
            <a:r>
              <a:rPr lang="en-IN" dirty="0"/>
              <a:t> </a:t>
            </a:r>
            <a:r>
              <a:rPr lang="en-IN" dirty="0" err="1"/>
              <a:t>patterns,customer</a:t>
            </a:r>
            <a:r>
              <a:rPr lang="en-IN" dirty="0"/>
              <a:t> </a:t>
            </a:r>
            <a:r>
              <a:rPr lang="en-IN" dirty="0" err="1"/>
              <a:t>prefrences</a:t>
            </a:r>
            <a:r>
              <a:rPr lang="en-IN" dirty="0"/>
              <a:t> , and revenue trends, hotel management  can make data-driven decisions to  optimize pricing ,marketing strategies, and operational efficiency. This leads to betters  resource allocations and improved Data.</a:t>
            </a:r>
          </a:p>
        </p:txBody>
      </p:sp>
    </p:spTree>
    <p:extLst>
      <p:ext uri="{BB962C8B-B14F-4D97-AF65-F5344CB8AC3E}">
        <p14:creationId xmlns:p14="http://schemas.microsoft.com/office/powerpoint/2010/main" val="3616518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3A9A4-40D9-9752-DA30-DDFD54E733AD}"/>
              </a:ext>
            </a:extLst>
          </p:cNvPr>
          <p:cNvSpPr>
            <a:spLocks noGrp="1"/>
          </p:cNvSpPr>
          <p:nvPr>
            <p:ph type="title"/>
          </p:nvPr>
        </p:nvSpPr>
        <p:spPr>
          <a:xfrm>
            <a:off x="1644832" y="831030"/>
            <a:ext cx="9875463" cy="999746"/>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6C67E28-FA55-D181-CD50-B541E5CD23A5}"/>
              </a:ext>
            </a:extLst>
          </p:cNvPr>
          <p:cNvSpPr>
            <a:spLocks noGrp="1"/>
          </p:cNvSpPr>
          <p:nvPr>
            <p:ph sz="half" idx="2"/>
          </p:nvPr>
        </p:nvSpPr>
        <p:spPr>
          <a:xfrm>
            <a:off x="1550564" y="2065377"/>
            <a:ext cx="9252554" cy="3961593"/>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 </a:t>
            </a:r>
            <a:r>
              <a:rPr lang="en-US" i="1" dirty="0">
                <a:latin typeface="Times New Roman" panose="02020603050405020304" pitchFamily="18" charset="0"/>
                <a:cs typeface="Times New Roman" panose="02020603050405020304" pitchFamily="18" charset="0"/>
              </a:rPr>
              <a:t>Google Search Analysis</a:t>
            </a:r>
            <a:r>
              <a:rPr lang="en-US" dirty="0">
                <a:latin typeface="Times New Roman" panose="02020603050405020304" pitchFamily="18" charset="0"/>
                <a:cs typeface="Times New Roman" panose="02020603050405020304" pitchFamily="18" charset="0"/>
              </a:rPr>
              <a:t> project offers a powerful glimpse into how search behavior mirrors the evolving interests, concerns, and priorities of society in 2025. By leveraging data from Google Trends and applying advanced analytical techniques, we successfully decoded patterns across multiple sectors and geographic regions.</a:t>
            </a:r>
          </a:p>
          <a:p>
            <a:pPr marL="0" indent="0">
              <a:buNone/>
            </a:pPr>
            <a:r>
              <a:rPr lang="en-US" dirty="0">
                <a:latin typeface="Times New Roman" panose="02020603050405020304" pitchFamily="18" charset="0"/>
                <a:cs typeface="Times New Roman" panose="02020603050405020304" pitchFamily="18" charset="0"/>
              </a:rPr>
              <a:t>Our analysis demonstrated how digital search data can be transformed into actionable insights, helping businesses, researchers, and policymakers make informed decisions. The use of Python libraries like Pandas, Matplotlib, and Seaborn enabled us to process and visualize large datasets efficiently and meaningfully.</a:t>
            </a:r>
          </a:p>
          <a:p>
            <a:pPr marL="0" indent="0">
              <a:buNone/>
            </a:pPr>
            <a:r>
              <a:rPr lang="en-US" dirty="0">
                <a:latin typeface="Times New Roman" panose="02020603050405020304" pitchFamily="18" charset="0"/>
                <a:cs typeface="Times New Roman" panose="02020603050405020304" pitchFamily="18" charset="0"/>
              </a:rPr>
              <a:t>This project not only highlights the value of search data in understanding public sentiment but also reinforces the importance of data-driven approaches in tracking global trends. Going forward, such analyses can play a critical role in forecasting behavior, identifying emerging topics, and guiding strategic planning in a rapidly evolving digital world.</a:t>
            </a:r>
          </a:p>
          <a:p>
            <a:endParaRPr lang="en-IN" dirty="0"/>
          </a:p>
        </p:txBody>
      </p:sp>
      <p:sp>
        <p:nvSpPr>
          <p:cNvPr id="5" name="Slide Number Placeholder 4">
            <a:extLst>
              <a:ext uri="{FF2B5EF4-FFF2-40B4-BE49-F238E27FC236}">
                <a16:creationId xmlns:a16="http://schemas.microsoft.com/office/drawing/2014/main" id="{FE0A3CB9-7EF6-2960-ED04-D2E235561183}"/>
              </a:ext>
            </a:extLst>
          </p:cNvPr>
          <p:cNvSpPr>
            <a:spLocks noGrp="1"/>
          </p:cNvSpPr>
          <p:nvPr>
            <p:ph type="sldNum" sz="quarter" idx="10"/>
          </p:nvPr>
        </p:nvSpPr>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2838629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2FD63-C57F-E7D8-7B10-B1B26742C953}"/>
              </a:ext>
            </a:extLst>
          </p:cNvPr>
          <p:cNvSpPr>
            <a:spLocks noGrp="1"/>
          </p:cNvSpPr>
          <p:nvPr>
            <p:ph type="title"/>
          </p:nvPr>
        </p:nvSpPr>
        <p:spPr/>
        <p:txBody>
          <a:bodyPr/>
          <a:lstStyle/>
          <a:p>
            <a:r>
              <a:rPr lang="en-IN" dirty="0"/>
              <a:t>Team members</a:t>
            </a:r>
          </a:p>
        </p:txBody>
      </p:sp>
      <p:sp>
        <p:nvSpPr>
          <p:cNvPr id="3" name="Content Placeholder 2">
            <a:extLst>
              <a:ext uri="{FF2B5EF4-FFF2-40B4-BE49-F238E27FC236}">
                <a16:creationId xmlns:a16="http://schemas.microsoft.com/office/drawing/2014/main" id="{E2E0B640-1508-CB13-6282-4F6FFA15411A}"/>
              </a:ext>
            </a:extLst>
          </p:cNvPr>
          <p:cNvSpPr>
            <a:spLocks noGrp="1"/>
          </p:cNvSpPr>
          <p:nvPr>
            <p:ph idx="1"/>
          </p:nvPr>
        </p:nvSpPr>
        <p:spPr/>
        <p:txBody>
          <a:bodyPr/>
          <a:lstStyle/>
          <a:p>
            <a:r>
              <a:rPr lang="en-IN" dirty="0"/>
              <a:t>Indrani Labala [22P31A42A4]</a:t>
            </a:r>
          </a:p>
          <a:p>
            <a:r>
              <a:rPr lang="en-IN" dirty="0" err="1"/>
              <a:t>Jakkula</a:t>
            </a:r>
            <a:r>
              <a:rPr lang="en-IN" dirty="0"/>
              <a:t> Abhilash Kumar[22P31A4437]</a:t>
            </a:r>
          </a:p>
          <a:p>
            <a:r>
              <a:rPr lang="en-IN" dirty="0" err="1"/>
              <a:t>Rongala</a:t>
            </a:r>
            <a:r>
              <a:rPr lang="en-IN" dirty="0"/>
              <a:t> Meghana[22P31A42B4]</a:t>
            </a:r>
          </a:p>
          <a:p>
            <a:r>
              <a:rPr lang="en-IN" dirty="0"/>
              <a:t>Kone Veera Sravani[22P31A4299]</a:t>
            </a:r>
          </a:p>
          <a:p>
            <a:r>
              <a:rPr lang="en-IN" dirty="0" err="1"/>
              <a:t>Polisetti</a:t>
            </a:r>
            <a:r>
              <a:rPr lang="en-IN" dirty="0"/>
              <a:t> Ambica Prasanna[22P31A42B0]</a:t>
            </a:r>
          </a:p>
        </p:txBody>
      </p:sp>
    </p:spTree>
    <p:extLst>
      <p:ext uri="{BB962C8B-B14F-4D97-AF65-F5344CB8AC3E}">
        <p14:creationId xmlns:p14="http://schemas.microsoft.com/office/powerpoint/2010/main" val="3729144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3238500" y="1217428"/>
            <a:ext cx="5715000" cy="2727709"/>
          </a:xfrm>
        </p:spPr>
        <p:txBody>
          <a:bodyPr/>
          <a:lstStyle/>
          <a:p>
            <a:r>
              <a:rPr lang="en-US" sz="6000" dirty="0"/>
              <a:t>Thank </a:t>
            </a:r>
            <a:br>
              <a:rPr lang="en-US" sz="6000" dirty="0"/>
            </a:br>
            <a:r>
              <a:rPr lang="en-US" sz="6000"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801278" y="291595"/>
            <a:ext cx="6583680" cy="1531357"/>
          </a:xfrm>
        </p:spPr>
        <p:txBody>
          <a:bodyPr/>
          <a:lstStyle/>
          <a:p>
            <a:r>
              <a:rPr lang="en-US" dirty="0" err="1"/>
              <a:t>cONTENTS</a:t>
            </a:r>
            <a:endParaRPr lang="en-US" dirty="0"/>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1875934" y="2033361"/>
            <a:ext cx="6583680" cy="3207344"/>
          </a:xfrm>
        </p:spPr>
        <p:txBody>
          <a:bodyPr>
            <a:normAutofit fontScale="92500" lnSpcReduction="20000"/>
          </a:bodyPr>
          <a:lstStyle/>
          <a:p>
            <a:pPr marL="342900" indent="-342900">
              <a:buFont typeface="Arial" panose="020B0604020202020204" pitchFamily="34" charset="0"/>
              <a:buChar char="•"/>
            </a:pPr>
            <a:r>
              <a:rPr lang="en-US" dirty="0"/>
              <a:t>Abstract</a:t>
            </a:r>
          </a:p>
          <a:p>
            <a:pPr marL="342900" indent="-342900">
              <a:buFont typeface="Arial" panose="020B0604020202020204" pitchFamily="34" charset="0"/>
              <a:buChar char="•"/>
            </a:pPr>
            <a:r>
              <a:rPr lang="en-US" dirty="0"/>
              <a:t>Introduction</a:t>
            </a:r>
          </a:p>
          <a:p>
            <a:pPr marL="342900" indent="-342900">
              <a:buFont typeface="Arial" panose="020B0604020202020204" pitchFamily="34" charset="0"/>
              <a:buChar char="•"/>
            </a:pPr>
            <a:r>
              <a:rPr lang="en-US" dirty="0"/>
              <a:t>System Requirements</a:t>
            </a:r>
          </a:p>
          <a:p>
            <a:pPr marL="342900" indent="-342900">
              <a:buFont typeface="Arial" panose="020B0604020202020204" pitchFamily="34" charset="0"/>
              <a:buChar char="•"/>
            </a:pPr>
            <a:r>
              <a:rPr lang="en-US" dirty="0"/>
              <a:t>Architecture</a:t>
            </a:r>
          </a:p>
          <a:p>
            <a:pPr marL="342900" indent="-342900">
              <a:buFont typeface="Arial" panose="020B0604020202020204" pitchFamily="34" charset="0"/>
              <a:buChar char="•"/>
            </a:pPr>
            <a:r>
              <a:rPr lang="en-US" dirty="0"/>
              <a:t>Uses of data Analysis Library</a:t>
            </a:r>
          </a:p>
          <a:p>
            <a:pPr marL="342900" indent="-342900">
              <a:buFont typeface="Arial" panose="020B0604020202020204" pitchFamily="34" charset="0"/>
              <a:buChar char="•"/>
            </a:pPr>
            <a:r>
              <a:rPr lang="en-US" dirty="0"/>
              <a:t>Advantages</a:t>
            </a:r>
          </a:p>
          <a:p>
            <a:pPr marL="342900" indent="-342900">
              <a:buFont typeface="Arial" panose="020B0604020202020204" pitchFamily="34" charset="0"/>
              <a:buChar char="•"/>
            </a:pPr>
            <a:r>
              <a:rPr lang="en-US" dirty="0"/>
              <a:t>Conclusion</a:t>
            </a:r>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r>
              <a:rPr lang="en-US" dirty="0"/>
              <a:t>Abstract</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normAutofit fontScale="92500"/>
          </a:bodyPr>
          <a:lstStyle/>
          <a:p>
            <a:r>
              <a:rPr lang="en-US" dirty="0"/>
              <a:t>In 2025, Google Search continues to serve as a dynamic mirror of global curiosity, concern, and behavior. This project, titled </a:t>
            </a:r>
            <a:r>
              <a:rPr lang="en-US" i="1" dirty="0"/>
              <a:t>Google Search Analysis</a:t>
            </a:r>
            <a:r>
              <a:rPr lang="en-US" dirty="0"/>
              <a:t>, aims to explore, interpret, and derive meaningful insights from global search trends across diverse sectors such as healthcare, technology, finance, education, environment, entertainment, and politics. By leveraging data from Google Trends and applying advanced analytical techniques—including natural language processing (NLP), sentiment analysis, and time-series forecasting—this study captures not only what people are searching for but also when, where, and why these queries emerge.</a:t>
            </a:r>
          </a:p>
          <a:p>
            <a:r>
              <a:rPr lang="en-US" dirty="0"/>
              <a:t>The objective is to decode evolving societal interests and digital behavior across geographies and timelines, offering valuable foresight for businesses, policymakers, researchers, and educators. Ultimately, this analysis positions search data as a strategic tool for understanding public sentiment, identifying emergent trends, and informing data-driven decisions in a digitally interconnected world.</a:t>
            </a:r>
          </a:p>
          <a:p>
            <a:endParaRPr lang="en-US" dirty="0"/>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169407-57C5-97E7-115F-E2C87C8693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B84F4-0432-949B-EB7C-5191AE3611BD}"/>
              </a:ext>
            </a:extLst>
          </p:cNvPr>
          <p:cNvSpPr>
            <a:spLocks noGrp="1"/>
          </p:cNvSpPr>
          <p:nvPr>
            <p:ph type="title"/>
          </p:nvPr>
        </p:nvSpPr>
        <p:spPr>
          <a:xfrm>
            <a:off x="3460565" y="1057274"/>
            <a:ext cx="7965461" cy="994164"/>
          </a:xfrm>
        </p:spPr>
        <p:txBody>
          <a:bodyPr/>
          <a:lstStyle/>
          <a:p>
            <a:r>
              <a:rPr lang="en-US" dirty="0"/>
              <a:t>introduction</a:t>
            </a:r>
          </a:p>
        </p:txBody>
      </p:sp>
      <p:sp>
        <p:nvSpPr>
          <p:cNvPr id="3" name="Content Placeholder 2">
            <a:extLst>
              <a:ext uri="{FF2B5EF4-FFF2-40B4-BE49-F238E27FC236}">
                <a16:creationId xmlns:a16="http://schemas.microsoft.com/office/drawing/2014/main" id="{E7845600-8620-EE7E-D1DC-0A22FCD49840}"/>
              </a:ext>
            </a:extLst>
          </p:cNvPr>
          <p:cNvSpPr>
            <a:spLocks noGrp="1"/>
          </p:cNvSpPr>
          <p:nvPr>
            <p:ph sz="half" idx="2"/>
          </p:nvPr>
        </p:nvSpPr>
        <p:spPr>
          <a:xfrm>
            <a:off x="3460565" y="2303029"/>
            <a:ext cx="7965460" cy="3497698"/>
          </a:xfrm>
        </p:spPr>
        <p:txBody>
          <a:bodyPr>
            <a:normAutofit fontScale="92500" lnSpcReduction="20000"/>
          </a:bodyPr>
          <a:lstStyle/>
          <a:p>
            <a:pPr marL="0" indent="0">
              <a:buNone/>
            </a:pPr>
            <a:r>
              <a:rPr lang="en-US" dirty="0"/>
              <a:t>The internet has revolutionized how information is accessed, and at the forefront of this transformation stands Google Search—one of the most widely used tools for discovering knowledge, solving problems, and making decisions. Every day, billions of queries are made on Google, generating a vast and rich dataset that reflects the interests, needs, and behaviors of people across the globe.</a:t>
            </a:r>
          </a:p>
          <a:p>
            <a:pPr marL="0" indent="0">
              <a:buNone/>
            </a:pPr>
            <a:r>
              <a:rPr lang="en-US" dirty="0"/>
              <a:t>This project investigates how global search patterns in 2025 reflect human behavior across various dimensions. It utilizes Google Trends data to analyze the frequency and nature of searches spanning sectors like healthcare, finance, technology, education, the environment, and more. The aim is to uncover actionable patterns by applying data analysis, visualization, natural language processing, and machine learning models.</a:t>
            </a:r>
          </a:p>
          <a:p>
            <a:pPr marL="0" indent="0">
              <a:buNone/>
            </a:pPr>
            <a:r>
              <a:rPr lang="en-US" dirty="0"/>
              <a:t>Through this research, we seek to answer critical questions: What topics are gaining or losing public attention? How do trends differ by region and time? What insights can be drawn about society’s evolving priorities? By addressing these questions, the project provides a data-driven lens through which global digital activity and societal evolution can be understood.</a:t>
            </a:r>
          </a:p>
          <a:p>
            <a:pPr marL="0" indent="0">
              <a:buNone/>
            </a:pPr>
            <a:endParaRPr lang="en-US" dirty="0"/>
          </a:p>
        </p:txBody>
      </p:sp>
    </p:spTree>
    <p:extLst>
      <p:ext uri="{BB962C8B-B14F-4D97-AF65-F5344CB8AC3E}">
        <p14:creationId xmlns:p14="http://schemas.microsoft.com/office/powerpoint/2010/main" val="24290413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65973" y="-188536"/>
            <a:ext cx="7843837" cy="1457314"/>
          </a:xfrm>
        </p:spPr>
        <p:txBody>
          <a:bodyPr/>
          <a:lstStyle/>
          <a:p>
            <a:r>
              <a:rPr lang="en-US" dirty="0"/>
              <a:t>System requirements</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914400" y="1473951"/>
            <a:ext cx="6903076" cy="3721817"/>
          </a:xfrm>
        </p:spPr>
        <p:txBody>
          <a:bodyPr/>
          <a:lstStyle/>
          <a:p>
            <a:pPr marL="342900" indent="-342900">
              <a:buFont typeface="Arial" panose="020B0604020202020204" pitchFamily="34" charset="0"/>
              <a:buChar char="•"/>
            </a:pPr>
            <a:r>
              <a:rPr lang="en-US" b="1" dirty="0"/>
              <a:t>Operating System:</a:t>
            </a:r>
          </a:p>
          <a:p>
            <a:r>
              <a:rPr lang="en-US" sz="2000" dirty="0"/>
              <a:t>                            windows 10/11</a:t>
            </a:r>
          </a:p>
          <a:p>
            <a:pPr marL="342900" indent="-342900">
              <a:buFont typeface="Arial" panose="020B0604020202020204" pitchFamily="34" charset="0"/>
              <a:buChar char="•"/>
            </a:pPr>
            <a:r>
              <a:rPr lang="en-US" b="1" dirty="0"/>
              <a:t>Software Requirements:</a:t>
            </a:r>
          </a:p>
          <a:p>
            <a:r>
              <a:rPr lang="en-US" dirty="0"/>
              <a:t>              </a:t>
            </a:r>
            <a:r>
              <a:rPr lang="en-US" sz="2000" dirty="0"/>
              <a:t>python 3.8 or Higher</a:t>
            </a:r>
          </a:p>
          <a:p>
            <a:r>
              <a:rPr lang="en-US" sz="2000" dirty="0"/>
              <a:t>           	  Anaconda or </a:t>
            </a:r>
            <a:r>
              <a:rPr lang="en-US" sz="2000" dirty="0" err="1"/>
              <a:t>Jupyter</a:t>
            </a:r>
            <a:r>
              <a:rPr lang="en-US" sz="2000" dirty="0"/>
              <a:t> Notebook</a:t>
            </a:r>
          </a:p>
          <a:p>
            <a:r>
              <a:rPr lang="en-US" sz="2000" dirty="0"/>
              <a:t>            	  Google </a:t>
            </a:r>
            <a:r>
              <a:rPr lang="en-US" sz="2000" dirty="0" err="1"/>
              <a:t>Colab</a:t>
            </a:r>
            <a:endParaRPr lang="en-US" sz="2000" dirty="0"/>
          </a:p>
          <a:p>
            <a:pPr marL="342900" indent="-342900">
              <a:buFont typeface="Arial" panose="020B0604020202020204" pitchFamily="34" charset="0"/>
              <a:buChar char="•"/>
            </a:pPr>
            <a:r>
              <a:rPr lang="en-US" b="1" dirty="0"/>
              <a:t>Python Libraries: </a:t>
            </a:r>
          </a:p>
          <a:p>
            <a:pPr marL="342900" indent="-342900">
              <a:buFont typeface="Arial" panose="020B0604020202020204" pitchFamily="34" charset="0"/>
              <a:buChar char="•"/>
            </a:pPr>
            <a:r>
              <a:rPr lang="en-US" b="1" dirty="0"/>
              <a:t>Pandas: </a:t>
            </a:r>
            <a:r>
              <a:rPr lang="en-US" dirty="0"/>
              <a:t>Install the pandas library using pip, a package manager for python.</a:t>
            </a:r>
          </a:p>
          <a:p>
            <a:r>
              <a:rPr lang="en-US" dirty="0"/>
              <a:t>        pip install pandas  </a:t>
            </a:r>
          </a:p>
          <a:p>
            <a:endParaRPr lang="en-US" dirty="0"/>
          </a:p>
        </p:txBody>
      </p:sp>
    </p:spTree>
    <p:extLst>
      <p:ext uri="{BB962C8B-B14F-4D97-AF65-F5344CB8AC3E}">
        <p14:creationId xmlns:p14="http://schemas.microsoft.com/office/powerpoint/2010/main" val="4072101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6DFA5-4390-D0C1-D31A-279E1BF0A67B}"/>
              </a:ext>
            </a:extLst>
          </p:cNvPr>
          <p:cNvSpPr>
            <a:spLocks noGrp="1"/>
          </p:cNvSpPr>
          <p:nvPr>
            <p:ph type="title"/>
          </p:nvPr>
        </p:nvSpPr>
        <p:spPr>
          <a:xfrm>
            <a:off x="765973" y="422297"/>
            <a:ext cx="7843837" cy="1012782"/>
          </a:xfrm>
        </p:spPr>
        <p:txBody>
          <a:bodyPr/>
          <a:lstStyle/>
          <a:p>
            <a:r>
              <a:rPr lang="en-IN" dirty="0"/>
              <a:t>System requirements</a:t>
            </a:r>
          </a:p>
        </p:txBody>
      </p:sp>
      <p:sp>
        <p:nvSpPr>
          <p:cNvPr id="3" name="Content Placeholder 2">
            <a:extLst>
              <a:ext uri="{FF2B5EF4-FFF2-40B4-BE49-F238E27FC236}">
                <a16:creationId xmlns:a16="http://schemas.microsoft.com/office/drawing/2014/main" id="{8C00FE92-AB99-A2CE-C15D-D197A980E637}"/>
              </a:ext>
            </a:extLst>
          </p:cNvPr>
          <p:cNvSpPr>
            <a:spLocks noGrp="1"/>
          </p:cNvSpPr>
          <p:nvPr>
            <p:ph idx="13"/>
          </p:nvPr>
        </p:nvSpPr>
        <p:spPr>
          <a:xfrm>
            <a:off x="914400" y="1653061"/>
            <a:ext cx="6903076" cy="3721817"/>
          </a:xfrm>
        </p:spPr>
        <p:txBody>
          <a:bodyPr/>
          <a:lstStyle/>
          <a:p>
            <a:pPr marL="342900" indent="-342900">
              <a:buFont typeface="Arial" panose="020B0604020202020204" pitchFamily="34" charset="0"/>
              <a:buChar char="•"/>
            </a:pPr>
            <a:r>
              <a:rPr lang="en-IN" b="1" dirty="0"/>
              <a:t>Matplotlib: </a:t>
            </a:r>
            <a:r>
              <a:rPr lang="en-IN" dirty="0"/>
              <a:t>Install the Matplotlib library using the pip as well </a:t>
            </a:r>
          </a:p>
          <a:p>
            <a:r>
              <a:rPr lang="en-IN" dirty="0"/>
              <a:t>                    pip install matplotlib</a:t>
            </a:r>
          </a:p>
          <a:p>
            <a:pPr marL="342900" indent="-342900">
              <a:buFont typeface="Arial" panose="020B0604020202020204" pitchFamily="34" charset="0"/>
              <a:buChar char="•"/>
            </a:pPr>
            <a:r>
              <a:rPr lang="en-IN" b="1" dirty="0"/>
              <a:t>Seaborn: </a:t>
            </a:r>
            <a:r>
              <a:rPr lang="en-IN" dirty="0"/>
              <a:t>Install the seaborn library using pip command </a:t>
            </a:r>
          </a:p>
          <a:p>
            <a:r>
              <a:rPr lang="en-IN" dirty="0"/>
              <a:t>                   pip install seaborn</a:t>
            </a:r>
          </a:p>
          <a:p>
            <a:pPr marL="342900" indent="-342900">
              <a:buFont typeface="Arial" panose="020B0604020202020204" pitchFamily="34" charset="0"/>
              <a:buChar char="•"/>
            </a:pPr>
            <a:r>
              <a:rPr lang="en-IN" b="1" dirty="0"/>
              <a:t>Hardware Requirements:</a:t>
            </a:r>
          </a:p>
          <a:p>
            <a:pPr marL="342900" indent="-342900">
              <a:buFont typeface="Arial" panose="020B0604020202020204" pitchFamily="34" charset="0"/>
              <a:buChar char="•"/>
            </a:pPr>
            <a:r>
              <a:rPr lang="en-IN" b="1" dirty="0"/>
              <a:t>IDE: </a:t>
            </a:r>
            <a:r>
              <a:rPr lang="en-IN" dirty="0" err="1"/>
              <a:t>Jupyter</a:t>
            </a:r>
            <a:r>
              <a:rPr lang="en-IN" dirty="0"/>
              <a:t> Notebook</a:t>
            </a:r>
          </a:p>
          <a:p>
            <a:pPr marL="342900" indent="-342900">
              <a:buFont typeface="Arial" panose="020B0604020202020204" pitchFamily="34" charset="0"/>
              <a:buChar char="•"/>
            </a:pPr>
            <a:r>
              <a:rPr lang="en-IN" b="1" dirty="0"/>
              <a:t>Storage Space: </a:t>
            </a:r>
            <a:r>
              <a:rPr lang="en-IN" dirty="0"/>
              <a:t>Free storage space enough for running on machine</a:t>
            </a:r>
          </a:p>
        </p:txBody>
      </p:sp>
    </p:spTree>
    <p:extLst>
      <p:ext uri="{BB962C8B-B14F-4D97-AF65-F5344CB8AC3E}">
        <p14:creationId xmlns:p14="http://schemas.microsoft.com/office/powerpoint/2010/main" val="3985478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r>
              <a:rPr lang="en-US" dirty="0"/>
              <a:t>Architecture</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671618" cy="3961593"/>
          </a:xfrm>
        </p:spPr>
        <p:txBody>
          <a:bodyPr>
            <a:normAutofit/>
          </a:bodyPr>
          <a:lstStyle/>
          <a:p>
            <a:r>
              <a:rPr lang="en-US" dirty="0"/>
              <a:t>The architecture of the Google search Analysis using </a:t>
            </a:r>
            <a:r>
              <a:rPr lang="en-US" dirty="0" err="1"/>
              <a:t>Python.Matplotlib</a:t>
            </a:r>
            <a:r>
              <a:rPr lang="en-US" dirty="0"/>
              <a:t>, and Pandas involves several key steps that form a </a:t>
            </a:r>
            <a:r>
              <a:rPr lang="en-US" dirty="0" err="1"/>
              <a:t>cohensive</a:t>
            </a:r>
            <a:r>
              <a:rPr lang="en-US" dirty="0"/>
              <a:t> workflow </a:t>
            </a:r>
          </a:p>
          <a:p>
            <a:r>
              <a:rPr lang="en-US" dirty="0"/>
              <a:t>The process typically data acquisition, data preprocessing, data visualization</a:t>
            </a:r>
          </a:p>
          <a:p>
            <a:pPr marL="0" indent="0">
              <a:buNone/>
            </a:pPr>
            <a:r>
              <a:rPr lang="en-US" dirty="0"/>
              <a:t>Let’s explore the architecture in more detail:     </a:t>
            </a:r>
          </a:p>
          <a:p>
            <a:pPr marL="342900" indent="-342900">
              <a:buFont typeface="+mj-lt"/>
              <a:buAutoNum type="arabicPeriod"/>
            </a:pPr>
            <a:r>
              <a:rPr lang="en-US" dirty="0"/>
              <a:t>Importing the Dataset</a:t>
            </a:r>
          </a:p>
          <a:p>
            <a:pPr marL="342900" indent="-342900">
              <a:buFont typeface="+mj-lt"/>
              <a:buAutoNum type="arabicPeriod"/>
            </a:pPr>
            <a:r>
              <a:rPr lang="en-US" dirty="0"/>
              <a:t>Data Exploration</a:t>
            </a:r>
          </a:p>
          <a:p>
            <a:pPr marL="342900" indent="-342900">
              <a:buFont typeface="+mj-lt"/>
              <a:buAutoNum type="arabicPeriod"/>
            </a:pPr>
            <a:r>
              <a:rPr lang="en-US" dirty="0"/>
              <a:t>Data Cleaning</a:t>
            </a:r>
          </a:p>
          <a:p>
            <a:pPr marL="342900" indent="-342900">
              <a:buFont typeface="+mj-lt"/>
              <a:buAutoNum type="arabicPeriod"/>
            </a:pPr>
            <a:r>
              <a:rPr lang="en-US" dirty="0"/>
              <a:t>Data Grouping </a:t>
            </a:r>
          </a:p>
          <a:p>
            <a:pPr marL="342900" indent="-342900">
              <a:buFont typeface="+mj-lt"/>
              <a:buAutoNum type="arabicPeriod"/>
            </a:pPr>
            <a:r>
              <a:rPr lang="en-US" dirty="0"/>
              <a:t>Data </a:t>
            </a:r>
            <a:r>
              <a:rPr lang="en-US" dirty="0" err="1"/>
              <a:t>Visualisation</a:t>
            </a:r>
            <a:r>
              <a:rPr lang="en-US" dirty="0"/>
              <a:t>        </a:t>
            </a:r>
          </a:p>
        </p:txBody>
      </p:sp>
    </p:spTree>
    <p:extLst>
      <p:ext uri="{BB962C8B-B14F-4D97-AF65-F5344CB8AC3E}">
        <p14:creationId xmlns:p14="http://schemas.microsoft.com/office/powerpoint/2010/main" val="24980216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FCE933-ECBC-E5C6-EF59-CDCFA2E06211}"/>
              </a:ext>
            </a:extLst>
          </p:cNvPr>
          <p:cNvSpPr>
            <a:spLocks noGrp="1"/>
          </p:cNvSpPr>
          <p:nvPr>
            <p:ph type="title"/>
          </p:nvPr>
        </p:nvSpPr>
        <p:spPr/>
        <p:txBody>
          <a:bodyPr/>
          <a:lstStyle/>
          <a:p>
            <a:r>
              <a:rPr lang="en-IN" dirty="0"/>
              <a:t>IMPORTING DATASET</a:t>
            </a:r>
          </a:p>
        </p:txBody>
      </p:sp>
      <p:sp>
        <p:nvSpPr>
          <p:cNvPr id="3" name="Content Placeholder 2">
            <a:extLst>
              <a:ext uri="{FF2B5EF4-FFF2-40B4-BE49-F238E27FC236}">
                <a16:creationId xmlns:a16="http://schemas.microsoft.com/office/drawing/2014/main" id="{F74C7CA7-7E01-EDD0-CE15-F41DF92BC3FA}"/>
              </a:ext>
            </a:extLst>
          </p:cNvPr>
          <p:cNvSpPr>
            <a:spLocks noGrp="1"/>
          </p:cNvSpPr>
          <p:nvPr>
            <p:ph sz="half" idx="2"/>
          </p:nvPr>
        </p:nvSpPr>
        <p:spPr/>
        <p:txBody>
          <a:bodyPr/>
          <a:lstStyle/>
          <a:p>
            <a:pPr marL="0" indent="0">
              <a:buNone/>
            </a:pPr>
            <a:r>
              <a:rPr lang="en-IN" dirty="0"/>
              <a:t>The project with data collection, Where the Google search Analysis is sourced from reliable websites or research databases. The dataset is then loaded into the Python Environment using the Pandas library, creating structured </a:t>
            </a:r>
            <a:r>
              <a:rPr lang="en-IN" dirty="0" err="1"/>
              <a:t>DataFrame</a:t>
            </a:r>
            <a:r>
              <a:rPr lang="en-IN" dirty="0"/>
              <a:t> for efficient data handling.</a:t>
            </a:r>
          </a:p>
          <a:p>
            <a:pPr marL="0" indent="0">
              <a:buNone/>
            </a:pPr>
            <a:endParaRPr lang="en-IN" dirty="0"/>
          </a:p>
        </p:txBody>
      </p:sp>
      <p:pic>
        <p:nvPicPr>
          <p:cNvPr id="6" name="Picture 5">
            <a:extLst>
              <a:ext uri="{FF2B5EF4-FFF2-40B4-BE49-F238E27FC236}">
                <a16:creationId xmlns:a16="http://schemas.microsoft.com/office/drawing/2014/main" id="{2FDCAF82-5A03-1637-E0C4-EB77D12307F0}"/>
              </a:ext>
            </a:extLst>
          </p:cNvPr>
          <p:cNvPicPr>
            <a:picLocks noChangeAspect="1"/>
          </p:cNvPicPr>
          <p:nvPr/>
        </p:nvPicPr>
        <p:blipFill>
          <a:blip r:embed="rId2"/>
          <a:stretch>
            <a:fillRect/>
          </a:stretch>
        </p:blipFill>
        <p:spPr>
          <a:xfrm>
            <a:off x="2154356" y="4019594"/>
            <a:ext cx="4333939" cy="1319733"/>
          </a:xfrm>
          <a:prstGeom prst="rect">
            <a:avLst/>
          </a:prstGeom>
        </p:spPr>
      </p:pic>
      <p:pic>
        <p:nvPicPr>
          <p:cNvPr id="8" name="Picture 7">
            <a:extLst>
              <a:ext uri="{FF2B5EF4-FFF2-40B4-BE49-F238E27FC236}">
                <a16:creationId xmlns:a16="http://schemas.microsoft.com/office/drawing/2014/main" id="{5A6B3A29-B97F-6138-E6D9-8AAE8D711F98}"/>
              </a:ext>
            </a:extLst>
          </p:cNvPr>
          <p:cNvPicPr>
            <a:picLocks noChangeAspect="1"/>
          </p:cNvPicPr>
          <p:nvPr/>
        </p:nvPicPr>
        <p:blipFill>
          <a:blip r:embed="rId3"/>
          <a:stretch>
            <a:fillRect/>
          </a:stretch>
        </p:blipFill>
        <p:spPr>
          <a:xfrm>
            <a:off x="6741242" y="4388907"/>
            <a:ext cx="4420217" cy="581106"/>
          </a:xfrm>
          <a:prstGeom prst="rect">
            <a:avLst/>
          </a:prstGeom>
        </p:spPr>
      </p:pic>
    </p:spTree>
    <p:extLst>
      <p:ext uri="{BB962C8B-B14F-4D97-AF65-F5344CB8AC3E}">
        <p14:creationId xmlns:p14="http://schemas.microsoft.com/office/powerpoint/2010/main" val="105157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2668F-DB7B-86B0-9502-0E83BC0E45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12AFF3-0B80-C62B-CDF1-A8458C054811}"/>
              </a:ext>
            </a:extLst>
          </p:cNvPr>
          <p:cNvSpPr>
            <a:spLocks noGrp="1"/>
          </p:cNvSpPr>
          <p:nvPr>
            <p:ph type="title"/>
          </p:nvPr>
        </p:nvSpPr>
        <p:spPr/>
        <p:txBody>
          <a:bodyPr/>
          <a:lstStyle/>
          <a:p>
            <a:r>
              <a:rPr lang="en-IN" dirty="0"/>
              <a:t>Data exploration</a:t>
            </a:r>
          </a:p>
        </p:txBody>
      </p:sp>
      <p:sp>
        <p:nvSpPr>
          <p:cNvPr id="3" name="Content Placeholder 2">
            <a:extLst>
              <a:ext uri="{FF2B5EF4-FFF2-40B4-BE49-F238E27FC236}">
                <a16:creationId xmlns:a16="http://schemas.microsoft.com/office/drawing/2014/main" id="{5AD4B260-7683-238F-2B28-282FC25AD4DA}"/>
              </a:ext>
            </a:extLst>
          </p:cNvPr>
          <p:cNvSpPr>
            <a:spLocks noGrp="1"/>
          </p:cNvSpPr>
          <p:nvPr>
            <p:ph sz="half" idx="2"/>
          </p:nvPr>
        </p:nvSpPr>
        <p:spPr/>
        <p:txBody>
          <a:bodyPr/>
          <a:lstStyle/>
          <a:p>
            <a:pPr marL="0" indent="0">
              <a:buNone/>
            </a:pPr>
            <a:r>
              <a:rPr lang="en-IN" dirty="0"/>
              <a:t>The data exploration phase involves </a:t>
            </a:r>
            <a:r>
              <a:rPr lang="en-IN" dirty="0" err="1"/>
              <a:t>examing</a:t>
            </a:r>
            <a:r>
              <a:rPr lang="en-IN" dirty="0"/>
              <a:t> the dataset’s basic structure using Pandas functions like head(),info(), and describe() to gain </a:t>
            </a:r>
            <a:r>
              <a:rPr lang="en-IN" dirty="0" err="1"/>
              <a:t>intial</a:t>
            </a:r>
            <a:r>
              <a:rPr lang="en-IN" dirty="0"/>
              <a:t> insights </a:t>
            </a:r>
          </a:p>
        </p:txBody>
      </p:sp>
      <p:pic>
        <p:nvPicPr>
          <p:cNvPr id="7" name="Picture 6">
            <a:extLst>
              <a:ext uri="{FF2B5EF4-FFF2-40B4-BE49-F238E27FC236}">
                <a16:creationId xmlns:a16="http://schemas.microsoft.com/office/drawing/2014/main" id="{DC3D68C3-AC80-535B-73B7-E96B0C768819}"/>
              </a:ext>
            </a:extLst>
          </p:cNvPr>
          <p:cNvPicPr>
            <a:picLocks noChangeAspect="1"/>
          </p:cNvPicPr>
          <p:nvPr/>
        </p:nvPicPr>
        <p:blipFill>
          <a:blip r:embed="rId2"/>
          <a:stretch>
            <a:fillRect/>
          </a:stretch>
        </p:blipFill>
        <p:spPr>
          <a:xfrm>
            <a:off x="1404227" y="3184480"/>
            <a:ext cx="7687748" cy="1400370"/>
          </a:xfrm>
          <a:prstGeom prst="rect">
            <a:avLst/>
          </a:prstGeom>
        </p:spPr>
      </p:pic>
      <p:pic>
        <p:nvPicPr>
          <p:cNvPr id="10" name="Picture 9">
            <a:extLst>
              <a:ext uri="{FF2B5EF4-FFF2-40B4-BE49-F238E27FC236}">
                <a16:creationId xmlns:a16="http://schemas.microsoft.com/office/drawing/2014/main" id="{B48CB64D-4272-8BB8-E2AC-40E771C09C02}"/>
              </a:ext>
            </a:extLst>
          </p:cNvPr>
          <p:cNvPicPr>
            <a:picLocks noChangeAspect="1"/>
          </p:cNvPicPr>
          <p:nvPr/>
        </p:nvPicPr>
        <p:blipFill>
          <a:blip r:embed="rId3"/>
          <a:stretch>
            <a:fillRect/>
          </a:stretch>
        </p:blipFill>
        <p:spPr>
          <a:xfrm>
            <a:off x="1907863" y="4851640"/>
            <a:ext cx="2391109" cy="695422"/>
          </a:xfrm>
          <a:prstGeom prst="rect">
            <a:avLst/>
          </a:prstGeom>
        </p:spPr>
      </p:pic>
      <p:pic>
        <p:nvPicPr>
          <p:cNvPr id="12" name="Picture 11">
            <a:extLst>
              <a:ext uri="{FF2B5EF4-FFF2-40B4-BE49-F238E27FC236}">
                <a16:creationId xmlns:a16="http://schemas.microsoft.com/office/drawing/2014/main" id="{6593CD12-2767-D362-2FEE-B42E68B0FD29}"/>
              </a:ext>
            </a:extLst>
          </p:cNvPr>
          <p:cNvPicPr>
            <a:picLocks noChangeAspect="1"/>
          </p:cNvPicPr>
          <p:nvPr/>
        </p:nvPicPr>
        <p:blipFill>
          <a:blip r:embed="rId4"/>
          <a:stretch>
            <a:fillRect/>
          </a:stretch>
        </p:blipFill>
        <p:spPr>
          <a:xfrm>
            <a:off x="4656271" y="4830858"/>
            <a:ext cx="4039164" cy="1152686"/>
          </a:xfrm>
          <a:prstGeom prst="rect">
            <a:avLst/>
          </a:prstGeom>
        </p:spPr>
      </p:pic>
    </p:spTree>
    <p:extLst>
      <p:ext uri="{BB962C8B-B14F-4D97-AF65-F5344CB8AC3E}">
        <p14:creationId xmlns:p14="http://schemas.microsoft.com/office/powerpoint/2010/main" val="187762849"/>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{F6FEC461-2882-45E8-B319-0D8F864166DC}tf78438558_win32</Template>
  <TotalTime>249</TotalTime>
  <Words>1267</Words>
  <Application>Microsoft Office PowerPoint</Application>
  <PresentationFormat>Widescreen</PresentationFormat>
  <Paragraphs>81</Paragraphs>
  <Slides>17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Montserrat Light</vt:lpstr>
      <vt:lpstr>Sabon Next LT</vt:lpstr>
      <vt:lpstr>Times New Roman</vt:lpstr>
      <vt:lpstr>Custom</vt:lpstr>
      <vt:lpstr>GOOGLE SEARCH aNALYSIS</vt:lpstr>
      <vt:lpstr>cONTENTS</vt:lpstr>
      <vt:lpstr>Abstract</vt:lpstr>
      <vt:lpstr>introduction</vt:lpstr>
      <vt:lpstr>System requirements</vt:lpstr>
      <vt:lpstr>System requirements</vt:lpstr>
      <vt:lpstr>Architecture</vt:lpstr>
      <vt:lpstr>IMPORTING DATASET</vt:lpstr>
      <vt:lpstr>Data exploration</vt:lpstr>
      <vt:lpstr>Data cleaning</vt:lpstr>
      <vt:lpstr>Data visualisation:</vt:lpstr>
      <vt:lpstr>Data visualiSATION</vt:lpstr>
      <vt:lpstr>USES OF DATA ANALYSIS LIBRARY</vt:lpstr>
      <vt:lpstr>advantages</vt:lpstr>
      <vt:lpstr>conclusion</vt:lpstr>
      <vt:lpstr>Team members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ABHILASH KUMAR JAKKULA</dc:creator>
  <cp:lastModifiedBy>ABHILASH KUMAR JAKKULA</cp:lastModifiedBy>
  <cp:revision>2</cp:revision>
  <dcterms:created xsi:type="dcterms:W3CDTF">2025-07-02T12:28:10Z</dcterms:created>
  <dcterms:modified xsi:type="dcterms:W3CDTF">2025-07-07T13:23:07Z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