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9" r:id="rId2"/>
    <p:sldId id="258" r:id="rId3"/>
    <p:sldId id="259" r:id="rId4"/>
    <p:sldId id="268" r:id="rId5"/>
    <p:sldId id="270" r:id="rId6"/>
    <p:sldId id="274" r:id="rId7"/>
    <p:sldId id="262" r:id="rId8"/>
    <p:sldId id="290" r:id="rId9"/>
    <p:sldId id="291" r:id="rId10"/>
    <p:sldId id="292" r:id="rId11"/>
    <p:sldId id="293" r:id="rId12"/>
    <p:sldId id="296" r:id="rId13"/>
    <p:sldId id="294" r:id="rId14"/>
    <p:sldId id="273" r:id="rId15"/>
    <p:sldId id="299" r:id="rId16"/>
    <p:sldId id="300" r:id="rId17"/>
    <p:sldId id="298" r:id="rId18"/>
    <p:sldId id="297" r:id="rId19"/>
    <p:sldId id="261" r:id="rId20"/>
    <p:sldId id="267" r:id="rId21"/>
    <p:sldId id="26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162" autoAdjust="0"/>
    <p:restoredTop sz="94660" autoAdjust="0"/>
  </p:normalViewPr>
  <p:slideViewPr>
    <p:cSldViewPr snapToGrid="0">
      <p:cViewPr varScale="1">
        <p:scale>
          <a:sx n="72" d="100"/>
          <a:sy n="72" d="100"/>
        </p:scale>
        <p:origin x="324" y="72"/>
      </p:cViewPr>
      <p:guideLst>
        <p:guide orient="horz" pos="2160"/>
        <p:guide pos="3840"/>
      </p:guideLst>
    </p:cSldViewPr>
  </p:slideViewPr>
  <p:outlineViewPr>
    <p:cViewPr>
      <p:scale>
        <a:sx n="33" d="100"/>
        <a:sy n="33" d="100"/>
      </p:scale>
      <p:origin x="0" y="225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t>3/29/2018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3/29/2018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3/29/2018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3/29/2018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3/29/2018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3/29/2018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3/29/2018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3/29/2018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3/29/2018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3/29/2018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3/29/2018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t>3/29/2018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t>3/29/2018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t>3/29/2018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t>3/29/2018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3/29/2018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3/29/2018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t>3/29/2018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FDBFD-C7B9-43B8-BFC7-6242522D717E}"/>
              </a:ext>
            </a:extLst>
          </p:cNvPr>
          <p:cNvSpPr>
            <a:spLocks noGrp="1"/>
          </p:cNvSpPr>
          <p:nvPr>
            <p:ph type="ctrTitle"/>
          </p:nvPr>
        </p:nvSpPr>
        <p:spPr>
          <a:xfrm>
            <a:off x="2497137" y="-468037"/>
            <a:ext cx="7197726" cy="2421464"/>
          </a:xfrm>
        </p:spPr>
        <p:txBody>
          <a:bodyPr>
            <a:normAutofit/>
          </a:bodyPr>
          <a:lstStyle/>
          <a:p>
            <a:pPr algn="l"/>
            <a:r>
              <a:rPr lang="en-US" sz="4000" b="1" dirty="0">
                <a:latin typeface="Times New Roman" panose="02020603050405020304" pitchFamily="18" charset="0"/>
                <a:cs typeface="Times New Roman" panose="02020603050405020304" pitchFamily="18" charset="0"/>
              </a:rPr>
              <a:t>DEPTH ESTIMATION of an        					image </a:t>
            </a:r>
          </a:p>
        </p:txBody>
      </p:sp>
      <p:sp>
        <p:nvSpPr>
          <p:cNvPr id="3" name="Subtitle 2">
            <a:extLst>
              <a:ext uri="{FF2B5EF4-FFF2-40B4-BE49-F238E27FC236}">
                <a16:creationId xmlns:a16="http://schemas.microsoft.com/office/drawing/2014/main" id="{21643759-C2E9-462B-83FC-13742CCD71A3}"/>
              </a:ext>
            </a:extLst>
          </p:cNvPr>
          <p:cNvSpPr>
            <a:spLocks noGrp="1"/>
          </p:cNvSpPr>
          <p:nvPr>
            <p:ph type="subTitle" idx="1"/>
          </p:nvPr>
        </p:nvSpPr>
        <p:spPr>
          <a:xfrm>
            <a:off x="1645920" y="2399118"/>
            <a:ext cx="9729215" cy="3846234"/>
          </a:xfrm>
        </p:spPr>
        <p:txBody>
          <a:bodyPr>
            <a:normAutofit/>
          </a:bodyPr>
          <a:lstStyle/>
          <a:p>
            <a:pPr algn="l"/>
            <a:r>
              <a:rPr lang="en-US" dirty="0">
                <a:latin typeface="Times New Roman" pitchFamily="18" charset="0"/>
                <a:cs typeface="Times New Roman" pitchFamily="18" charset="0"/>
              </a:rPr>
              <a:t>                                                                                                   BATCH-10A</a:t>
            </a:r>
          </a:p>
          <a:p>
            <a:pPr algn="l"/>
            <a:r>
              <a:rPr lang="en-US" dirty="0">
                <a:latin typeface="Times New Roman" pitchFamily="18" charset="0"/>
                <a:cs typeface="Times New Roman" pitchFamily="18" charset="0"/>
              </a:rPr>
              <a:t>                                                 K .</a:t>
            </a:r>
            <a:r>
              <a:rPr lang="en-US" dirty="0" err="1">
                <a:latin typeface="Times New Roman" pitchFamily="18" charset="0"/>
                <a:cs typeface="Times New Roman" pitchFamily="18" charset="0"/>
              </a:rPr>
              <a:t>Sravani</a:t>
            </a:r>
            <a:r>
              <a:rPr lang="en-US" dirty="0">
                <a:latin typeface="Times New Roman" pitchFamily="18" charset="0"/>
                <a:cs typeface="Times New Roman" pitchFamily="18" charset="0"/>
              </a:rPr>
              <a:t>                     - 314126510049</a:t>
            </a:r>
          </a:p>
          <a:p>
            <a:pPr algn="l"/>
            <a:r>
              <a:rPr lang="en-US" dirty="0">
                <a:latin typeface="Times New Roman" pitchFamily="18" charset="0"/>
                <a:cs typeface="Times New Roman" pitchFamily="18" charset="0"/>
              </a:rPr>
              <a:t>                                                 M. </a:t>
            </a:r>
            <a:r>
              <a:rPr lang="en-US" dirty="0" err="1">
                <a:latin typeface="Times New Roman" pitchFamily="18" charset="0"/>
                <a:cs typeface="Times New Roman" pitchFamily="18" charset="0"/>
              </a:rPr>
              <a:t>Durga</a:t>
            </a:r>
            <a:r>
              <a:rPr lang="en-US" dirty="0">
                <a:latin typeface="Times New Roman" pitchFamily="18" charset="0"/>
                <a:cs typeface="Times New Roman" pitchFamily="18" charset="0"/>
              </a:rPr>
              <a:t> prasad       - 314126510060</a:t>
            </a:r>
          </a:p>
          <a:p>
            <a:pPr algn="l"/>
            <a:r>
              <a:rPr lang="en-US" dirty="0">
                <a:latin typeface="Times New Roman" pitchFamily="18" charset="0"/>
                <a:cs typeface="Times New Roman" pitchFamily="18" charset="0"/>
              </a:rPr>
              <a:t>                                                 B. Pavan kumar          - 314126510010</a:t>
            </a:r>
          </a:p>
          <a:p>
            <a:pPr algn="l"/>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E.Uday</a:t>
            </a:r>
            <a:r>
              <a:rPr lang="en-US" dirty="0">
                <a:latin typeface="Times New Roman" pitchFamily="18" charset="0"/>
                <a:cs typeface="Times New Roman" pitchFamily="18" charset="0"/>
              </a:rPr>
              <a:t> kumar             - 314126510019</a:t>
            </a:r>
          </a:p>
          <a:p>
            <a:pPr algn="l"/>
            <a:endParaRPr lang="en-US" dirty="0">
              <a:latin typeface="Times New Roman" pitchFamily="18" charset="0"/>
              <a:cs typeface="Times New Roman" pitchFamily="18" charset="0"/>
            </a:endParaRPr>
          </a:p>
          <a:p>
            <a:pPr algn="l"/>
            <a:r>
              <a:rPr lang="en-US" dirty="0">
                <a:latin typeface="Times New Roman" pitchFamily="18" charset="0"/>
                <a:cs typeface="Times New Roman" pitchFamily="18" charset="0"/>
              </a:rPr>
              <a:t>                                                                   Under guidance of </a:t>
            </a:r>
            <a:r>
              <a:rPr lang="en-US" dirty="0" err="1">
                <a:latin typeface="Times New Roman" pitchFamily="18" charset="0"/>
                <a:cs typeface="Times New Roman" pitchFamily="18" charset="0"/>
              </a:rPr>
              <a:t>santhoshi</a:t>
            </a:r>
            <a:endParaRPr lang="en-US" dirty="0">
              <a:latin typeface="Times New Roman" pitchFamily="18" charset="0"/>
              <a:cs typeface="Times New Roman" pitchFamily="18" charset="0"/>
            </a:endParaRPr>
          </a:p>
          <a:p>
            <a:pPr algn="l"/>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endParaRPr lang="en-US" dirty="0"/>
          </a:p>
        </p:txBody>
      </p:sp>
    </p:spTree>
    <p:extLst>
      <p:ext uri="{BB962C8B-B14F-4D97-AF65-F5344CB8AC3E}">
        <p14:creationId xmlns:p14="http://schemas.microsoft.com/office/powerpoint/2010/main" val="953858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15018-F063-4EE7-833F-F2C8C6E6A4B5}"/>
              </a:ext>
            </a:extLst>
          </p:cNvPr>
          <p:cNvSpPr>
            <a:spLocks noGrp="1"/>
          </p:cNvSpPr>
          <p:nvPr>
            <p:ph type="title"/>
          </p:nvPr>
        </p:nvSpPr>
        <p:spPr/>
        <p:txBody>
          <a:bodyPr/>
          <a:lstStyle/>
          <a:p>
            <a:r>
              <a:rPr lang="en-IN" dirty="0"/>
              <a:t>Principal component analysis</a:t>
            </a:r>
          </a:p>
        </p:txBody>
      </p:sp>
      <p:sp>
        <p:nvSpPr>
          <p:cNvPr id="3" name="Rectangle 2">
            <a:extLst>
              <a:ext uri="{FF2B5EF4-FFF2-40B4-BE49-F238E27FC236}">
                <a16:creationId xmlns:a16="http://schemas.microsoft.com/office/drawing/2014/main" id="{8DE33B11-6E59-4829-B668-22FC0EC98C23}"/>
              </a:ext>
            </a:extLst>
          </p:cNvPr>
          <p:cNvSpPr/>
          <p:nvPr/>
        </p:nvSpPr>
        <p:spPr>
          <a:xfrm>
            <a:off x="901148" y="2065867"/>
            <a:ext cx="8242852" cy="4154984"/>
          </a:xfrm>
          <a:prstGeom prst="rect">
            <a:avLst/>
          </a:prstGeom>
        </p:spPr>
        <p:txBody>
          <a:bodyPr wrap="square">
            <a:spAutoFit/>
          </a:bodyPr>
          <a:lstStyle/>
          <a:p>
            <a:r>
              <a:rPr lang="en-US" sz="2400" dirty="0">
                <a:latin typeface="Times New Roman" pitchFamily="18" charset="0"/>
                <a:cs typeface="Times New Roman" pitchFamily="18" charset="0"/>
              </a:rPr>
              <a:t>1.</a:t>
            </a:r>
            <a:r>
              <a:rPr lang="en-IN" sz="2400" dirty="0">
                <a:latin typeface="Times New Roman" panose="02020603050405020304" pitchFamily="18" charset="0"/>
                <a:cs typeface="Times New Roman" panose="02020603050405020304" pitchFamily="18" charset="0"/>
              </a:rPr>
              <a:t> The main purpose of PCA is to reduce the dimension of the dataset with minimal loss of information.</a:t>
            </a:r>
          </a:p>
          <a:p>
            <a:r>
              <a:rPr lang="en-IN" sz="2400" dirty="0"/>
              <a:t>2.</a:t>
            </a:r>
            <a:r>
              <a:rPr lang="en-IN" sz="2400" dirty="0">
                <a:latin typeface="Times New Roman" panose="02020603050405020304" pitchFamily="18" charset="0"/>
                <a:cs typeface="Times New Roman" panose="02020603050405020304" pitchFamily="18" charset="0"/>
              </a:rPr>
              <a:t> </a:t>
            </a:r>
            <a:r>
              <a:rPr lang="en-US" dirty="0"/>
              <a:t>. </a:t>
            </a:r>
            <a:r>
              <a:rPr lang="en-US" sz="2400" dirty="0"/>
              <a:t>Principle component analysis is also known as dimensionality reduction algorithm which reduces n dimensional to some d dimensional form for example if n=3 then d can be of any value either 2 or 1</a:t>
            </a:r>
          </a:p>
          <a:p>
            <a:r>
              <a:rPr lang="en-US" sz="2400" dirty="0"/>
              <a:t>3.</a:t>
            </a:r>
            <a:r>
              <a:rPr lang="en-US" dirty="0"/>
              <a:t> </a:t>
            </a:r>
            <a:r>
              <a:rPr lang="en-US" sz="2400" dirty="0"/>
              <a:t>Here in our project after feature extraction we reduce the output data which is in the form of 2 dimensional is converted into 1-Dimensional form by applying PCA algorithm. The PCA is mostly used so that we can reduce the computation part for our image</a:t>
            </a:r>
            <a:endParaRPr lang="en-IN" sz="2400" dirty="0"/>
          </a:p>
        </p:txBody>
      </p:sp>
    </p:spTree>
    <p:extLst>
      <p:ext uri="{BB962C8B-B14F-4D97-AF65-F5344CB8AC3E}">
        <p14:creationId xmlns:p14="http://schemas.microsoft.com/office/powerpoint/2010/main" val="2708435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ng">
            <a:extLst>
              <a:ext uri="{FF2B5EF4-FFF2-40B4-BE49-F238E27FC236}">
                <a16:creationId xmlns:a16="http://schemas.microsoft.com/office/drawing/2014/main" id="{CD70335A-B834-4B51-AF5E-8CA62D26A1D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62438" y="1303683"/>
            <a:ext cx="4364935" cy="4262230"/>
          </a:xfrm>
          <a:prstGeom prst="rect">
            <a:avLst/>
          </a:prstGeom>
          <a:noFill/>
          <a:ln>
            <a:noFill/>
          </a:ln>
        </p:spPr>
      </p:pic>
      <p:pic>
        <p:nvPicPr>
          <p:cNvPr id="3" name="Picture 2" descr="png">
            <a:extLst>
              <a:ext uri="{FF2B5EF4-FFF2-40B4-BE49-F238E27FC236}">
                <a16:creationId xmlns:a16="http://schemas.microsoft.com/office/drawing/2014/main" id="{D3D33A49-A0AB-46A9-966F-9C39C404001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34539" y="1343025"/>
            <a:ext cx="5261113" cy="4050610"/>
          </a:xfrm>
          <a:prstGeom prst="rect">
            <a:avLst/>
          </a:prstGeom>
          <a:noFill/>
          <a:ln>
            <a:noFill/>
          </a:ln>
        </p:spPr>
      </p:pic>
    </p:spTree>
    <p:extLst>
      <p:ext uri="{BB962C8B-B14F-4D97-AF65-F5344CB8AC3E}">
        <p14:creationId xmlns:p14="http://schemas.microsoft.com/office/powerpoint/2010/main" val="817735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2795B-CEBF-4AFB-82D6-B05561440040}"/>
              </a:ext>
            </a:extLst>
          </p:cNvPr>
          <p:cNvSpPr>
            <a:spLocks noGrp="1"/>
          </p:cNvSpPr>
          <p:nvPr>
            <p:ph type="title"/>
          </p:nvPr>
        </p:nvSpPr>
        <p:spPr/>
        <p:txBody>
          <a:bodyPr/>
          <a:lstStyle/>
          <a:p>
            <a:r>
              <a:rPr lang="en-IN" dirty="0"/>
              <a:t>Data storage</a:t>
            </a:r>
          </a:p>
        </p:txBody>
      </p:sp>
      <p:pic>
        <p:nvPicPr>
          <p:cNvPr id="6" name="Picture 5">
            <a:extLst>
              <a:ext uri="{FF2B5EF4-FFF2-40B4-BE49-F238E27FC236}">
                <a16:creationId xmlns:a16="http://schemas.microsoft.com/office/drawing/2014/main" id="{32D942F6-719E-49EF-AA79-804E2DE40B28}"/>
              </a:ext>
            </a:extLst>
          </p:cNvPr>
          <p:cNvPicPr>
            <a:picLocks noChangeAspect="1"/>
          </p:cNvPicPr>
          <p:nvPr/>
        </p:nvPicPr>
        <p:blipFill>
          <a:blip r:embed="rId2"/>
          <a:stretch>
            <a:fillRect/>
          </a:stretch>
        </p:blipFill>
        <p:spPr>
          <a:xfrm>
            <a:off x="685801" y="1801754"/>
            <a:ext cx="8516539" cy="4791744"/>
          </a:xfrm>
          <a:prstGeom prst="rect">
            <a:avLst/>
          </a:prstGeom>
        </p:spPr>
      </p:pic>
    </p:spTree>
    <p:extLst>
      <p:ext uri="{BB962C8B-B14F-4D97-AF65-F5344CB8AC3E}">
        <p14:creationId xmlns:p14="http://schemas.microsoft.com/office/powerpoint/2010/main" val="1856599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FB360-7E00-4C4D-B056-3D59745E7AF7}"/>
              </a:ext>
            </a:extLst>
          </p:cNvPr>
          <p:cNvSpPr>
            <a:spLocks noGrp="1"/>
          </p:cNvSpPr>
          <p:nvPr>
            <p:ph type="title"/>
          </p:nvPr>
        </p:nvSpPr>
        <p:spPr/>
        <p:txBody>
          <a:bodyPr/>
          <a:lstStyle/>
          <a:p>
            <a:r>
              <a:rPr lang="en-IN" dirty="0"/>
              <a:t>Support vector machines</a:t>
            </a:r>
          </a:p>
        </p:txBody>
      </p:sp>
      <p:sp>
        <p:nvSpPr>
          <p:cNvPr id="3" name="Content Placeholder 2">
            <a:extLst>
              <a:ext uri="{FF2B5EF4-FFF2-40B4-BE49-F238E27FC236}">
                <a16:creationId xmlns:a16="http://schemas.microsoft.com/office/drawing/2014/main" id="{59DE2919-718E-495A-B406-77D8F336FD58}"/>
              </a:ext>
            </a:extLst>
          </p:cNvPr>
          <p:cNvSpPr>
            <a:spLocks noGrp="1"/>
          </p:cNvSpPr>
          <p:nvPr>
            <p:ph idx="1"/>
          </p:nvPr>
        </p:nvSpPr>
        <p:spPr/>
        <p:txBody>
          <a:bodyPr/>
          <a:lstStyle/>
          <a:p>
            <a:r>
              <a:rPr lang="en-IN" sz="2400" dirty="0"/>
              <a:t>1.</a:t>
            </a:r>
            <a:r>
              <a:rPr lang="en-US" sz="2400" dirty="0"/>
              <a:t> Support Vector Machine” (SVM) is an algorithm which is used for testing of the trained data which can be used for both classification or regression challenges.</a:t>
            </a:r>
          </a:p>
          <a:p>
            <a:r>
              <a:rPr lang="en-IN" sz="2400" dirty="0"/>
              <a:t>2. In this algorithm, we plot each data item as a point in n-dimensional space (where n is number of features you have) with the value of each feature </a:t>
            </a:r>
            <a:r>
              <a:rPr lang="en-IN" sz="2400" dirty="0" err="1"/>
              <a:t>i.e.,local</a:t>
            </a:r>
            <a:r>
              <a:rPr lang="en-IN" sz="2400" dirty="0"/>
              <a:t> and global features, being the value of a particular coordinate.</a:t>
            </a:r>
          </a:p>
          <a:p>
            <a:r>
              <a:rPr lang="en-IN" sz="2400" dirty="0"/>
              <a:t>3. For a new image we will predict the output using the trained data set.</a:t>
            </a:r>
          </a:p>
          <a:p>
            <a:endParaRPr lang="en-IN" dirty="0"/>
          </a:p>
        </p:txBody>
      </p:sp>
    </p:spTree>
    <p:extLst>
      <p:ext uri="{BB962C8B-B14F-4D97-AF65-F5344CB8AC3E}">
        <p14:creationId xmlns:p14="http://schemas.microsoft.com/office/powerpoint/2010/main" val="4292799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685801" y="609602"/>
            <a:ext cx="10131427" cy="1219198"/>
          </a:xfrm>
          <a:prstGeom prst="rect">
            <a:avLst/>
          </a:prstGeom>
        </p:spPr>
        <p:txBody>
          <a:bodyPr/>
          <a:lstStyle/>
          <a:p>
            <a:pPr marL="0" marR="0" lvl="0" indent="0" algn="l" defTabSz="457200" rtl="0" eaLnBrk="1" fontAlgn="auto" latinLnBrk="0" hangingPunct="1">
              <a:lnSpc>
                <a:spcPct val="100000"/>
              </a:lnSpc>
              <a:spcBef>
                <a:spcPct val="0"/>
              </a:spcBef>
              <a:spcAft>
                <a:spcPts val="0"/>
              </a:spcAft>
              <a:buClrTx/>
              <a:buSzTx/>
              <a:buFontTx/>
              <a:buNone/>
              <a:defRPr/>
            </a:pPr>
            <a:r>
              <a:rPr lang="en-IN" sz="3600" cap="all" dirty="0">
                <a:ln w="3175" cmpd="sng">
                  <a:noFill/>
                </a:ln>
                <a:latin typeface="+mj-lt"/>
                <a:ea typeface="+mj-ea"/>
                <a:cs typeface="+mj-cs"/>
              </a:rPr>
              <a:t>Random forest</a:t>
            </a:r>
            <a:endParaRPr kumimoji="0" lang="en-IN" sz="3600" b="0" i="0" u="none" strike="noStrike" kern="1200" cap="all" spc="0" normalizeH="0" baseline="0" noProof="0" dirty="0">
              <a:ln w="3175" cmpd="sng">
                <a:noFill/>
              </a:ln>
              <a:solidFill>
                <a:schemeClr val="tx1"/>
              </a:solidFill>
              <a:effectLst/>
              <a:uLnTx/>
              <a:uFillTx/>
              <a:latin typeface="+mj-lt"/>
              <a:ea typeface="+mj-ea"/>
              <a:cs typeface="+mj-cs"/>
            </a:endParaRPr>
          </a:p>
        </p:txBody>
      </p:sp>
      <p:sp>
        <p:nvSpPr>
          <p:cNvPr id="3" name="Text Placeholder 2"/>
          <p:cNvSpPr txBox="1"/>
          <p:nvPr/>
        </p:nvSpPr>
        <p:spPr>
          <a:xfrm>
            <a:off x="685800" y="1724299"/>
            <a:ext cx="10131428" cy="3735975"/>
          </a:xfrm>
          <a:prstGeom prst="rect">
            <a:avLst/>
          </a:prstGeom>
        </p:spPr>
        <p:txBody>
          <a:bodyPr>
            <a:noAutofit/>
          </a:bodyPr>
          <a:lstStyle/>
          <a:p>
            <a:pPr marL="285750" marR="0" lvl="0" indent="-285750" algn="l" defTabSz="457200" rtl="0" eaLnBrk="1" fontAlgn="auto" latinLnBrk="0" hangingPunct="1">
              <a:lnSpc>
                <a:spcPct val="100000"/>
              </a:lnSpc>
              <a:spcBef>
                <a:spcPts val="0"/>
              </a:spcBef>
              <a:spcAft>
                <a:spcPts val="1000"/>
              </a:spcAft>
              <a:buClr>
                <a:schemeClr val="tx1"/>
              </a:buClr>
              <a:buSzPct val="100000"/>
              <a:buFont typeface="Wingdings" panose="05000000000000000000" pitchFamily="2" charset="2"/>
              <a:buChar char="Ø"/>
              <a:defRPr/>
            </a:pPr>
            <a:r>
              <a:rPr lang="en-US" sz="2400" dirty="0"/>
              <a:t>Random forest is the extension of the decision trees  which is also called the bagged model.</a:t>
            </a:r>
          </a:p>
          <a:p>
            <a:pPr marL="285750" marR="0" lvl="0" indent="-285750" algn="l" defTabSz="457200" rtl="0" eaLnBrk="1" fontAlgn="auto" latinLnBrk="0" hangingPunct="1">
              <a:lnSpc>
                <a:spcPct val="100000"/>
              </a:lnSpc>
              <a:spcBef>
                <a:spcPts val="0"/>
              </a:spcBef>
              <a:spcAft>
                <a:spcPts val="1000"/>
              </a:spcAft>
              <a:buClr>
                <a:schemeClr val="tx1"/>
              </a:buClr>
              <a:buSzPct val="100000"/>
              <a:buFont typeface="Wingdings" panose="05000000000000000000" pitchFamily="2" charset="2"/>
              <a:buChar char="Ø"/>
              <a:defRPr/>
            </a:pPr>
            <a:r>
              <a:rPr lang="en-US" sz="2400" dirty="0"/>
              <a:t>Here multiple decision trees are created using the random selection of variables .</a:t>
            </a:r>
          </a:p>
          <a:p>
            <a:pPr marL="285750" marR="0" lvl="0" indent="-285750" algn="l" defTabSz="457200" rtl="0" eaLnBrk="1" fontAlgn="auto" latinLnBrk="0" hangingPunct="1">
              <a:lnSpc>
                <a:spcPct val="100000"/>
              </a:lnSpc>
              <a:spcBef>
                <a:spcPts val="0"/>
              </a:spcBef>
              <a:spcAft>
                <a:spcPts val="1000"/>
              </a:spcAft>
              <a:buClr>
                <a:schemeClr val="tx1"/>
              </a:buClr>
              <a:buSzPct val="100000"/>
              <a:buFont typeface="Wingdings" panose="05000000000000000000" pitchFamily="2" charset="2"/>
              <a:buChar char="Ø"/>
              <a:defRPr/>
            </a:pPr>
            <a:r>
              <a:rPr lang="en-US" sz="2400" dirty="0"/>
              <a:t>Finding the probability of all the trees, the </a:t>
            </a:r>
            <a:r>
              <a:rPr lang="en-US" sz="2400" dirty="0" err="1"/>
              <a:t>optimised</a:t>
            </a:r>
            <a:r>
              <a:rPr lang="en-US" sz="2400" dirty="0"/>
              <a:t> tree is considered and is considered as the best model.</a:t>
            </a:r>
          </a:p>
          <a:p>
            <a:pPr marL="285750" marR="0" lvl="0" indent="-285750" algn="l" defTabSz="457200" rtl="0" eaLnBrk="1" fontAlgn="auto" latinLnBrk="0" hangingPunct="1">
              <a:lnSpc>
                <a:spcPct val="100000"/>
              </a:lnSpc>
              <a:spcBef>
                <a:spcPts val="0"/>
              </a:spcBef>
              <a:spcAft>
                <a:spcPts val="1000"/>
              </a:spcAft>
              <a:buClr>
                <a:schemeClr val="tx1"/>
              </a:buClr>
              <a:buSzPct val="100000"/>
              <a:buFont typeface="Wingdings" panose="05000000000000000000" pitchFamily="2" charset="2"/>
              <a:buChar char="Ø"/>
              <a:defRPr/>
            </a:pP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CF4DE-7082-4BFC-A888-70CBC9C92BEF}"/>
              </a:ext>
            </a:extLst>
          </p:cNvPr>
          <p:cNvSpPr>
            <a:spLocks noGrp="1"/>
          </p:cNvSpPr>
          <p:nvPr>
            <p:ph type="title"/>
          </p:nvPr>
        </p:nvSpPr>
        <p:spPr/>
        <p:txBody>
          <a:bodyPr/>
          <a:lstStyle/>
          <a:p>
            <a:r>
              <a:rPr lang="en-IN" dirty="0"/>
              <a:t>Result of features: global Features</a:t>
            </a:r>
          </a:p>
        </p:txBody>
      </p:sp>
      <p:pic>
        <p:nvPicPr>
          <p:cNvPr id="8" name="Picture 7">
            <a:extLst>
              <a:ext uri="{FF2B5EF4-FFF2-40B4-BE49-F238E27FC236}">
                <a16:creationId xmlns:a16="http://schemas.microsoft.com/office/drawing/2014/main" id="{2779903D-7573-4413-A51F-012B45EF8E25}"/>
              </a:ext>
            </a:extLst>
          </p:cNvPr>
          <p:cNvPicPr>
            <a:picLocks noChangeAspect="1"/>
          </p:cNvPicPr>
          <p:nvPr/>
        </p:nvPicPr>
        <p:blipFill>
          <a:blip r:embed="rId2"/>
          <a:stretch>
            <a:fillRect/>
          </a:stretch>
        </p:blipFill>
        <p:spPr>
          <a:xfrm>
            <a:off x="1506236" y="2065867"/>
            <a:ext cx="8278380" cy="4648849"/>
          </a:xfrm>
          <a:prstGeom prst="rect">
            <a:avLst/>
          </a:prstGeom>
        </p:spPr>
      </p:pic>
    </p:spTree>
    <p:extLst>
      <p:ext uri="{BB962C8B-B14F-4D97-AF65-F5344CB8AC3E}">
        <p14:creationId xmlns:p14="http://schemas.microsoft.com/office/powerpoint/2010/main" val="342938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5CE2E-9866-45A8-BAB7-8A242B4BAFF9}"/>
              </a:ext>
            </a:extLst>
          </p:cNvPr>
          <p:cNvSpPr>
            <a:spLocks noGrp="1"/>
          </p:cNvSpPr>
          <p:nvPr>
            <p:ph type="title"/>
          </p:nvPr>
        </p:nvSpPr>
        <p:spPr/>
        <p:txBody>
          <a:bodyPr/>
          <a:lstStyle/>
          <a:p>
            <a:r>
              <a:rPr lang="en-IN" dirty="0"/>
              <a:t>Result of local features</a:t>
            </a:r>
          </a:p>
        </p:txBody>
      </p:sp>
      <p:pic>
        <p:nvPicPr>
          <p:cNvPr id="4" name="Picture 3">
            <a:extLst>
              <a:ext uri="{FF2B5EF4-FFF2-40B4-BE49-F238E27FC236}">
                <a16:creationId xmlns:a16="http://schemas.microsoft.com/office/drawing/2014/main" id="{E0CFF00B-93A6-41C5-AC87-25272044F76E}"/>
              </a:ext>
            </a:extLst>
          </p:cNvPr>
          <p:cNvPicPr>
            <a:picLocks noChangeAspect="1"/>
          </p:cNvPicPr>
          <p:nvPr/>
        </p:nvPicPr>
        <p:blipFill>
          <a:blip r:embed="rId2"/>
          <a:stretch>
            <a:fillRect/>
          </a:stretch>
        </p:blipFill>
        <p:spPr>
          <a:xfrm>
            <a:off x="871931" y="1685203"/>
            <a:ext cx="9202434" cy="5172797"/>
          </a:xfrm>
          <a:prstGeom prst="rect">
            <a:avLst/>
          </a:prstGeom>
        </p:spPr>
      </p:pic>
    </p:spTree>
    <p:extLst>
      <p:ext uri="{BB962C8B-B14F-4D97-AF65-F5344CB8AC3E}">
        <p14:creationId xmlns:p14="http://schemas.microsoft.com/office/powerpoint/2010/main" val="372142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85283-18BB-4F07-BAAD-C13E4BD38D0E}"/>
              </a:ext>
            </a:extLst>
          </p:cNvPr>
          <p:cNvSpPr>
            <a:spLocks noGrp="1"/>
          </p:cNvSpPr>
          <p:nvPr>
            <p:ph type="title"/>
          </p:nvPr>
        </p:nvSpPr>
        <p:spPr/>
        <p:txBody>
          <a:bodyPr/>
          <a:lstStyle/>
          <a:p>
            <a:r>
              <a:rPr lang="en-IN" dirty="0"/>
              <a:t>Input: Testing images</a:t>
            </a:r>
          </a:p>
        </p:txBody>
      </p:sp>
      <p:pic>
        <p:nvPicPr>
          <p:cNvPr id="3" name="Picture 2">
            <a:extLst>
              <a:ext uri="{FF2B5EF4-FFF2-40B4-BE49-F238E27FC236}">
                <a16:creationId xmlns:a16="http://schemas.microsoft.com/office/drawing/2014/main" id="{1CEEAA38-37DB-4173-A421-9CB98113265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1731" y="1714500"/>
            <a:ext cx="6311348" cy="5143500"/>
          </a:xfrm>
          <a:prstGeom prst="rect">
            <a:avLst/>
          </a:prstGeom>
        </p:spPr>
      </p:pic>
      <p:pic>
        <p:nvPicPr>
          <p:cNvPr id="5" name="Picture 4">
            <a:extLst>
              <a:ext uri="{FF2B5EF4-FFF2-40B4-BE49-F238E27FC236}">
                <a16:creationId xmlns:a16="http://schemas.microsoft.com/office/drawing/2014/main" id="{486C005E-EAD0-4F2F-B2AD-C40DC50FFBF9}"/>
              </a:ext>
            </a:extLst>
          </p:cNvPr>
          <p:cNvPicPr>
            <a:picLocks noChangeAspect="1"/>
          </p:cNvPicPr>
          <p:nvPr/>
        </p:nvPicPr>
        <p:blipFill>
          <a:blip r:embed="rId3"/>
          <a:stretch>
            <a:fillRect/>
          </a:stretch>
        </p:blipFill>
        <p:spPr>
          <a:xfrm>
            <a:off x="7025863" y="1577009"/>
            <a:ext cx="4480336" cy="5320748"/>
          </a:xfrm>
          <a:prstGeom prst="rect">
            <a:avLst/>
          </a:prstGeom>
        </p:spPr>
      </p:pic>
    </p:spTree>
    <p:extLst>
      <p:ext uri="{BB962C8B-B14F-4D97-AF65-F5344CB8AC3E}">
        <p14:creationId xmlns:p14="http://schemas.microsoft.com/office/powerpoint/2010/main" val="1195201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9263F-EAD6-4647-8799-04307F560991}"/>
              </a:ext>
            </a:extLst>
          </p:cNvPr>
          <p:cNvSpPr>
            <a:spLocks noGrp="1"/>
          </p:cNvSpPr>
          <p:nvPr>
            <p:ph type="title"/>
          </p:nvPr>
        </p:nvSpPr>
        <p:spPr/>
        <p:txBody>
          <a:bodyPr/>
          <a:lstStyle/>
          <a:p>
            <a:r>
              <a:rPr lang="en-IN" dirty="0"/>
              <a:t>result</a:t>
            </a:r>
          </a:p>
        </p:txBody>
      </p:sp>
      <p:pic>
        <p:nvPicPr>
          <p:cNvPr id="4" name="Picture 3">
            <a:extLst>
              <a:ext uri="{FF2B5EF4-FFF2-40B4-BE49-F238E27FC236}">
                <a16:creationId xmlns:a16="http://schemas.microsoft.com/office/drawing/2014/main" id="{4834CA6E-0D6F-4E9D-90C1-79A5E64B2C8A}"/>
              </a:ext>
            </a:extLst>
          </p:cNvPr>
          <p:cNvPicPr>
            <a:picLocks noChangeAspect="1"/>
          </p:cNvPicPr>
          <p:nvPr/>
        </p:nvPicPr>
        <p:blipFill>
          <a:blip r:embed="rId2"/>
          <a:stretch>
            <a:fillRect/>
          </a:stretch>
        </p:blipFill>
        <p:spPr>
          <a:xfrm>
            <a:off x="564209" y="1701494"/>
            <a:ext cx="9526329" cy="5363323"/>
          </a:xfrm>
          <a:prstGeom prst="rect">
            <a:avLst/>
          </a:prstGeom>
        </p:spPr>
      </p:pic>
    </p:spTree>
    <p:extLst>
      <p:ext uri="{BB962C8B-B14F-4D97-AF65-F5344CB8AC3E}">
        <p14:creationId xmlns:p14="http://schemas.microsoft.com/office/powerpoint/2010/main" val="2497016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85801" y="609602"/>
            <a:ext cx="10131427" cy="1219198"/>
          </a:xfrm>
        </p:spPr>
        <p:txBody>
          <a:bodyPr/>
          <a:lstStyle/>
          <a:p>
            <a:r>
              <a:rPr lang="en-IN" dirty="0"/>
              <a:t>CONCLUSION</a:t>
            </a:r>
          </a:p>
        </p:txBody>
      </p:sp>
      <p:sp>
        <p:nvSpPr>
          <p:cNvPr id="6" name="Text Placeholder 2"/>
          <p:cNvSpPr>
            <a:spLocks noGrp="1"/>
          </p:cNvSpPr>
          <p:nvPr>
            <p:ph type="body" idx="1"/>
          </p:nvPr>
        </p:nvSpPr>
        <p:spPr>
          <a:xfrm>
            <a:off x="698863" y="1776550"/>
            <a:ext cx="10131428" cy="1985552"/>
          </a:xfrm>
        </p:spPr>
        <p:txBody>
          <a:bodyPr>
            <a:noAutofit/>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final aim of the project is to estimate the  depth of an image by performing training of dataset containing images and storing them in files, and the testing the new data and roughly predicting the depth using machine learning algorithm SVM OR Random forest classifier using python programming language and found that random forest classifier gives more accuracy when compared to  support vector machines.</a:t>
            </a:r>
            <a:endParaRPr lang="en-IN" sz="2400" dirty="0">
              <a:latin typeface="Times New Roman" panose="02020603050405020304" pitchFamily="18" charset="0"/>
              <a:cs typeface="Times New Roman" panose="02020603050405020304" pitchFamily="18" charset="0"/>
            </a:endParaRPr>
          </a:p>
          <a:p>
            <a:pPr algn="just"/>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85801" y="609602"/>
            <a:ext cx="10131427" cy="1219198"/>
          </a:xfrm>
        </p:spPr>
        <p:txBody>
          <a:bodyPr/>
          <a:lstStyle/>
          <a:p>
            <a:r>
              <a:rPr lang="en-IN" dirty="0">
                <a:latin typeface="Times New Roman" panose="02020603050405020304" pitchFamily="18" charset="0"/>
                <a:cs typeface="Times New Roman" panose="02020603050405020304" pitchFamily="18" charset="0"/>
              </a:rPr>
              <a:t>BASE PAPER</a:t>
            </a:r>
          </a:p>
        </p:txBody>
      </p:sp>
      <p:pic>
        <p:nvPicPr>
          <p:cNvPr id="4" name="Picture Placeholder 5">
            <a:extLst>
              <a:ext uri="{FF2B5EF4-FFF2-40B4-BE49-F238E27FC236}">
                <a16:creationId xmlns:a16="http://schemas.microsoft.com/office/drawing/2014/main" id="{E13BB5B8-AF00-476C-B062-6E40CD62E4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6919" y="89893"/>
            <a:ext cx="6571457" cy="667821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595" y="1944889"/>
            <a:ext cx="10131427" cy="3124199"/>
          </a:xfrm>
        </p:spPr>
        <p:txBody>
          <a:bodyPr/>
          <a:lstStyle/>
          <a:p>
            <a:r>
              <a:rPr lang="en-IN" dirty="0"/>
              <a:t>			     	</a:t>
            </a:r>
            <a:r>
              <a:rPr lang="en-IN" sz="7200" dirty="0">
                <a:latin typeface="Times New Roman" panose="02020603050405020304" pitchFamily="18" charset="0"/>
                <a:cs typeface="Times New Roman" panose="02020603050405020304" pitchFamily="18" charset="0"/>
              </a:rPr>
              <a:t>ANY QUIRIES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053" y="1959403"/>
            <a:ext cx="10131427" cy="3124199"/>
          </a:xfrm>
        </p:spPr>
        <p:txBody>
          <a:bodyPr/>
          <a:lstStyle/>
          <a:p>
            <a:r>
              <a:rPr lang="en-IN" dirty="0"/>
              <a:t>                        </a:t>
            </a:r>
            <a:r>
              <a:rPr lang="en-IN" dirty="0">
                <a:latin typeface="Times New Roman" panose="02020603050405020304" pitchFamily="18" charset="0"/>
                <a:cs typeface="Times New Roman" panose="02020603050405020304" pitchFamily="18" charset="0"/>
              </a:rPr>
              <a:t> </a:t>
            </a:r>
            <a:r>
              <a:rPr lang="en-IN" sz="7200" b="1"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5801" y="609602"/>
            <a:ext cx="10131427" cy="1219198"/>
          </a:xfrm>
        </p:spPr>
        <p:txBody>
          <a:bodyPr/>
          <a:lstStyle/>
          <a:p>
            <a:r>
              <a:rPr lang="en-IN" dirty="0">
                <a:latin typeface="Times New Roman" panose="02020603050405020304" pitchFamily="18" charset="0"/>
                <a:cs typeface="Times New Roman" panose="02020603050405020304" pitchFamily="18" charset="0"/>
              </a:rPr>
              <a:t>ABSTRACT</a:t>
            </a:r>
          </a:p>
        </p:txBody>
      </p:sp>
      <p:sp>
        <p:nvSpPr>
          <p:cNvPr id="5" name="Text Placeholder 2"/>
          <p:cNvSpPr>
            <a:spLocks noGrp="1"/>
          </p:cNvSpPr>
          <p:nvPr>
            <p:ph type="body" idx="1"/>
          </p:nvPr>
        </p:nvSpPr>
        <p:spPr>
          <a:xfrm>
            <a:off x="774576" y="1138373"/>
            <a:ext cx="10131428" cy="3735975"/>
          </a:xfrm>
        </p:spPr>
        <p:txBody>
          <a:bodyPr>
            <a:noAutofit/>
          </a:bodyPr>
          <a:lstStyle/>
          <a:p>
            <a:pPr>
              <a:buFont typeface="Wingdings" panose="05000000000000000000" pitchFamily="2" charset="2"/>
              <a:buChar char="Ø"/>
            </a:pPr>
            <a:r>
              <a:rPr lang="en-US" sz="2400" dirty="0"/>
              <a:t> </a:t>
            </a:r>
            <a:r>
              <a:rPr lang="en-US" sz="2400" dirty="0">
                <a:latin typeface="Times New Roman" pitchFamily="18" charset="0"/>
                <a:cs typeface="Times New Roman" pitchFamily="18" charset="0"/>
              </a:rPr>
              <a:t>The depth of an image is used to find out the distance from where it is taken. This is done by taking a set of images with different depths as the input and extracting useful features from it i.e., training of the dataset. The trained dataset  thus obtained are used for testing new data . The trained data is then used to calculate the depth of any image approximately. </a:t>
            </a:r>
            <a:endParaRPr lang="en-US" sz="2400" dirty="0"/>
          </a:p>
          <a:p>
            <a:pPr>
              <a:buFont typeface="Wingdings" panose="05000000000000000000" pitchFamily="2" charset="2"/>
              <a:buChar char="Ø"/>
            </a:pP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685801" y="682172"/>
            <a:ext cx="10131427" cy="1219198"/>
          </a:xfrm>
          <a:prstGeom prst="rect">
            <a:avLst/>
          </a:prstGeom>
        </p:spPr>
        <p:txBody>
          <a:bodyPr/>
          <a:lstStyle/>
          <a:p>
            <a:pPr marL="0" marR="0" lvl="0" indent="0" algn="l" defTabSz="457200" rtl="0" eaLnBrk="1" fontAlgn="auto" latinLnBrk="0" hangingPunct="1">
              <a:lnSpc>
                <a:spcPct val="100000"/>
              </a:lnSpc>
              <a:spcBef>
                <a:spcPct val="0"/>
              </a:spcBef>
              <a:spcAft>
                <a:spcPts val="0"/>
              </a:spcAft>
              <a:buClrTx/>
              <a:buSzTx/>
              <a:buFontTx/>
              <a:buNone/>
              <a:defRPr/>
            </a:pPr>
            <a:r>
              <a:rPr lang="en-IN" sz="3600" cap="all" dirty="0">
                <a:ln w="3175" cmpd="sng">
                  <a:noFill/>
                </a:ln>
                <a:latin typeface="Times New Roman" panose="02020603050405020304" pitchFamily="18" charset="0"/>
                <a:ea typeface="+mj-ea"/>
                <a:cs typeface="Times New Roman" panose="02020603050405020304" pitchFamily="18" charset="0"/>
              </a:rPr>
              <a:t>Problem statement</a:t>
            </a:r>
            <a:endParaRPr kumimoji="0" lang="en-IN" sz="3600" b="0" i="0" u="none" strike="noStrike" kern="1200" cap="all" spc="0" normalizeH="0" baseline="0" noProof="0" dirty="0">
              <a:ln w="3175" cmpd="sng">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3" name="Text Placeholder 2"/>
          <p:cNvSpPr txBox="1"/>
          <p:nvPr/>
        </p:nvSpPr>
        <p:spPr>
          <a:xfrm>
            <a:off x="685800" y="1898467"/>
            <a:ext cx="10131428" cy="4299130"/>
          </a:xfrm>
          <a:prstGeom prst="rect">
            <a:avLst/>
          </a:prstGeom>
        </p:spPr>
        <p:txBody>
          <a:bodyPr>
            <a:noAutofit/>
          </a:bodyPr>
          <a:lstStyle/>
          <a:p>
            <a:pPr>
              <a:buFont typeface="Wingdings" panose="05000000000000000000" pitchFamily="2" charset="2"/>
              <a:buChar char="Ø"/>
            </a:pPr>
            <a:r>
              <a:rPr kumimoji="0" lang="en-US" sz="2400" b="0" i="0" u="none" strike="noStrike" kern="1200" cap="none" spc="0" normalizeH="0" baseline="0" noProof="0" dirty="0">
                <a:ln>
                  <a:noFill/>
                </a:ln>
                <a:solidFill>
                  <a:schemeClr val="tx1"/>
                </a:solidFill>
                <a:effectLst/>
                <a:uLnTx/>
                <a:uFillTx/>
                <a:latin typeface="+mn-lt"/>
                <a:ea typeface="+mn-ea"/>
                <a:cs typeface="+mn-cs"/>
              </a:rPr>
              <a:t> </a:t>
            </a:r>
            <a:r>
              <a:rPr lang="en-IN" sz="2400" dirty="0">
                <a:latin typeface="Times New Roman" pitchFamily="18" charset="0"/>
                <a:cs typeface="Times New Roman" pitchFamily="18" charset="0"/>
              </a:rPr>
              <a:t> </a:t>
            </a:r>
            <a:r>
              <a:rPr lang="en-US" sz="2400" dirty="0">
                <a:latin typeface="Times New Roman" pitchFamily="18" charset="0"/>
                <a:cs typeface="Times New Roman" pitchFamily="18" charset="0"/>
              </a:rPr>
              <a:t>In the absence of cues for absolute depth measurements as binocular disparity ,motion, or defocus, the absolute distance between the observer and the scene cannot be measured. One possible source of information for absolute depth estimation is the size of known objects. However ,object recognition ,under unconstrained conditions ,remains difficult and unreliable for current computational approaches. </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685801" y="609602"/>
            <a:ext cx="10131427" cy="1219198"/>
          </a:xfrm>
          <a:prstGeom prst="rect">
            <a:avLst/>
          </a:prstGeom>
        </p:spPr>
        <p:txBody>
          <a:bodyPr/>
          <a:lstStyle/>
          <a:p>
            <a:pPr marL="0" marR="0" lvl="0" indent="0" algn="l" defTabSz="457200" rtl="0" eaLnBrk="1" fontAlgn="auto" latinLnBrk="0" hangingPunct="1">
              <a:lnSpc>
                <a:spcPct val="100000"/>
              </a:lnSpc>
              <a:spcBef>
                <a:spcPct val="0"/>
              </a:spcBef>
              <a:spcAft>
                <a:spcPts val="0"/>
              </a:spcAft>
              <a:buClrTx/>
              <a:buSzTx/>
              <a:buFontTx/>
              <a:buNone/>
              <a:defRPr/>
            </a:pPr>
            <a:r>
              <a:rPr lang="en-IN" sz="3600" cap="all" dirty="0">
                <a:ln w="3175" cmpd="sng">
                  <a:noFill/>
                </a:ln>
                <a:latin typeface="Times New Roman" panose="02020603050405020304" pitchFamily="18" charset="0"/>
                <a:ea typeface="+mj-ea"/>
                <a:cs typeface="Times New Roman" panose="02020603050405020304" pitchFamily="18" charset="0"/>
              </a:rPr>
              <a:t>INTRODUCTION</a:t>
            </a:r>
            <a:endParaRPr kumimoji="0" lang="en-IN" sz="3600" b="0" i="0" u="none" strike="noStrike" kern="1200" cap="all" spc="0" normalizeH="0" baseline="0" noProof="0" dirty="0">
              <a:ln w="3175" cmpd="sng">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3" name="Text Placeholder 2"/>
          <p:cNvSpPr txBox="1"/>
          <p:nvPr/>
        </p:nvSpPr>
        <p:spPr>
          <a:xfrm>
            <a:off x="685800" y="1724299"/>
            <a:ext cx="10131428" cy="3735975"/>
          </a:xfrm>
          <a:prstGeom prst="rect">
            <a:avLst/>
          </a:prstGeom>
        </p:spPr>
        <p:txBody>
          <a:bodyPr>
            <a:noAutofit/>
          </a:bodyPr>
          <a:lstStyle/>
          <a:p>
            <a:pPr marL="285750" indent="-285750">
              <a:spcAft>
                <a:spcPts val="1000"/>
              </a:spcAft>
              <a:buClr>
                <a:schemeClr val="tx1"/>
              </a:buClr>
              <a:buSzPct val="100000"/>
              <a:buFont typeface="Wingdings" panose="05000000000000000000" pitchFamily="2" charset="2"/>
              <a:buChar char="Ø"/>
              <a:defRPr/>
            </a:pPr>
            <a:r>
              <a:rPr lang="en-US" sz="2400" dirty="0">
                <a:latin typeface="Times New Roman" pitchFamily="18" charset="0"/>
                <a:cs typeface="Times New Roman" pitchFamily="18" charset="0"/>
              </a:rPr>
              <a:t>Depth estimation or extraction refers to the set of techniques and algorithms aiming to obtain a representation of the spatial structure of a scene.</a:t>
            </a:r>
          </a:p>
          <a:p>
            <a:pPr marL="285750" marR="0" lvl="0" indent="-285750" algn="l" defTabSz="457200" rtl="0" eaLnBrk="1" fontAlgn="auto" latinLnBrk="0" hangingPunct="1">
              <a:lnSpc>
                <a:spcPct val="100000"/>
              </a:lnSpc>
              <a:spcBef>
                <a:spcPts val="0"/>
              </a:spcBef>
              <a:spcAft>
                <a:spcPts val="1000"/>
              </a:spcAft>
              <a:buClr>
                <a:schemeClr val="tx1"/>
              </a:buClr>
              <a:buSzPct val="100000"/>
              <a:buFont typeface="Wingdings" panose="05000000000000000000" pitchFamily="2" charset="2"/>
              <a:buChar char="Ø"/>
              <a:defRPr/>
            </a:pPr>
            <a:endParaRPr kumimoji="0" lang="en-US" sz="2400" b="0" i="0" u="none" strike="noStrike" kern="1200" cap="none" spc="0" normalizeH="0" noProof="0" dirty="0">
              <a:ln>
                <a:noFill/>
              </a:ln>
              <a:solidFill>
                <a:schemeClr val="tx1"/>
              </a:solidFill>
              <a:effectLst/>
              <a:uLnTx/>
              <a:uFillTx/>
              <a:latin typeface="+mn-lt"/>
              <a:ea typeface="+mn-ea"/>
              <a:cs typeface="+mn-cs"/>
            </a:endParaRPr>
          </a:p>
          <a:p>
            <a:pPr marL="285750" lvl="0" indent="-285750">
              <a:spcAft>
                <a:spcPts val="1000"/>
              </a:spcAft>
              <a:buClr>
                <a:schemeClr val="tx1"/>
              </a:buClr>
              <a:buSzPct val="100000"/>
              <a:buFont typeface="Wingdings" panose="05000000000000000000" pitchFamily="2" charset="2"/>
              <a:buChar char="Ø"/>
              <a:defRPr/>
            </a:pPr>
            <a:r>
              <a:rPr lang="en-US" sz="2400" dirty="0">
                <a:latin typeface="Times New Roman" pitchFamily="18" charset="0"/>
                <a:cs typeface="Times New Roman" pitchFamily="18" charset="0"/>
              </a:rPr>
              <a:t>By recognizing the properties of the structures present in the image, we can infer the scale of the scene and, therefore, its absolute mean depth.</a:t>
            </a:r>
            <a:endParaRPr kumimoji="0" lang="en-IN" altLang="en-US" sz="2400" b="0" i="0" u="none" strike="noStrike" kern="1200" cap="none" spc="0" normalizeH="0" noProof="0" dirty="0">
              <a:ln>
                <a:noFill/>
              </a:ln>
              <a:solidFill>
                <a:schemeClr val="tx1"/>
              </a:solidFill>
              <a:effectLst/>
              <a:uLnTx/>
              <a:uFillTx/>
              <a:latin typeface="+mn-lt"/>
              <a:ea typeface="+mn-ea"/>
              <a:cs typeface="+mn-cs"/>
            </a:endParaRPr>
          </a:p>
          <a:p>
            <a:pPr marL="285750" marR="0" lvl="0" indent="-285750" algn="l" defTabSz="457200" rtl="0" eaLnBrk="1" fontAlgn="auto" latinLnBrk="0" hangingPunct="1">
              <a:lnSpc>
                <a:spcPct val="100000"/>
              </a:lnSpc>
              <a:spcBef>
                <a:spcPts val="0"/>
              </a:spcBef>
              <a:spcAft>
                <a:spcPts val="1000"/>
              </a:spcAft>
              <a:buClr>
                <a:schemeClr val="tx1"/>
              </a:buClr>
              <a:buSzPct val="100000"/>
              <a:buFont typeface="Wingdings" panose="05000000000000000000" pitchFamily="2" charset="2"/>
              <a:buChar char="Ø"/>
              <a:defRPr/>
            </a:pPr>
            <a:endParaRPr kumimoji="0" lang="en-US" sz="2400" b="0" i="0" u="none" strike="noStrike" kern="1200" cap="none" spc="0" normalizeH="0" noProof="0" dirty="0">
              <a:ln>
                <a:noFill/>
              </a:ln>
              <a:solidFill>
                <a:schemeClr val="tx1"/>
              </a:solidFill>
              <a:effectLst/>
              <a:uLnTx/>
              <a:uFillTx/>
              <a:latin typeface="+mn-lt"/>
              <a:ea typeface="+mn-ea"/>
              <a:cs typeface="+mn-cs"/>
            </a:endParaRPr>
          </a:p>
          <a:p>
            <a:pPr marL="285750" marR="0" lvl="0" indent="-285750" algn="l" defTabSz="457200" rtl="0" eaLnBrk="1" fontAlgn="auto" latinLnBrk="0" hangingPunct="1">
              <a:lnSpc>
                <a:spcPct val="100000"/>
              </a:lnSpc>
              <a:spcBef>
                <a:spcPts val="0"/>
              </a:spcBef>
              <a:spcAft>
                <a:spcPts val="1000"/>
              </a:spcAft>
              <a:buClr>
                <a:schemeClr val="tx1"/>
              </a:buClr>
              <a:buSzPct val="100000"/>
              <a:buFont typeface="Wingdings" panose="05000000000000000000" pitchFamily="2" charset="2"/>
              <a:buChar char="Ø"/>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685801" y="609602"/>
            <a:ext cx="10131427" cy="1219198"/>
          </a:xfrm>
          <a:prstGeom prst="rect">
            <a:avLst/>
          </a:prstGeom>
        </p:spPr>
        <p:txBody>
          <a:bodyPr/>
          <a:lstStyle/>
          <a:p>
            <a:pPr lvl="0">
              <a:spcBef>
                <a:spcPct val="0"/>
              </a:spcBef>
              <a:defRPr/>
            </a:pPr>
            <a:r>
              <a:rPr lang="en-US" sz="3600" dirty="0">
                <a:latin typeface="Times New Roman" panose="02020603050405020304" pitchFamily="18" charset="0"/>
                <a:cs typeface="Times New Roman" panose="02020603050405020304" pitchFamily="18" charset="0"/>
              </a:rPr>
              <a:t>EXISTING AND PROPOSED SYSTEM</a:t>
            </a:r>
            <a:endParaRPr kumimoji="0" lang="en-IN" sz="3600" b="0" i="0" u="none" strike="noStrike" kern="1200" cap="all" spc="0" normalizeH="0" baseline="0" noProof="0" dirty="0">
              <a:ln w="3175" cmpd="sng">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3" name="Text Placeholder 2"/>
          <p:cNvSpPr txBox="1"/>
          <p:nvPr/>
        </p:nvSpPr>
        <p:spPr>
          <a:xfrm>
            <a:off x="685800" y="1724299"/>
            <a:ext cx="10131428" cy="3735975"/>
          </a:xfrm>
          <a:prstGeom prst="rect">
            <a:avLst/>
          </a:prstGeom>
        </p:spPr>
        <p:txBody>
          <a:bodyPr>
            <a:noAutofit/>
          </a:bodyPr>
          <a:lstStyle/>
          <a:p>
            <a:pPr marL="285750" indent="-285750">
              <a:spcAft>
                <a:spcPts val="1000"/>
              </a:spcAft>
              <a:buClr>
                <a:schemeClr val="tx1"/>
              </a:buClr>
              <a:buSzPct val="100000"/>
              <a:buFont typeface="Wingdings" panose="05000000000000000000" pitchFamily="2" charset="2"/>
              <a:buChar char="Ø"/>
              <a:defRPr/>
            </a:pPr>
            <a:r>
              <a:rPr lang="en-US" sz="2400" dirty="0">
                <a:latin typeface="Times New Roman" pitchFamily="18" charset="0"/>
                <a:cs typeface="Times New Roman" pitchFamily="18" charset="0"/>
              </a:rPr>
              <a:t>In our project the existing system does image feature extraction (global and local features) for known depths images and probabilistic model is used to train the data set and after using a new image of unknown depth, depth is estimated.</a:t>
            </a:r>
          </a:p>
          <a:p>
            <a:pPr marL="285750" indent="-285750">
              <a:spcAft>
                <a:spcPts val="1000"/>
              </a:spcAft>
              <a:buClr>
                <a:schemeClr val="tx1"/>
              </a:buClr>
              <a:buSzPct val="100000"/>
              <a:buFont typeface="Wingdings" panose="05000000000000000000" pitchFamily="2" charset="2"/>
              <a:buChar char="Ø"/>
              <a:defRPr/>
            </a:pPr>
            <a:r>
              <a:rPr lang="en-US" sz="2400" dirty="0">
                <a:latin typeface="Times New Roman" pitchFamily="18" charset="0"/>
                <a:cs typeface="Times New Roman" pitchFamily="18" charset="0"/>
              </a:rPr>
              <a:t>In our project the proposed system would be the image  feature extraction  same as of existing and also training of data set will be first done using probabilistic model algorithm. For further training of dataset will be replaced by SVM or Random forest algorithm instead of probabilistic model, and finally the depth of new image is calculated or predicted.</a:t>
            </a:r>
          </a:p>
          <a:p>
            <a:pPr marL="285750" marR="0" lvl="0" indent="-285750" algn="l" defTabSz="457200" rtl="0" eaLnBrk="1" fontAlgn="auto" latinLnBrk="0" hangingPunct="1">
              <a:lnSpc>
                <a:spcPct val="100000"/>
              </a:lnSpc>
              <a:spcBef>
                <a:spcPts val="0"/>
              </a:spcBef>
              <a:spcAft>
                <a:spcPts val="1000"/>
              </a:spcAft>
              <a:buClr>
                <a:schemeClr val="tx1"/>
              </a:buClr>
              <a:buSzPct val="100000"/>
              <a:buFont typeface="Wingdings" panose="05000000000000000000" pitchFamily="2" charset="2"/>
              <a:buChar char="Ø"/>
              <a:defRPr/>
            </a:pP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50290" y="106533"/>
            <a:ext cx="10131427" cy="1219198"/>
          </a:xfrm>
        </p:spPr>
        <p:txBody>
          <a:bodyPr/>
          <a:lstStyle/>
          <a:p>
            <a:r>
              <a:rPr lang="en-IN" dirty="0">
                <a:latin typeface="Times New Roman" panose="02020603050405020304" pitchFamily="18" charset="0"/>
                <a:cs typeface="Times New Roman" panose="02020603050405020304" pitchFamily="18" charset="0"/>
              </a:rPr>
              <a:t>ARCHITECTURE</a:t>
            </a:r>
          </a:p>
        </p:txBody>
      </p:sp>
      <p:pic>
        <p:nvPicPr>
          <p:cNvPr id="3" name="Picture 2">
            <a:extLst>
              <a:ext uri="{FF2B5EF4-FFF2-40B4-BE49-F238E27FC236}">
                <a16:creationId xmlns:a16="http://schemas.microsoft.com/office/drawing/2014/main" id="{75DD5286-2343-41F6-88A7-694E60D40AA6}"/>
              </a:ext>
            </a:extLst>
          </p:cNvPr>
          <p:cNvPicPr>
            <a:picLocks noChangeAspect="1"/>
          </p:cNvPicPr>
          <p:nvPr/>
        </p:nvPicPr>
        <p:blipFill>
          <a:blip r:embed="rId2"/>
          <a:stretch>
            <a:fillRect/>
          </a:stretch>
        </p:blipFill>
        <p:spPr>
          <a:xfrm>
            <a:off x="2199861" y="872188"/>
            <a:ext cx="8415129" cy="587927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93CEF-647D-4AE3-B5A9-9C8B717CC5BD}"/>
              </a:ext>
            </a:extLst>
          </p:cNvPr>
          <p:cNvSpPr>
            <a:spLocks noGrp="1"/>
          </p:cNvSpPr>
          <p:nvPr>
            <p:ph type="title"/>
          </p:nvPr>
        </p:nvSpPr>
        <p:spPr/>
        <p:txBody>
          <a:bodyPr/>
          <a:lstStyle/>
          <a:p>
            <a:r>
              <a:rPr lang="en-IN" dirty="0"/>
              <a:t>PRE-PROCESSING TECHNIQUES</a:t>
            </a:r>
          </a:p>
        </p:txBody>
      </p:sp>
      <p:sp>
        <p:nvSpPr>
          <p:cNvPr id="3" name="Rectangle 2">
            <a:extLst>
              <a:ext uri="{FF2B5EF4-FFF2-40B4-BE49-F238E27FC236}">
                <a16:creationId xmlns:a16="http://schemas.microsoft.com/office/drawing/2014/main" id="{1E22805D-1F4D-4C2C-8B13-7B43307770EF}"/>
              </a:ext>
            </a:extLst>
          </p:cNvPr>
          <p:cNvSpPr/>
          <p:nvPr/>
        </p:nvSpPr>
        <p:spPr>
          <a:xfrm>
            <a:off x="808383" y="1842052"/>
            <a:ext cx="8335617" cy="2677656"/>
          </a:xfrm>
          <a:prstGeom prst="rect">
            <a:avLst/>
          </a:prstGeom>
        </p:spPr>
        <p:txBody>
          <a:bodyPr wrap="square">
            <a:spAutoFit/>
          </a:bodyPr>
          <a:lstStyle/>
          <a:p>
            <a:pPr marL="457200" indent="-457200">
              <a:buAutoNum type="arabicPeriod"/>
            </a:pPr>
            <a:r>
              <a:rPr lang="en-IN" sz="2400" dirty="0">
                <a:latin typeface="Times New Roman" panose="02020603050405020304" pitchFamily="18" charset="0"/>
                <a:cs typeface="Times New Roman" panose="02020603050405020304" pitchFamily="18" charset="0"/>
              </a:rPr>
              <a:t>The first pre-processing technique used is to convert image from RGB to grayscale.</a:t>
            </a:r>
          </a:p>
          <a:p>
            <a:pPr marL="457200" indent="-457200">
              <a:buAutoNum type="arabicPeriod"/>
            </a:pPr>
            <a:r>
              <a:rPr lang="en-IN" sz="2400" dirty="0">
                <a:latin typeface="Times New Roman" panose="02020603050405020304" pitchFamily="18" charset="0"/>
                <a:cs typeface="Times New Roman" panose="02020603050405020304" pitchFamily="18" charset="0"/>
              </a:rPr>
              <a:t>After that we apply filters so to obtain sharp edges and for better computation results.</a:t>
            </a:r>
          </a:p>
          <a:p>
            <a:pPr marL="457200" indent="-457200">
              <a:buFontTx/>
              <a:buAutoNum type="arabicPeriod"/>
            </a:pPr>
            <a:r>
              <a:rPr lang="en-IN" sz="2400" dirty="0">
                <a:latin typeface="Times New Roman" panose="02020603050405020304" pitchFamily="18" charset="0"/>
                <a:cs typeface="Times New Roman" panose="02020603050405020304" pitchFamily="18" charset="0"/>
              </a:rPr>
              <a:t>Then we apply sharpening technique for that we use negative Laplacian filter.</a:t>
            </a:r>
          </a:p>
          <a:p>
            <a:pPr marL="457200" indent="-457200">
              <a:buAutoNum type="arabicPeriod"/>
            </a:pPr>
            <a:r>
              <a:rPr lang="en-IN" sz="2400" dirty="0">
                <a:latin typeface="Times New Roman" panose="02020603050405020304" pitchFamily="18" charset="0"/>
                <a:cs typeface="Times New Roman" panose="02020603050405020304" pitchFamily="18" charset="0"/>
              </a:rPr>
              <a:t>Then will resize the image accordingly to our desired value.</a:t>
            </a:r>
          </a:p>
        </p:txBody>
      </p:sp>
    </p:spTree>
    <p:extLst>
      <p:ext uri="{BB962C8B-B14F-4D97-AF65-F5344CB8AC3E}">
        <p14:creationId xmlns:p14="http://schemas.microsoft.com/office/powerpoint/2010/main" val="3338734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1AD28-453B-40B0-B8DA-C3327247CEA5}"/>
              </a:ext>
            </a:extLst>
          </p:cNvPr>
          <p:cNvSpPr>
            <a:spLocks noGrp="1"/>
          </p:cNvSpPr>
          <p:nvPr>
            <p:ph type="title"/>
          </p:nvPr>
        </p:nvSpPr>
        <p:spPr/>
        <p:txBody>
          <a:bodyPr/>
          <a:lstStyle/>
          <a:p>
            <a:r>
              <a:rPr lang="en-IN" dirty="0"/>
              <a:t>Feature extraction</a:t>
            </a:r>
          </a:p>
        </p:txBody>
      </p:sp>
      <p:sp>
        <p:nvSpPr>
          <p:cNvPr id="3" name="Rectangle 2">
            <a:extLst>
              <a:ext uri="{FF2B5EF4-FFF2-40B4-BE49-F238E27FC236}">
                <a16:creationId xmlns:a16="http://schemas.microsoft.com/office/drawing/2014/main" id="{454C2A49-F2E3-4110-8418-EAC2396E0E29}"/>
              </a:ext>
            </a:extLst>
          </p:cNvPr>
          <p:cNvSpPr/>
          <p:nvPr/>
        </p:nvSpPr>
        <p:spPr>
          <a:xfrm>
            <a:off x="808383" y="1881809"/>
            <a:ext cx="8335617" cy="3785652"/>
          </a:xfrm>
          <a:prstGeom prst="rect">
            <a:avLst/>
          </a:prstGeom>
        </p:spPr>
        <p:txBody>
          <a:bodyPr wrap="square">
            <a:spAutoFit/>
          </a:bodyPr>
          <a:lstStyle/>
          <a:p>
            <a:r>
              <a:rPr lang="en-IN" sz="2400" dirty="0">
                <a:latin typeface="Times New Roman" panose="02020603050405020304" pitchFamily="18" charset="0"/>
                <a:cs typeface="Times New Roman" panose="02020603050405020304" pitchFamily="18" charset="0"/>
              </a:rPr>
              <a:t>1.In our project two types of features are extracted from the images based on the application, they are global and local features.</a:t>
            </a:r>
          </a:p>
          <a:p>
            <a:r>
              <a:rPr lang="en-IN" sz="2400" dirty="0">
                <a:latin typeface="Times New Roman" panose="02020603050405020304" pitchFamily="18" charset="0"/>
                <a:cs typeface="Times New Roman" panose="02020603050405020304" pitchFamily="18" charset="0"/>
              </a:rPr>
              <a:t>2. Global features are generally used in  object detection and classification.</a:t>
            </a:r>
          </a:p>
          <a:p>
            <a:r>
              <a:rPr lang="en-IN" sz="2400" dirty="0">
                <a:latin typeface="Times New Roman" panose="02020603050405020304" pitchFamily="18" charset="0"/>
                <a:cs typeface="Times New Roman" panose="02020603050405020304" pitchFamily="18" charset="0"/>
              </a:rPr>
              <a:t>3. Local features are used for object recognition/identification.</a:t>
            </a:r>
          </a:p>
          <a:p>
            <a:r>
              <a:rPr lang="en-IN" sz="2400" dirty="0">
                <a:latin typeface="Times New Roman" panose="02020603050405020304" pitchFamily="18" charset="0"/>
                <a:cs typeface="Times New Roman" panose="02020603050405020304" pitchFamily="18" charset="0"/>
              </a:rPr>
              <a:t>4. In this project for finding global features we used fast </a:t>
            </a:r>
            <a:r>
              <a:rPr lang="en-IN" sz="2400" dirty="0" err="1">
                <a:latin typeface="Times New Roman" panose="02020603050405020304" pitchFamily="18" charset="0"/>
                <a:cs typeface="Times New Roman" panose="02020603050405020304" pitchFamily="18" charset="0"/>
              </a:rPr>
              <a:t>fourier</a:t>
            </a:r>
            <a:r>
              <a:rPr lang="en-IN" sz="2400" dirty="0">
                <a:latin typeface="Times New Roman" panose="02020603050405020304" pitchFamily="18" charset="0"/>
                <a:cs typeface="Times New Roman" panose="02020603050405020304" pitchFamily="18" charset="0"/>
              </a:rPr>
              <a:t>       transform(FFT) and for local features we used windowed </a:t>
            </a:r>
          </a:p>
          <a:p>
            <a:r>
              <a:rPr lang="en-IN" sz="2400" dirty="0" err="1">
                <a:latin typeface="Times New Roman" panose="02020603050405020304" pitchFamily="18" charset="0"/>
                <a:cs typeface="Times New Roman" panose="02020603050405020304" pitchFamily="18" charset="0"/>
              </a:rPr>
              <a:t>fourier</a:t>
            </a:r>
            <a:r>
              <a:rPr lang="en-IN" sz="2400" dirty="0">
                <a:latin typeface="Times New Roman" panose="02020603050405020304" pitchFamily="18" charset="0"/>
                <a:cs typeface="Times New Roman" panose="02020603050405020304" pitchFamily="18" charset="0"/>
              </a:rPr>
              <a:t> transform to get details at particular location.</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15640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276</TotalTime>
  <Words>789</Words>
  <Application>Microsoft Office PowerPoint</Application>
  <PresentationFormat>Widescreen</PresentationFormat>
  <Paragraphs>56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Celestial</vt:lpstr>
      <vt:lpstr>DEPTH ESTIMATION of an             image </vt:lpstr>
      <vt:lpstr>BASE PAPER</vt:lpstr>
      <vt:lpstr>ABSTRACT</vt:lpstr>
      <vt:lpstr>PowerPoint Presentation</vt:lpstr>
      <vt:lpstr>PowerPoint Presentation</vt:lpstr>
      <vt:lpstr>PowerPoint Presentation</vt:lpstr>
      <vt:lpstr>ARCHITECTURE</vt:lpstr>
      <vt:lpstr>PRE-PROCESSING TECHNIQUES</vt:lpstr>
      <vt:lpstr>Feature extraction</vt:lpstr>
      <vt:lpstr>Principal component analysis</vt:lpstr>
      <vt:lpstr>PowerPoint Presentation</vt:lpstr>
      <vt:lpstr>Data storage</vt:lpstr>
      <vt:lpstr>Support vector machines</vt:lpstr>
      <vt:lpstr>PowerPoint Presentation</vt:lpstr>
      <vt:lpstr>Result of features: global Features</vt:lpstr>
      <vt:lpstr>Result of local features</vt:lpstr>
      <vt:lpstr>Input: Testing images</vt:lpstr>
      <vt:lpstr>result</vt:lpstr>
      <vt:lpstr>CONCLUSION</vt:lpstr>
      <vt:lpstr>         ANY QUIRIES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UDAY</dc:creator>
  <cp:lastModifiedBy>kuncha sravani</cp:lastModifiedBy>
  <cp:revision>148</cp:revision>
  <dcterms:created xsi:type="dcterms:W3CDTF">2014-09-12T02:08:00Z</dcterms:created>
  <dcterms:modified xsi:type="dcterms:W3CDTF">2018-03-29T04:02:52Z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1033-10.2.0.5996</vt:lpwstr>
  </property>
</Properties>
</file>