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A3AC-33B0-4535-0D8A-4C420FE54584}"/>
              </a:ext>
            </a:extLst>
          </p:cNvPr>
          <p:cNvSpPr>
            <a:spLocks noGrp="1"/>
          </p:cNvSpPr>
          <p:nvPr>
            <p:ph type="ctrTitle"/>
          </p:nvPr>
        </p:nvSpPr>
        <p:spPr>
          <a:xfrm>
            <a:off x="1100015" y="420814"/>
            <a:ext cx="7315200" cy="3255264"/>
          </a:xfrm>
        </p:spPr>
        <p:txBody>
          <a:bodyPr/>
          <a:lstStyle/>
          <a:p>
            <a:r>
              <a:rPr lang="en-IN" i="1" dirty="0"/>
              <a:t>Library Management System</a:t>
            </a:r>
            <a:endParaRPr lang="en-US" i="1" dirty="0"/>
          </a:p>
        </p:txBody>
      </p:sp>
      <p:sp>
        <p:nvSpPr>
          <p:cNvPr id="3" name="Subtitle 2">
            <a:extLst>
              <a:ext uri="{FF2B5EF4-FFF2-40B4-BE49-F238E27FC236}">
                <a16:creationId xmlns:a16="http://schemas.microsoft.com/office/drawing/2014/main" id="{4BCCE32B-9C31-752C-4915-C5E9F3206DAA}"/>
              </a:ext>
            </a:extLst>
          </p:cNvPr>
          <p:cNvSpPr>
            <a:spLocks noGrp="1"/>
          </p:cNvSpPr>
          <p:nvPr>
            <p:ph type="subTitle" idx="1"/>
          </p:nvPr>
        </p:nvSpPr>
        <p:spPr>
          <a:xfrm>
            <a:off x="1100015" y="4518630"/>
            <a:ext cx="7315200" cy="1066016"/>
          </a:xfrm>
        </p:spPr>
        <p:txBody>
          <a:bodyPr>
            <a:normAutofit fontScale="70000" lnSpcReduction="20000"/>
          </a:bodyPr>
          <a:lstStyle/>
          <a:p>
            <a:r>
              <a:rPr lang="en-IN" b="1" i="1" dirty="0" err="1"/>
              <a:t>Name:SravaniNakka</a:t>
            </a:r>
            <a:endParaRPr lang="en-IN" b="1" i="1" dirty="0"/>
          </a:p>
          <a:p>
            <a:r>
              <a:rPr lang="en-IN" b="1" i="1" dirty="0"/>
              <a:t>Batch No: 3022-7601</a:t>
            </a:r>
          </a:p>
          <a:p>
            <a:r>
              <a:rPr lang="en-IN" b="1" i="1" dirty="0" err="1"/>
              <a:t>Enrollment</a:t>
            </a:r>
            <a:r>
              <a:rPr lang="en-IN" b="1" i="1" dirty="0"/>
              <a:t> No:EBEON0722629251</a:t>
            </a:r>
            <a:endParaRPr lang="en-US" b="1" i="1" dirty="0"/>
          </a:p>
        </p:txBody>
      </p:sp>
    </p:spTree>
    <p:extLst>
      <p:ext uri="{BB962C8B-B14F-4D97-AF65-F5344CB8AC3E}">
        <p14:creationId xmlns:p14="http://schemas.microsoft.com/office/powerpoint/2010/main" val="88267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1132-6CEB-4000-6E53-C31BAD96B6BF}"/>
              </a:ext>
            </a:extLst>
          </p:cNvPr>
          <p:cNvSpPr>
            <a:spLocks noGrp="1"/>
          </p:cNvSpPr>
          <p:nvPr>
            <p:ph type="ctrTitle"/>
          </p:nvPr>
        </p:nvSpPr>
        <p:spPr>
          <a:xfrm>
            <a:off x="2288965" y="918930"/>
            <a:ext cx="6357002" cy="800759"/>
          </a:xfrm>
        </p:spPr>
        <p:txBody>
          <a:bodyPr>
            <a:normAutofit fontScale="90000"/>
          </a:bodyPr>
          <a:lstStyle/>
          <a:p>
            <a:r>
              <a:rPr lang="en-IN" i="1" dirty="0"/>
              <a:t>Objectives</a:t>
            </a:r>
            <a:endParaRPr lang="en-US" i="1" dirty="0"/>
          </a:p>
        </p:txBody>
      </p:sp>
      <p:sp>
        <p:nvSpPr>
          <p:cNvPr id="3" name="Content Placeholder 2">
            <a:extLst>
              <a:ext uri="{FF2B5EF4-FFF2-40B4-BE49-F238E27FC236}">
                <a16:creationId xmlns:a16="http://schemas.microsoft.com/office/drawing/2014/main" id="{B519FE73-9B78-4EF5-5168-1B1DB965621F}"/>
              </a:ext>
            </a:extLst>
          </p:cNvPr>
          <p:cNvSpPr>
            <a:spLocks noGrp="1"/>
          </p:cNvSpPr>
          <p:nvPr>
            <p:ph type="subTitle" idx="1"/>
          </p:nvPr>
        </p:nvSpPr>
        <p:spPr>
          <a:xfrm>
            <a:off x="933977" y="1996810"/>
            <a:ext cx="7315200" cy="3141502"/>
          </a:xfrm>
        </p:spPr>
        <p:txBody>
          <a:bodyPr>
            <a:normAutofit/>
          </a:bodyPr>
          <a:lstStyle/>
          <a:p>
            <a:r>
              <a:rPr lang="en-IN" dirty="0">
                <a:sym typeface="Wingdings" pitchFamily="2" charset="2"/>
              </a:rPr>
              <a:t></a:t>
            </a:r>
            <a:r>
              <a:rPr lang="en-IN" i="1" dirty="0">
                <a:sym typeface="Wingdings" pitchFamily="2" charset="2"/>
              </a:rPr>
              <a:t>The main objective of Library Management is to </a:t>
            </a:r>
            <a:r>
              <a:rPr lang="en-IN" i="1" dirty="0" err="1">
                <a:sym typeface="Wingdings" pitchFamily="2" charset="2"/>
              </a:rPr>
              <a:t>add,update,delete</a:t>
            </a:r>
            <a:r>
              <a:rPr lang="en-IN" i="1" dirty="0">
                <a:sym typeface="Wingdings" pitchFamily="2" charset="2"/>
              </a:rPr>
              <a:t> and borrow a book.</a:t>
            </a:r>
          </a:p>
          <a:p>
            <a:r>
              <a:rPr lang="en-IN" i="1" dirty="0">
                <a:sym typeface="Wingdings" pitchFamily="2" charset="2"/>
              </a:rPr>
              <a:t>The Library management system application will help  in maintaining all the  records of a book and borrower.</a:t>
            </a:r>
          </a:p>
          <a:p>
            <a:r>
              <a:rPr lang="en-IN" i="1" dirty="0">
                <a:sym typeface="Wingdings" pitchFamily="2" charset="2"/>
              </a:rPr>
              <a:t>This project will be very useful for the people...who want to read library books in their respective areas
This project will provide the list of books  and list of borrowers with just a click.</a:t>
            </a:r>
          </a:p>
        </p:txBody>
      </p:sp>
    </p:spTree>
    <p:extLst>
      <p:ext uri="{BB962C8B-B14F-4D97-AF65-F5344CB8AC3E}">
        <p14:creationId xmlns:p14="http://schemas.microsoft.com/office/powerpoint/2010/main" val="33901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46C5-80F4-0B59-1481-4D3A6932E731}"/>
              </a:ext>
            </a:extLst>
          </p:cNvPr>
          <p:cNvSpPr>
            <a:spLocks noGrp="1"/>
          </p:cNvSpPr>
          <p:nvPr>
            <p:ph type="ctrTitle"/>
          </p:nvPr>
        </p:nvSpPr>
        <p:spPr>
          <a:xfrm>
            <a:off x="2438400" y="1425435"/>
            <a:ext cx="7315200" cy="206327"/>
          </a:xfrm>
        </p:spPr>
        <p:txBody>
          <a:bodyPr>
            <a:normAutofit fontScale="90000"/>
          </a:bodyPr>
          <a:lstStyle/>
          <a:p>
            <a:r>
              <a:rPr lang="en-IN" i="1" dirty="0"/>
              <a:t>Requirements</a:t>
            </a:r>
            <a:endParaRPr lang="en-US" i="1" dirty="0"/>
          </a:p>
        </p:txBody>
      </p:sp>
      <p:sp>
        <p:nvSpPr>
          <p:cNvPr id="3" name="Content Placeholder 2">
            <a:extLst>
              <a:ext uri="{FF2B5EF4-FFF2-40B4-BE49-F238E27FC236}">
                <a16:creationId xmlns:a16="http://schemas.microsoft.com/office/drawing/2014/main" id="{E249AD2E-5E8D-799A-C622-EFB47305E5DB}"/>
              </a:ext>
            </a:extLst>
          </p:cNvPr>
          <p:cNvSpPr>
            <a:spLocks noGrp="1"/>
          </p:cNvSpPr>
          <p:nvPr>
            <p:ph type="subTitle" idx="1"/>
          </p:nvPr>
        </p:nvSpPr>
        <p:spPr>
          <a:xfrm>
            <a:off x="2650079" y="1891652"/>
            <a:ext cx="5202610" cy="3849879"/>
          </a:xfrm>
        </p:spPr>
        <p:txBody>
          <a:bodyPr/>
          <a:lstStyle/>
          <a:p>
            <a:r>
              <a:rPr lang="en-IN" b="1" i="1" dirty="0"/>
              <a:t>Hardware Requirements</a:t>
            </a:r>
          </a:p>
          <a:p>
            <a:pPr marL="457200" indent="-457200">
              <a:buFont typeface="+mj-lt"/>
              <a:buAutoNum type="arabicPeriod"/>
            </a:pPr>
            <a:r>
              <a:rPr lang="en-IN" i="1" dirty="0">
                <a:sym typeface="Wingdings" pitchFamily="2" charset="2"/>
              </a:rPr>
              <a:t>Processor-i3</a:t>
            </a:r>
          </a:p>
          <a:p>
            <a:pPr marL="457200" indent="-457200">
              <a:buFont typeface="+mj-lt"/>
              <a:buAutoNum type="arabicPeriod"/>
            </a:pPr>
            <a:r>
              <a:rPr lang="en-IN" i="1" dirty="0">
                <a:sym typeface="Wingdings" pitchFamily="2" charset="2"/>
              </a:rPr>
              <a:t>Harddisk-8GB</a:t>
            </a:r>
          </a:p>
          <a:p>
            <a:r>
              <a:rPr lang="en-IN" b="1" i="1" dirty="0">
                <a:sym typeface="Wingdings" pitchFamily="2" charset="2"/>
              </a:rPr>
              <a:t>Software Requirements</a:t>
            </a:r>
          </a:p>
          <a:p>
            <a:pPr marL="457200" indent="-457200">
              <a:buFont typeface="+mj-lt"/>
              <a:buAutoNum type="arabicPeriod"/>
            </a:pPr>
            <a:r>
              <a:rPr lang="en-IN" i="1" dirty="0">
                <a:sym typeface="Wingdings" pitchFamily="2" charset="2"/>
              </a:rPr>
              <a:t>Windows 10</a:t>
            </a:r>
          </a:p>
          <a:p>
            <a:pPr marL="457200" indent="-457200">
              <a:buFont typeface="+mj-lt"/>
              <a:buAutoNum type="arabicPeriod"/>
            </a:pPr>
            <a:r>
              <a:rPr lang="en-IN" i="1" dirty="0">
                <a:sym typeface="Wingdings" pitchFamily="2" charset="2"/>
              </a:rPr>
              <a:t>MySQL Workbench</a:t>
            </a:r>
          </a:p>
          <a:p>
            <a:pPr marL="457200" indent="-457200">
              <a:buFont typeface="+mj-lt"/>
              <a:buAutoNum type="arabicPeriod"/>
            </a:pPr>
            <a:r>
              <a:rPr lang="en-IN" i="1" dirty="0">
                <a:sym typeface="Wingdings" pitchFamily="2" charset="2"/>
              </a:rPr>
              <a:t></a:t>
            </a:r>
            <a:r>
              <a:rPr lang="en-IN" i="1" dirty="0" err="1">
                <a:sym typeface="Wingdings" pitchFamily="2" charset="2"/>
              </a:rPr>
              <a:t>Ecllipse</a:t>
            </a:r>
            <a:r>
              <a:rPr lang="en-IN" i="1" dirty="0">
                <a:sym typeface="Wingdings" pitchFamily="2" charset="2"/>
              </a:rPr>
              <a:t>-IDE 2022</a:t>
            </a:r>
          </a:p>
          <a:p>
            <a:pPr marL="457200" indent="-457200">
              <a:buFont typeface="+mj-lt"/>
              <a:buAutoNum type="arabicPeriod"/>
            </a:pPr>
            <a:endParaRPr lang="en-IN" dirty="0">
              <a:sym typeface="Wingdings" pitchFamily="2" charset="2"/>
            </a:endParaRPr>
          </a:p>
          <a:p>
            <a:pPr marL="457200" indent="-457200">
              <a:buFont typeface="+mj-lt"/>
              <a:buAutoNum type="arabicPeriod"/>
            </a:pPr>
            <a:endParaRPr lang="en-US" dirty="0"/>
          </a:p>
        </p:txBody>
      </p:sp>
    </p:spTree>
    <p:extLst>
      <p:ext uri="{BB962C8B-B14F-4D97-AF65-F5344CB8AC3E}">
        <p14:creationId xmlns:p14="http://schemas.microsoft.com/office/powerpoint/2010/main" val="2473433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4846-5A7A-722F-9CD4-2F3DCF8955A4}"/>
              </a:ext>
            </a:extLst>
          </p:cNvPr>
          <p:cNvSpPr>
            <a:spLocks noGrp="1"/>
          </p:cNvSpPr>
          <p:nvPr>
            <p:ph type="ctrTitle"/>
          </p:nvPr>
        </p:nvSpPr>
        <p:spPr>
          <a:xfrm flipV="1">
            <a:off x="1069848" y="-6973634"/>
            <a:ext cx="7315200" cy="5965541"/>
          </a:xfrm>
        </p:spPr>
        <p:txBody>
          <a:bodyPr/>
          <a:lstStyle/>
          <a:p>
            <a:endParaRPr lang="en-US" dirty="0"/>
          </a:p>
        </p:txBody>
      </p:sp>
      <p:sp>
        <p:nvSpPr>
          <p:cNvPr id="3" name="Content Placeholder 2">
            <a:extLst>
              <a:ext uri="{FF2B5EF4-FFF2-40B4-BE49-F238E27FC236}">
                <a16:creationId xmlns:a16="http://schemas.microsoft.com/office/drawing/2014/main" id="{04EF050C-7E9D-A8C6-CADE-6E36361D5CCA}"/>
              </a:ext>
            </a:extLst>
          </p:cNvPr>
          <p:cNvSpPr>
            <a:spLocks noGrp="1"/>
          </p:cNvSpPr>
          <p:nvPr>
            <p:ph type="subTitle" idx="1"/>
          </p:nvPr>
        </p:nvSpPr>
        <p:spPr>
          <a:xfrm>
            <a:off x="1119743" y="936934"/>
            <a:ext cx="7315200" cy="4647712"/>
          </a:xfrm>
        </p:spPr>
        <p:txBody>
          <a:bodyPr>
            <a:normAutofit/>
          </a:bodyPr>
          <a:lstStyle/>
          <a:p>
            <a:r>
              <a:rPr lang="en-IN" b="1" i="1" dirty="0"/>
              <a:t>Welcome page:</a:t>
            </a:r>
          </a:p>
          <a:p>
            <a:pPr marL="457200" indent="-457200">
              <a:buFont typeface="+mj-lt"/>
              <a:buAutoNum type="arabicPeriod"/>
            </a:pPr>
            <a:r>
              <a:rPr lang="en-IN" i="1" dirty="0"/>
              <a:t>My welcome page welcomes you to the page with the text and a </a:t>
            </a:r>
            <a:r>
              <a:rPr lang="en-IN" i="1" dirty="0" err="1"/>
              <a:t>button.When</a:t>
            </a:r>
            <a:r>
              <a:rPr lang="en-IN" i="1" dirty="0"/>
              <a:t> you click on that button it will navigate you in to the List of books page.</a:t>
            </a:r>
          </a:p>
          <a:p>
            <a:r>
              <a:rPr lang="en-IN" b="1" i="1" dirty="0"/>
              <a:t>List of books:</a:t>
            </a:r>
          </a:p>
          <a:p>
            <a:pPr marL="457200" indent="-457200">
              <a:buFont typeface="+mj-lt"/>
              <a:buAutoNum type="arabicPeriod"/>
            </a:pPr>
            <a:r>
              <a:rPr lang="en-IN" i="1" dirty="0"/>
              <a:t>In list of books  we have a list of books with the book names and </a:t>
            </a:r>
            <a:r>
              <a:rPr lang="en-IN" i="1" dirty="0" err="1"/>
              <a:t>authors.we</a:t>
            </a:r>
            <a:r>
              <a:rPr lang="en-IN" i="1" dirty="0"/>
              <a:t> have 4 buttons  in this page Add a </a:t>
            </a:r>
            <a:r>
              <a:rPr lang="en-IN" i="1" dirty="0" err="1"/>
              <a:t>book,update</a:t>
            </a:r>
            <a:r>
              <a:rPr lang="en-IN" i="1" dirty="0"/>
              <a:t> ,delete and Borrow.</a:t>
            </a:r>
          </a:p>
          <a:p>
            <a:r>
              <a:rPr lang="en-IN" b="1" i="1" dirty="0"/>
              <a:t>page of Add and Borrow book:</a:t>
            </a:r>
          </a:p>
          <a:p>
            <a:pPr marL="457200" indent="-457200">
              <a:buFont typeface="+mj-lt"/>
              <a:buAutoNum type="arabicPeriod"/>
            </a:pPr>
            <a:r>
              <a:rPr lang="en-IN" i="1" dirty="0"/>
              <a:t>It opens to a page of Add books... we have to enter the details of </a:t>
            </a:r>
            <a:r>
              <a:rPr lang="en-IN" i="1" dirty="0" err="1"/>
              <a:t>booknames</a:t>
            </a:r>
            <a:r>
              <a:rPr lang="en-IN" i="1" dirty="0"/>
              <a:t> and </a:t>
            </a:r>
            <a:r>
              <a:rPr lang="en-IN" i="1" dirty="0" err="1"/>
              <a:t>author.While</a:t>
            </a:r>
            <a:r>
              <a:rPr lang="en-IN" i="1" dirty="0"/>
              <a:t> in borrow page we have to enter the details of borrower name and Email.</a:t>
            </a:r>
          </a:p>
        </p:txBody>
      </p:sp>
    </p:spTree>
    <p:extLst>
      <p:ext uri="{BB962C8B-B14F-4D97-AF65-F5344CB8AC3E}">
        <p14:creationId xmlns:p14="http://schemas.microsoft.com/office/powerpoint/2010/main" val="420706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F6E6-AA93-D3B2-779E-FB616D65273A}"/>
              </a:ext>
            </a:extLst>
          </p:cNvPr>
          <p:cNvSpPr>
            <a:spLocks noGrp="1"/>
          </p:cNvSpPr>
          <p:nvPr>
            <p:ph type="ctrTitle"/>
          </p:nvPr>
        </p:nvSpPr>
        <p:spPr>
          <a:xfrm>
            <a:off x="2229665" y="474398"/>
            <a:ext cx="6855118" cy="1257152"/>
          </a:xfrm>
        </p:spPr>
        <p:txBody>
          <a:bodyPr/>
          <a:lstStyle/>
          <a:p>
            <a:r>
              <a:rPr lang="en-IN" i="1" dirty="0"/>
              <a:t>Conclusion</a:t>
            </a:r>
            <a:endParaRPr lang="en-US" i="1" dirty="0"/>
          </a:p>
        </p:txBody>
      </p:sp>
      <p:sp>
        <p:nvSpPr>
          <p:cNvPr id="3" name="Content Placeholder 2">
            <a:extLst>
              <a:ext uri="{FF2B5EF4-FFF2-40B4-BE49-F238E27FC236}">
                <a16:creationId xmlns:a16="http://schemas.microsoft.com/office/drawing/2014/main" id="{B4B64764-F526-875C-9F0F-D275021A0A52}"/>
              </a:ext>
            </a:extLst>
          </p:cNvPr>
          <p:cNvSpPr>
            <a:spLocks noGrp="1"/>
          </p:cNvSpPr>
          <p:nvPr>
            <p:ph type="subTitle" idx="1"/>
          </p:nvPr>
        </p:nvSpPr>
        <p:spPr>
          <a:xfrm>
            <a:off x="640436" y="2051766"/>
            <a:ext cx="8071277" cy="3746358"/>
          </a:xfrm>
        </p:spPr>
        <p:txBody>
          <a:bodyPr/>
          <a:lstStyle/>
          <a:p>
            <a:r>
              <a:rPr lang="en-IN" dirty="0">
                <a:sym typeface="Wingdings" pitchFamily="2" charset="2"/>
              </a:rPr>
              <a:t></a:t>
            </a:r>
            <a:r>
              <a:rPr lang="en-IN" i="1" dirty="0">
                <a:sym typeface="Wingdings" pitchFamily="2" charset="2"/>
              </a:rPr>
              <a:t>T</a:t>
            </a:r>
            <a:r>
              <a:rPr lang="en-IN" i="1" dirty="0"/>
              <a:t>he Library Management System is much more user-friendly, faster               in operation and easy to manage than the manual one. Through the use of it.</a:t>
            </a:r>
          </a:p>
          <a:p>
            <a:r>
              <a:rPr lang="en-IN" i="1" dirty="0"/>
              <a:t> </a:t>
            </a:r>
            <a:r>
              <a:rPr lang="en-IN" i="1" dirty="0">
                <a:sym typeface="Wingdings" pitchFamily="2" charset="2"/>
              </a:rPr>
              <a:t>T</a:t>
            </a:r>
            <a:r>
              <a:rPr lang="en-IN" i="1" dirty="0"/>
              <a:t>he librarian can manage the whole data of the library in a single database in different tables with a much more security than the traditional way.</a:t>
            </a:r>
          </a:p>
          <a:p>
            <a:r>
              <a:rPr lang="en-IN" i="1" dirty="0">
                <a:sym typeface="Wingdings" pitchFamily="2" charset="2"/>
              </a:rPr>
              <a:t>Th</a:t>
            </a:r>
            <a:r>
              <a:rPr lang="en-IN" i="1" dirty="0"/>
              <a:t>e library facilitates each student with access to essential resources and learning material for a smooth learning process.</a:t>
            </a:r>
            <a:endParaRPr lang="en-US" i="1" dirty="0"/>
          </a:p>
        </p:txBody>
      </p:sp>
    </p:spTree>
    <p:extLst>
      <p:ext uri="{BB962C8B-B14F-4D97-AF65-F5344CB8AC3E}">
        <p14:creationId xmlns:p14="http://schemas.microsoft.com/office/powerpoint/2010/main" val="218024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8C3D-BF91-93A7-4ED1-6486394F3997}"/>
              </a:ext>
            </a:extLst>
          </p:cNvPr>
          <p:cNvSpPr>
            <a:spLocks noGrp="1"/>
          </p:cNvSpPr>
          <p:nvPr>
            <p:ph type="ctrTitle"/>
          </p:nvPr>
        </p:nvSpPr>
        <p:spPr>
          <a:xfrm rot="10800000" flipV="1">
            <a:off x="1852603" y="-521836"/>
            <a:ext cx="7315200" cy="2496300"/>
          </a:xfrm>
        </p:spPr>
        <p:txBody>
          <a:bodyPr/>
          <a:lstStyle/>
          <a:p>
            <a:r>
              <a:rPr lang="en-IN" i="1" dirty="0"/>
              <a:t>CONTENT</a:t>
            </a:r>
            <a:endParaRPr lang="en-US" i="1" dirty="0"/>
          </a:p>
        </p:txBody>
      </p:sp>
      <p:sp>
        <p:nvSpPr>
          <p:cNvPr id="3" name="Content Placeholder 2">
            <a:extLst>
              <a:ext uri="{FF2B5EF4-FFF2-40B4-BE49-F238E27FC236}">
                <a16:creationId xmlns:a16="http://schemas.microsoft.com/office/drawing/2014/main" id="{0A0150C4-B7ED-14CA-448A-3728DA49BA34}"/>
              </a:ext>
            </a:extLst>
          </p:cNvPr>
          <p:cNvSpPr>
            <a:spLocks noGrp="1"/>
          </p:cNvSpPr>
          <p:nvPr>
            <p:ph type="subTitle" idx="1"/>
          </p:nvPr>
        </p:nvSpPr>
        <p:spPr>
          <a:xfrm>
            <a:off x="1100015" y="1974465"/>
            <a:ext cx="7315200" cy="3610181"/>
          </a:xfrm>
        </p:spPr>
        <p:txBody>
          <a:bodyPr>
            <a:normAutofit fontScale="70000" lnSpcReduction="20000"/>
          </a:bodyPr>
          <a:lstStyle/>
          <a:p>
            <a:pPr marL="457200" indent="-457200">
              <a:buFont typeface="+mj-lt"/>
              <a:buAutoNum type="arabicPeriod"/>
            </a:pPr>
            <a:r>
              <a:rPr lang="en-IN" b="1" i="1" dirty="0">
                <a:sym typeface="Wingdings" pitchFamily="2" charset="2"/>
              </a:rPr>
              <a:t> I</a:t>
            </a:r>
            <a:r>
              <a:rPr lang="en-IN" b="1" i="1" dirty="0"/>
              <a:t>ntroduction To Library Management System</a:t>
            </a:r>
          </a:p>
          <a:p>
            <a:pPr marL="457200" indent="-457200">
              <a:buFont typeface="+mj-lt"/>
              <a:buAutoNum type="arabicPeriod"/>
            </a:pPr>
            <a:r>
              <a:rPr lang="en-IN" b="1" i="1" dirty="0">
                <a:sym typeface="Wingdings" pitchFamily="2" charset="2"/>
              </a:rPr>
              <a:t> F</a:t>
            </a:r>
            <a:r>
              <a:rPr lang="en-IN" b="1" i="1" dirty="0"/>
              <a:t>rontend: </a:t>
            </a:r>
            <a:r>
              <a:rPr lang="en-IN" b="1" i="1" dirty="0" err="1"/>
              <a:t>Thymeleaf</a:t>
            </a:r>
            <a:endParaRPr lang="en-IN" b="1" i="1" dirty="0"/>
          </a:p>
          <a:p>
            <a:pPr marL="457200" indent="-457200">
              <a:buFont typeface="+mj-lt"/>
              <a:buAutoNum type="arabicPeriod"/>
            </a:pPr>
            <a:r>
              <a:rPr lang="en-IN" b="1" i="1" dirty="0">
                <a:sym typeface="Wingdings" pitchFamily="2" charset="2"/>
              </a:rPr>
              <a:t> B</a:t>
            </a:r>
            <a:r>
              <a:rPr lang="en-IN" b="1" i="1" dirty="0"/>
              <a:t>ackend: </a:t>
            </a:r>
            <a:r>
              <a:rPr lang="en-IN" b="1" i="1" dirty="0" err="1"/>
              <a:t>Springboot,SpringdataJPA,Java,Maven</a:t>
            </a:r>
            <a:endParaRPr lang="en-IN" b="1" i="1" dirty="0"/>
          </a:p>
          <a:p>
            <a:pPr marL="457200" indent="-457200">
              <a:buFont typeface="+mj-lt"/>
              <a:buAutoNum type="arabicPeriod"/>
            </a:pPr>
            <a:r>
              <a:rPr lang="en-IN" b="1" i="1" dirty="0">
                <a:sym typeface="Wingdings" pitchFamily="2" charset="2"/>
              </a:rPr>
              <a:t> T</a:t>
            </a:r>
            <a:r>
              <a:rPr lang="en-IN" b="1" i="1" dirty="0"/>
              <a:t>echnologies Used</a:t>
            </a:r>
          </a:p>
          <a:p>
            <a:pPr marL="457200" indent="-457200">
              <a:buFont typeface="+mj-lt"/>
              <a:buAutoNum type="arabicPeriod"/>
            </a:pPr>
            <a:r>
              <a:rPr lang="en-IN" b="1" i="1" dirty="0">
                <a:sym typeface="Wingdings" pitchFamily="2" charset="2"/>
              </a:rPr>
              <a:t> O</a:t>
            </a:r>
            <a:r>
              <a:rPr lang="en-IN" b="1" i="1" dirty="0"/>
              <a:t>bjectives</a:t>
            </a:r>
          </a:p>
          <a:p>
            <a:pPr marL="457200" indent="-457200">
              <a:buFont typeface="+mj-lt"/>
              <a:buAutoNum type="arabicPeriod"/>
            </a:pPr>
            <a:r>
              <a:rPr lang="en-IN" b="1" i="1" dirty="0">
                <a:sym typeface="Wingdings" pitchFamily="2" charset="2"/>
              </a:rPr>
              <a:t> R</a:t>
            </a:r>
            <a:r>
              <a:rPr lang="en-IN" b="1" i="1" dirty="0"/>
              <a:t>equirements</a:t>
            </a:r>
          </a:p>
          <a:p>
            <a:pPr marL="457200" indent="-457200">
              <a:buFont typeface="+mj-lt"/>
              <a:buAutoNum type="arabicPeriod"/>
            </a:pPr>
            <a:r>
              <a:rPr lang="en-IN" b="1" i="1" dirty="0">
                <a:sym typeface="Wingdings" pitchFamily="2" charset="2"/>
              </a:rPr>
              <a:t> </a:t>
            </a:r>
            <a:r>
              <a:rPr lang="en-IN" b="1" i="1" dirty="0"/>
              <a:t>Welcome Page</a:t>
            </a:r>
          </a:p>
          <a:p>
            <a:pPr marL="457200" indent="-457200">
              <a:buFont typeface="+mj-lt"/>
              <a:buAutoNum type="arabicPeriod"/>
            </a:pPr>
            <a:r>
              <a:rPr lang="en-IN" b="1" i="1" dirty="0">
                <a:sym typeface="Wingdings" pitchFamily="2" charset="2"/>
              </a:rPr>
              <a:t> L</a:t>
            </a:r>
            <a:r>
              <a:rPr lang="en-IN" b="1" i="1" dirty="0"/>
              <a:t>ist Of Books</a:t>
            </a:r>
          </a:p>
          <a:p>
            <a:pPr marL="457200" indent="-457200">
              <a:buFont typeface="+mj-lt"/>
              <a:buAutoNum type="arabicPeriod"/>
            </a:pPr>
            <a:r>
              <a:rPr lang="en-IN" b="1" i="1" dirty="0">
                <a:sym typeface="Wingdings" pitchFamily="2" charset="2"/>
              </a:rPr>
              <a:t> Ad</a:t>
            </a:r>
            <a:r>
              <a:rPr lang="en-IN" b="1" i="1" dirty="0"/>
              <a:t>d and Borrow Book Page</a:t>
            </a:r>
          </a:p>
          <a:p>
            <a:pPr marL="457200" indent="-457200">
              <a:buFont typeface="+mj-lt"/>
              <a:buAutoNum type="arabicPeriod"/>
            </a:pPr>
            <a:r>
              <a:rPr lang="en-IN" b="1" i="1" dirty="0">
                <a:sym typeface="Wingdings" pitchFamily="2" charset="2"/>
              </a:rPr>
              <a:t> Li</a:t>
            </a:r>
            <a:r>
              <a:rPr lang="en-IN" b="1" i="1" dirty="0"/>
              <a:t>st Of  Borrowers</a:t>
            </a:r>
          </a:p>
          <a:p>
            <a:pPr marL="457200" indent="-457200">
              <a:buFont typeface="+mj-lt"/>
              <a:buAutoNum type="arabicPeriod"/>
            </a:pPr>
            <a:r>
              <a:rPr lang="en-IN" b="1" i="1" dirty="0">
                <a:sym typeface="Wingdings" pitchFamily="2" charset="2"/>
              </a:rPr>
              <a:t> </a:t>
            </a:r>
            <a:r>
              <a:rPr lang="en-IN" b="1" i="1" dirty="0"/>
              <a:t>Conclusion</a:t>
            </a:r>
          </a:p>
          <a:p>
            <a:endParaRPr lang="en-IN" i="1" dirty="0"/>
          </a:p>
          <a:p>
            <a:endParaRPr lang="en-IN" i="1" dirty="0"/>
          </a:p>
          <a:p>
            <a:endParaRPr lang="en-IN" i="1" dirty="0"/>
          </a:p>
          <a:p>
            <a:endParaRPr lang="en-US" i="1" dirty="0"/>
          </a:p>
        </p:txBody>
      </p:sp>
    </p:spTree>
    <p:extLst>
      <p:ext uri="{BB962C8B-B14F-4D97-AF65-F5344CB8AC3E}">
        <p14:creationId xmlns:p14="http://schemas.microsoft.com/office/powerpoint/2010/main" val="280888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BAF6-1D8A-36F6-21C3-D04E84BCE3B5}"/>
              </a:ext>
            </a:extLst>
          </p:cNvPr>
          <p:cNvSpPr>
            <a:spLocks noGrp="1"/>
          </p:cNvSpPr>
          <p:nvPr>
            <p:ph type="ctrTitle"/>
          </p:nvPr>
        </p:nvSpPr>
        <p:spPr>
          <a:xfrm>
            <a:off x="1307047" y="1380093"/>
            <a:ext cx="7315200" cy="1203996"/>
          </a:xfrm>
        </p:spPr>
        <p:txBody>
          <a:bodyPr>
            <a:normAutofit fontScale="90000"/>
          </a:bodyPr>
          <a:lstStyle/>
          <a:p>
            <a:r>
              <a:rPr lang="en-IN" i="1" dirty="0"/>
              <a:t>Introduction To Library Management System</a:t>
            </a:r>
            <a:endParaRPr lang="en-US" i="1" dirty="0"/>
          </a:p>
        </p:txBody>
      </p:sp>
      <p:sp>
        <p:nvSpPr>
          <p:cNvPr id="3" name="Content Placeholder 2">
            <a:extLst>
              <a:ext uri="{FF2B5EF4-FFF2-40B4-BE49-F238E27FC236}">
                <a16:creationId xmlns:a16="http://schemas.microsoft.com/office/drawing/2014/main" id="{D26B5826-B81B-D912-DB0B-379BC24089A4}"/>
              </a:ext>
            </a:extLst>
          </p:cNvPr>
          <p:cNvSpPr>
            <a:spLocks noGrp="1"/>
          </p:cNvSpPr>
          <p:nvPr>
            <p:ph type="subTitle" idx="1"/>
          </p:nvPr>
        </p:nvSpPr>
        <p:spPr>
          <a:xfrm>
            <a:off x="744218" y="3214038"/>
            <a:ext cx="7315200" cy="3011043"/>
          </a:xfrm>
        </p:spPr>
        <p:txBody>
          <a:bodyPr>
            <a:normAutofit/>
          </a:bodyPr>
          <a:lstStyle/>
          <a:p>
            <a:r>
              <a:rPr lang="en-IN" b="1" i="1" dirty="0">
                <a:sym typeface="Wingdings" pitchFamily="2" charset="2"/>
              </a:rPr>
              <a:t></a:t>
            </a:r>
            <a:r>
              <a:rPr lang="en-IN" b="1" i="1" dirty="0"/>
              <a:t>A college library management is a project that manages and stores books information electronically according to student’s needs. </a:t>
            </a:r>
          </a:p>
          <a:p>
            <a:r>
              <a:rPr lang="en-IN" b="1" i="1" dirty="0">
                <a:sym typeface="Wingdings" pitchFamily="2" charset="2"/>
              </a:rPr>
              <a:t>T</a:t>
            </a:r>
            <a:r>
              <a:rPr lang="en-IN" b="1" i="1" dirty="0"/>
              <a:t>he system helps both students and library manager to keep a constant track of all the books available in the library. </a:t>
            </a:r>
            <a:endParaRPr lang="en-US" b="1" i="1" dirty="0"/>
          </a:p>
        </p:txBody>
      </p:sp>
    </p:spTree>
    <p:extLst>
      <p:ext uri="{BB962C8B-B14F-4D97-AF65-F5344CB8AC3E}">
        <p14:creationId xmlns:p14="http://schemas.microsoft.com/office/powerpoint/2010/main" val="1097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6633-E1BB-13C3-7396-D84D09A8EE2F}"/>
              </a:ext>
            </a:extLst>
          </p:cNvPr>
          <p:cNvSpPr>
            <a:spLocks noGrp="1"/>
          </p:cNvSpPr>
          <p:nvPr>
            <p:ph type="ctrTitle"/>
          </p:nvPr>
        </p:nvSpPr>
        <p:spPr>
          <a:xfrm>
            <a:off x="2438400" y="1036157"/>
            <a:ext cx="7315200" cy="914400"/>
          </a:xfrm>
        </p:spPr>
        <p:txBody>
          <a:bodyPr/>
          <a:lstStyle/>
          <a:p>
            <a:r>
              <a:rPr lang="en-IN" i="1" dirty="0" err="1"/>
              <a:t>Thymeleaf</a:t>
            </a:r>
            <a:endParaRPr lang="en-US" i="1" dirty="0"/>
          </a:p>
        </p:txBody>
      </p:sp>
      <p:sp>
        <p:nvSpPr>
          <p:cNvPr id="3" name="Content Placeholder 2">
            <a:extLst>
              <a:ext uri="{FF2B5EF4-FFF2-40B4-BE49-F238E27FC236}">
                <a16:creationId xmlns:a16="http://schemas.microsoft.com/office/drawing/2014/main" id="{8433FA78-A097-C34E-CD32-0444D75EF07F}"/>
              </a:ext>
            </a:extLst>
          </p:cNvPr>
          <p:cNvSpPr>
            <a:spLocks noGrp="1"/>
          </p:cNvSpPr>
          <p:nvPr>
            <p:ph type="subTitle" idx="1"/>
          </p:nvPr>
        </p:nvSpPr>
        <p:spPr>
          <a:xfrm>
            <a:off x="845026" y="2088531"/>
            <a:ext cx="7315200" cy="3828192"/>
          </a:xfrm>
        </p:spPr>
        <p:txBody>
          <a:bodyPr>
            <a:normAutofit fontScale="92500"/>
          </a:bodyPr>
          <a:lstStyle/>
          <a:p>
            <a:r>
              <a:rPr lang="en-IN" i="1" dirty="0">
                <a:sym typeface="Wingdings" pitchFamily="2" charset="2"/>
              </a:rPr>
              <a:t></a:t>
            </a:r>
            <a:r>
              <a:rPr lang="en-IN" i="1" dirty="0" err="1">
                <a:sym typeface="Wingdings" pitchFamily="2" charset="2"/>
              </a:rPr>
              <a:t>Th</a:t>
            </a:r>
            <a:r>
              <a:rPr lang="en-IN" i="1" dirty="0" err="1"/>
              <a:t>ymeleaf</a:t>
            </a:r>
            <a:r>
              <a:rPr lang="en-IN" i="1" dirty="0"/>
              <a:t> is a Java-based template engine that allows to build               dynamic pages using templates written in XML, XHTML or HTML
</a:t>
            </a:r>
            <a:r>
              <a:rPr lang="en-IN" i="1" dirty="0">
                <a:sym typeface="Wingdings" pitchFamily="2" charset="2"/>
              </a:rPr>
              <a:t></a:t>
            </a:r>
            <a:r>
              <a:rPr lang="en-IN" i="1" dirty="0"/>
              <a:t>The engine provides a very pleasant way to inject logic into the              templates. It uses XML tags and attributes just like HTML pages so even without starting web container we can check how the static will look when it will be rendered.</a:t>
            </a:r>
          </a:p>
          <a:p>
            <a:r>
              <a:rPr lang="en-IN" i="1" dirty="0">
                <a:sym typeface="Wingdings" pitchFamily="2" charset="2"/>
              </a:rPr>
              <a:t>T</a:t>
            </a:r>
            <a:r>
              <a:rPr lang="en-IN" i="1" dirty="0"/>
              <a:t>he engine allows a parallel work of the backend and frontend developers on the same view.
</a:t>
            </a:r>
            <a:r>
              <a:rPr lang="en-IN" i="1" dirty="0">
                <a:sym typeface="Wingdings" pitchFamily="2" charset="2"/>
              </a:rPr>
              <a:t></a:t>
            </a:r>
            <a:r>
              <a:rPr lang="en-IN" i="1" dirty="0" err="1">
                <a:sym typeface="Wingdings" pitchFamily="2" charset="2"/>
              </a:rPr>
              <a:t>T</a:t>
            </a:r>
            <a:r>
              <a:rPr lang="en-IN" i="1" dirty="0" err="1"/>
              <a:t>hymeleaf</a:t>
            </a:r>
            <a:r>
              <a:rPr lang="en-IN" i="1" dirty="0"/>
              <a:t> is an engine based on XML attributes.
</a:t>
            </a:r>
            <a:r>
              <a:rPr lang="en-IN" i="1" dirty="0">
                <a:sym typeface="Wingdings" pitchFamily="2" charset="2"/>
              </a:rPr>
              <a:t>T</a:t>
            </a:r>
            <a:r>
              <a:rPr lang="en-IN" i="1" dirty="0"/>
              <a:t>he engine evaluates values from attributes to build a DOM tree.</a:t>
            </a:r>
            <a:endParaRPr lang="en-US" i="1" dirty="0"/>
          </a:p>
        </p:txBody>
      </p:sp>
    </p:spTree>
    <p:extLst>
      <p:ext uri="{BB962C8B-B14F-4D97-AF65-F5344CB8AC3E}">
        <p14:creationId xmlns:p14="http://schemas.microsoft.com/office/powerpoint/2010/main" val="347820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A899-3B7A-56A9-BA01-2867FDCE7816}"/>
              </a:ext>
            </a:extLst>
          </p:cNvPr>
          <p:cNvSpPr>
            <a:spLocks noGrp="1"/>
          </p:cNvSpPr>
          <p:nvPr>
            <p:ph type="ctrTitle"/>
          </p:nvPr>
        </p:nvSpPr>
        <p:spPr>
          <a:xfrm>
            <a:off x="2232121" y="918931"/>
            <a:ext cx="7315200" cy="765178"/>
          </a:xfrm>
        </p:spPr>
        <p:txBody>
          <a:bodyPr>
            <a:normAutofit fontScale="90000"/>
          </a:bodyPr>
          <a:lstStyle/>
          <a:p>
            <a:r>
              <a:rPr lang="en-IN" i="1" dirty="0"/>
              <a:t>Spring boot</a:t>
            </a:r>
            <a:endParaRPr lang="en-US" i="1" dirty="0"/>
          </a:p>
        </p:txBody>
      </p:sp>
      <p:sp>
        <p:nvSpPr>
          <p:cNvPr id="3" name="Content Placeholder 2">
            <a:extLst>
              <a:ext uri="{FF2B5EF4-FFF2-40B4-BE49-F238E27FC236}">
                <a16:creationId xmlns:a16="http://schemas.microsoft.com/office/drawing/2014/main" id="{D65B447B-2752-25A6-E58D-DF18485DE833}"/>
              </a:ext>
            </a:extLst>
          </p:cNvPr>
          <p:cNvSpPr>
            <a:spLocks noGrp="1"/>
          </p:cNvSpPr>
          <p:nvPr>
            <p:ph type="subTitle" idx="1"/>
          </p:nvPr>
        </p:nvSpPr>
        <p:spPr>
          <a:xfrm>
            <a:off x="1147454" y="1894835"/>
            <a:ext cx="7315200" cy="3759596"/>
          </a:xfrm>
        </p:spPr>
        <p:txBody>
          <a:bodyPr>
            <a:normAutofit fontScale="92500"/>
          </a:bodyPr>
          <a:lstStyle/>
          <a:p>
            <a:r>
              <a:rPr lang="en-IN" b="1" i="1" dirty="0">
                <a:sym typeface="Wingdings" pitchFamily="2" charset="2"/>
              </a:rPr>
              <a:t> Creating  </a:t>
            </a:r>
            <a:r>
              <a:rPr lang="en-IN" b="1" i="1" dirty="0"/>
              <a:t>Spring boot Application using spring boot initializer.
</a:t>
            </a:r>
            <a:r>
              <a:rPr lang="en-IN" b="1" i="1" dirty="0">
                <a:sym typeface="Wingdings" pitchFamily="2" charset="2"/>
              </a:rPr>
              <a:t>Sp</a:t>
            </a:r>
            <a:r>
              <a:rPr lang="en-IN" b="1" i="1" dirty="0"/>
              <a:t>ring Boot automatically configures your application based on the dependencies you have added to the project. </a:t>
            </a:r>
          </a:p>
          <a:p>
            <a:r>
              <a:rPr lang="en-IN" b="1" i="1" dirty="0">
                <a:sym typeface="Wingdings" pitchFamily="2" charset="2"/>
              </a:rPr>
              <a:t>D</a:t>
            </a:r>
            <a:r>
              <a:rPr lang="en-IN" b="1" i="1" dirty="0"/>
              <a:t>ependencies that added in my project are
</a:t>
            </a:r>
            <a:r>
              <a:rPr lang="en-IN" b="1" i="1" dirty="0">
                <a:sym typeface="Wingdings" pitchFamily="2" charset="2"/>
              </a:rPr>
              <a:t>Sp</a:t>
            </a:r>
            <a:r>
              <a:rPr lang="en-IN" b="1" i="1" dirty="0"/>
              <a:t>ring web dependency
</a:t>
            </a:r>
            <a:r>
              <a:rPr lang="en-IN" b="1" i="1" dirty="0">
                <a:sym typeface="Wingdings" pitchFamily="2" charset="2"/>
              </a:rPr>
              <a:t></a:t>
            </a:r>
            <a:r>
              <a:rPr lang="en-IN" b="1" i="1" dirty="0" err="1">
                <a:sym typeface="Wingdings" pitchFamily="2" charset="2"/>
              </a:rPr>
              <a:t>T</a:t>
            </a:r>
            <a:r>
              <a:rPr lang="en-IN" b="1" i="1" dirty="0" err="1"/>
              <a:t>hymeleaf</a:t>
            </a:r>
            <a:r>
              <a:rPr lang="en-IN" b="1" i="1" dirty="0"/>
              <a:t>  dependency
</a:t>
            </a:r>
            <a:r>
              <a:rPr lang="en-IN" b="1" i="1" dirty="0">
                <a:sym typeface="Wingdings" pitchFamily="2" charset="2"/>
              </a:rPr>
              <a:t>S</a:t>
            </a:r>
            <a:r>
              <a:rPr lang="en-IN" b="1" i="1" dirty="0"/>
              <a:t>pring Data JPA  dependency
</a:t>
            </a:r>
            <a:r>
              <a:rPr lang="en-IN" b="1" i="1" dirty="0">
                <a:sym typeface="Wingdings" pitchFamily="2" charset="2"/>
              </a:rPr>
              <a:t></a:t>
            </a:r>
            <a:r>
              <a:rPr lang="en-IN" b="1" i="1" dirty="0"/>
              <a:t> </a:t>
            </a:r>
            <a:r>
              <a:rPr lang="en-IN" b="1" i="1" dirty="0" err="1"/>
              <a:t>MySql</a:t>
            </a:r>
            <a:r>
              <a:rPr lang="en-IN" b="1" i="1" dirty="0"/>
              <a:t> database dependency
</a:t>
            </a:r>
            <a:r>
              <a:rPr lang="en-IN" b="1" i="1" dirty="0">
                <a:sym typeface="Wingdings" pitchFamily="2" charset="2"/>
              </a:rPr>
              <a:t></a:t>
            </a:r>
            <a:r>
              <a:rPr lang="en-IN" b="1" i="1" dirty="0" err="1"/>
              <a:t>Devtools</a:t>
            </a:r>
            <a:r>
              <a:rPr lang="en-IN" b="1" i="1" dirty="0"/>
              <a:t> dependency</a:t>
            </a:r>
            <a:endParaRPr lang="en-US" b="1" i="1" dirty="0"/>
          </a:p>
        </p:txBody>
      </p:sp>
    </p:spTree>
    <p:extLst>
      <p:ext uri="{BB962C8B-B14F-4D97-AF65-F5344CB8AC3E}">
        <p14:creationId xmlns:p14="http://schemas.microsoft.com/office/powerpoint/2010/main" val="1494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CBCF-49C9-F53A-7ACE-5141EF1AD7EB}"/>
              </a:ext>
            </a:extLst>
          </p:cNvPr>
          <p:cNvSpPr>
            <a:spLocks noGrp="1"/>
          </p:cNvSpPr>
          <p:nvPr>
            <p:ph type="ctrTitle"/>
          </p:nvPr>
        </p:nvSpPr>
        <p:spPr>
          <a:xfrm rot="10800000" flipV="1">
            <a:off x="1390066" y="1114834"/>
            <a:ext cx="7315200" cy="1506210"/>
          </a:xfrm>
        </p:spPr>
        <p:txBody>
          <a:bodyPr>
            <a:normAutofit fontScale="90000"/>
          </a:bodyPr>
          <a:lstStyle/>
          <a:p>
            <a:r>
              <a:rPr lang="en-IN" dirty="0"/>
              <a:t>Spring data JPA</a:t>
            </a:r>
            <a:br>
              <a:rPr lang="en-IN" dirty="0"/>
            </a:br>
            <a:endParaRPr lang="en-US" dirty="0"/>
          </a:p>
        </p:txBody>
      </p:sp>
      <p:sp>
        <p:nvSpPr>
          <p:cNvPr id="3" name="Content Placeholder 2">
            <a:extLst>
              <a:ext uri="{FF2B5EF4-FFF2-40B4-BE49-F238E27FC236}">
                <a16:creationId xmlns:a16="http://schemas.microsoft.com/office/drawing/2014/main" id="{63BEC037-CDDD-0DB5-BC1D-A7C5A511D141}"/>
              </a:ext>
            </a:extLst>
          </p:cNvPr>
          <p:cNvSpPr>
            <a:spLocks noGrp="1"/>
          </p:cNvSpPr>
          <p:nvPr>
            <p:ph type="subTitle" idx="1"/>
          </p:nvPr>
        </p:nvSpPr>
        <p:spPr>
          <a:xfrm>
            <a:off x="1100015" y="2075486"/>
            <a:ext cx="7315200" cy="3509160"/>
          </a:xfrm>
        </p:spPr>
        <p:txBody>
          <a:bodyPr/>
          <a:lstStyle/>
          <a:p>
            <a:pPr marL="457200" indent="-457200">
              <a:buFont typeface="+mj-lt"/>
              <a:buAutoNum type="arabicPeriod"/>
            </a:pPr>
            <a:r>
              <a:rPr lang="en-IN" dirty="0">
                <a:sym typeface="Wingdings" pitchFamily="2" charset="2"/>
              </a:rPr>
              <a:t>Sophisticated support to build repositories based on Spring and JPA.</a:t>
            </a:r>
          </a:p>
          <a:p>
            <a:pPr marL="457200" indent="-457200">
              <a:buFont typeface="+mj-lt"/>
              <a:buAutoNum type="arabicPeriod"/>
            </a:pPr>
            <a:r>
              <a:rPr lang="en-IN" dirty="0">
                <a:sym typeface="Wingdings" pitchFamily="2" charset="2"/>
              </a:rPr>
              <a:t>Validation of @Query annotated queries at bootstrap time.</a:t>
            </a:r>
          </a:p>
          <a:p>
            <a:pPr marL="457200" indent="-457200">
              <a:buFont typeface="+mj-lt"/>
              <a:buAutoNum type="arabicPeriod"/>
            </a:pPr>
            <a:r>
              <a:rPr lang="en-IN" dirty="0">
                <a:sym typeface="Wingdings" pitchFamily="2" charset="2"/>
              </a:rPr>
              <a:t>Spring Data JPA Supports for XML based </a:t>
            </a:r>
            <a:r>
              <a:rPr lang="en-IN">
                <a:sym typeface="Wingdings" pitchFamily="2" charset="2"/>
              </a:rPr>
              <a:t>entity mapping.</a:t>
            </a:r>
            <a:endParaRPr lang="en-IN" dirty="0">
              <a:sym typeface="Wingdings" pitchFamily="2" charset="2"/>
            </a:endParaRPr>
          </a:p>
          <a:p>
            <a:pPr marL="457200" indent="-457200">
              <a:buFont typeface="+mj-lt"/>
              <a:buAutoNum type="arabicPeriod"/>
            </a:pPr>
            <a:r>
              <a:rPr lang="en-IN" dirty="0">
                <a:sym typeface="Wingdings" pitchFamily="2" charset="2"/>
              </a:rPr>
              <a:t></a:t>
            </a:r>
            <a:r>
              <a:rPr lang="en-IN" dirty="0" err="1">
                <a:sym typeface="Wingdings" pitchFamily="2" charset="2"/>
              </a:rPr>
              <a:t>JavaConfig</a:t>
            </a:r>
            <a:r>
              <a:rPr lang="en-IN" dirty="0">
                <a:sym typeface="Wingdings" pitchFamily="2" charset="2"/>
              </a:rPr>
              <a:t> based repository configuration by introducing @EnableJpaRepositories.</a:t>
            </a:r>
          </a:p>
        </p:txBody>
      </p:sp>
    </p:spTree>
    <p:extLst>
      <p:ext uri="{BB962C8B-B14F-4D97-AF65-F5344CB8AC3E}">
        <p14:creationId xmlns:p14="http://schemas.microsoft.com/office/powerpoint/2010/main" val="78142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B6AD-8549-CA52-576B-875050DB5218}"/>
              </a:ext>
            </a:extLst>
          </p:cNvPr>
          <p:cNvSpPr>
            <a:spLocks noGrp="1"/>
          </p:cNvSpPr>
          <p:nvPr>
            <p:ph type="ctrTitle"/>
          </p:nvPr>
        </p:nvSpPr>
        <p:spPr>
          <a:xfrm rot="10800000" flipV="1">
            <a:off x="2763740" y="816154"/>
            <a:ext cx="7106523" cy="914399"/>
          </a:xfrm>
        </p:spPr>
        <p:txBody>
          <a:bodyPr/>
          <a:lstStyle/>
          <a:p>
            <a:r>
              <a:rPr lang="en-IN" i="1" dirty="0"/>
              <a:t>Java</a:t>
            </a:r>
            <a:endParaRPr lang="en-US" i="1" dirty="0"/>
          </a:p>
        </p:txBody>
      </p:sp>
      <p:sp>
        <p:nvSpPr>
          <p:cNvPr id="3" name="Content Placeholder 2">
            <a:extLst>
              <a:ext uri="{FF2B5EF4-FFF2-40B4-BE49-F238E27FC236}">
                <a16:creationId xmlns:a16="http://schemas.microsoft.com/office/drawing/2014/main" id="{3FC4A473-6915-8863-685D-7F2845EF7C70}"/>
              </a:ext>
            </a:extLst>
          </p:cNvPr>
          <p:cNvSpPr>
            <a:spLocks noGrp="1"/>
          </p:cNvSpPr>
          <p:nvPr>
            <p:ph type="subTitle" idx="1"/>
          </p:nvPr>
        </p:nvSpPr>
        <p:spPr>
          <a:xfrm>
            <a:off x="661198" y="1850147"/>
            <a:ext cx="7315200" cy="3983557"/>
          </a:xfrm>
        </p:spPr>
        <p:txBody>
          <a:bodyPr>
            <a:normAutofit lnSpcReduction="10000"/>
          </a:bodyPr>
          <a:lstStyle/>
          <a:p>
            <a:r>
              <a:rPr lang="en-IN" dirty="0">
                <a:sym typeface="Wingdings" pitchFamily="2" charset="2"/>
              </a:rPr>
              <a:t></a:t>
            </a:r>
            <a:r>
              <a:rPr lang="en-IN" i="1" dirty="0">
                <a:sym typeface="Wingdings" pitchFamily="2" charset="2"/>
              </a:rPr>
              <a:t>J</a:t>
            </a:r>
            <a:r>
              <a:rPr lang="en-IN" i="1" dirty="0"/>
              <a:t>ava is a widely used object-oriented programming language and software platform that runs on billions of devices, including </a:t>
            </a:r>
            <a:r>
              <a:rPr lang="en-IN" i="1" dirty="0" err="1"/>
              <a:t>notebook,computers,mobile</a:t>
            </a:r>
            <a:r>
              <a:rPr lang="en-IN" i="1" dirty="0"/>
              <a:t> devices and many others.
</a:t>
            </a:r>
            <a:r>
              <a:rPr lang="en-IN" i="1" dirty="0">
                <a:sym typeface="Wingdings" pitchFamily="2" charset="2"/>
              </a:rPr>
              <a:t>When </a:t>
            </a:r>
            <a:r>
              <a:rPr lang="en-IN" i="1" dirty="0"/>
              <a:t> the language was invented in 1991 by James Gosling of sun microsystems(later acquired by oracle), the primary goal was to be able to “write once, run anywhere.”
</a:t>
            </a:r>
            <a:r>
              <a:rPr lang="en-IN" i="1" dirty="0">
                <a:sym typeface="Wingdings" pitchFamily="2" charset="2"/>
              </a:rPr>
              <a:t></a:t>
            </a:r>
            <a:r>
              <a:rPr lang="en-IN" i="1" dirty="0"/>
              <a:t>The rules and syntax of java are based on the C and C++ languages.
</a:t>
            </a:r>
            <a:r>
              <a:rPr lang="en-IN" i="1" dirty="0">
                <a:sym typeface="Wingdings" pitchFamily="2" charset="2"/>
              </a:rPr>
              <a:t>On</a:t>
            </a:r>
            <a:r>
              <a:rPr lang="en-IN" i="1" dirty="0"/>
              <a:t>e major advantage of developing software with java is its </a:t>
            </a:r>
            <a:r>
              <a:rPr lang="en-IN" i="1" dirty="0" err="1"/>
              <a:t>portability.Once</a:t>
            </a:r>
            <a:r>
              <a:rPr lang="en-IN" i="1" dirty="0"/>
              <a:t> you have written code for a java program on a note book computer it is very easy to move the code to a mobile device.</a:t>
            </a:r>
            <a:endParaRPr lang="en-US" i="1" dirty="0"/>
          </a:p>
        </p:txBody>
      </p:sp>
    </p:spTree>
    <p:extLst>
      <p:ext uri="{BB962C8B-B14F-4D97-AF65-F5344CB8AC3E}">
        <p14:creationId xmlns:p14="http://schemas.microsoft.com/office/powerpoint/2010/main" val="204776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285E-4D86-4A8B-3D15-8BDFDA7C7659}"/>
              </a:ext>
            </a:extLst>
          </p:cNvPr>
          <p:cNvSpPr>
            <a:spLocks noGrp="1"/>
          </p:cNvSpPr>
          <p:nvPr>
            <p:ph type="ctrTitle"/>
          </p:nvPr>
        </p:nvSpPr>
        <p:spPr>
          <a:xfrm>
            <a:off x="2438400" y="752891"/>
            <a:ext cx="7315200" cy="1227715"/>
          </a:xfrm>
        </p:spPr>
        <p:txBody>
          <a:bodyPr/>
          <a:lstStyle/>
          <a:p>
            <a:r>
              <a:rPr lang="en-IN" i="1" dirty="0"/>
              <a:t>Maven</a:t>
            </a:r>
            <a:endParaRPr lang="en-US" i="1" dirty="0"/>
          </a:p>
        </p:txBody>
      </p:sp>
      <p:sp>
        <p:nvSpPr>
          <p:cNvPr id="3" name="Content Placeholder 2">
            <a:extLst>
              <a:ext uri="{FF2B5EF4-FFF2-40B4-BE49-F238E27FC236}">
                <a16:creationId xmlns:a16="http://schemas.microsoft.com/office/drawing/2014/main" id="{FE9AC5C4-B2BD-5579-7EA9-F55042701F46}"/>
              </a:ext>
            </a:extLst>
          </p:cNvPr>
          <p:cNvSpPr>
            <a:spLocks noGrp="1"/>
          </p:cNvSpPr>
          <p:nvPr>
            <p:ph type="subTitle" idx="1"/>
          </p:nvPr>
        </p:nvSpPr>
        <p:spPr>
          <a:xfrm>
            <a:off x="747172" y="1980606"/>
            <a:ext cx="6825985" cy="3811888"/>
          </a:xfrm>
        </p:spPr>
        <p:txBody>
          <a:bodyPr>
            <a:normAutofit/>
          </a:bodyPr>
          <a:lstStyle/>
          <a:p>
            <a:r>
              <a:rPr lang="en-IN" i="1" dirty="0">
                <a:sym typeface="Wingdings" pitchFamily="2" charset="2"/>
              </a:rPr>
              <a:t>M</a:t>
            </a:r>
            <a:r>
              <a:rPr lang="en-IN" i="1" dirty="0"/>
              <a:t>aven is a powerful project management tool that is based on POM(project object model).
</a:t>
            </a:r>
            <a:r>
              <a:rPr lang="en-IN" i="1" dirty="0">
                <a:sym typeface="Wingdings" pitchFamily="2" charset="2"/>
              </a:rPr>
              <a:t>It</a:t>
            </a:r>
            <a:r>
              <a:rPr lang="en-IN" i="1" dirty="0"/>
              <a:t> is used for project build, dependency and documentation. Current Version of Maven is 3.
</a:t>
            </a:r>
            <a:r>
              <a:rPr lang="en-IN" i="1" dirty="0">
                <a:sym typeface="Wingdings" pitchFamily="2" charset="2"/>
              </a:rPr>
              <a:t>It</a:t>
            </a:r>
            <a:r>
              <a:rPr lang="en-IN" i="1" dirty="0"/>
              <a:t> makes a project easy to build.</a:t>
            </a:r>
          </a:p>
          <a:p>
            <a:r>
              <a:rPr lang="en-IN" i="1" dirty="0"/>
              <a:t> </a:t>
            </a:r>
            <a:r>
              <a:rPr lang="en-IN" i="1" dirty="0">
                <a:sym typeface="Wingdings" pitchFamily="2" charset="2"/>
              </a:rPr>
              <a:t>It</a:t>
            </a:r>
            <a:r>
              <a:rPr lang="en-IN" i="1" dirty="0"/>
              <a:t> provides uniform build process(maven project can be shared by all the maven projects).
</a:t>
            </a:r>
            <a:r>
              <a:rPr lang="en-IN" i="1" dirty="0">
                <a:sym typeface="Wingdings" pitchFamily="2" charset="2"/>
              </a:rPr>
              <a:t></a:t>
            </a:r>
            <a:r>
              <a:rPr lang="en-IN" i="1" dirty="0" err="1"/>
              <a:t>lt</a:t>
            </a:r>
            <a:r>
              <a:rPr lang="en-IN" i="1" dirty="0"/>
              <a:t> provides project information (log document, cross referenced sources, mailing list, dependency list, unit test reports).</a:t>
            </a:r>
            <a:endParaRPr lang="en-US" i="1" dirty="0"/>
          </a:p>
        </p:txBody>
      </p:sp>
    </p:spTree>
    <p:extLst>
      <p:ext uri="{BB962C8B-B14F-4D97-AF65-F5344CB8AC3E}">
        <p14:creationId xmlns:p14="http://schemas.microsoft.com/office/powerpoint/2010/main" val="79660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03B6-4A30-BDAB-5CAE-2BD4FC0070AA}"/>
              </a:ext>
            </a:extLst>
          </p:cNvPr>
          <p:cNvSpPr>
            <a:spLocks noGrp="1"/>
          </p:cNvSpPr>
          <p:nvPr>
            <p:ph type="ctrTitle"/>
          </p:nvPr>
        </p:nvSpPr>
        <p:spPr>
          <a:xfrm>
            <a:off x="986828" y="474209"/>
            <a:ext cx="7315200" cy="1299634"/>
          </a:xfrm>
        </p:spPr>
        <p:txBody>
          <a:bodyPr>
            <a:normAutofit/>
          </a:bodyPr>
          <a:lstStyle/>
          <a:p>
            <a:r>
              <a:rPr lang="en-IN" i="1" dirty="0"/>
              <a:t>Technologies Used</a:t>
            </a:r>
            <a:endParaRPr lang="en-US" i="1" dirty="0"/>
          </a:p>
        </p:txBody>
      </p:sp>
      <p:sp>
        <p:nvSpPr>
          <p:cNvPr id="3" name="Content Placeholder 2">
            <a:extLst>
              <a:ext uri="{FF2B5EF4-FFF2-40B4-BE49-F238E27FC236}">
                <a16:creationId xmlns:a16="http://schemas.microsoft.com/office/drawing/2014/main" id="{04ABDFB2-3871-4AFA-E8D3-224748D53B9B}"/>
              </a:ext>
            </a:extLst>
          </p:cNvPr>
          <p:cNvSpPr>
            <a:spLocks noGrp="1"/>
          </p:cNvSpPr>
          <p:nvPr>
            <p:ph type="subTitle" idx="1"/>
          </p:nvPr>
        </p:nvSpPr>
        <p:spPr>
          <a:xfrm>
            <a:off x="2419424" y="1541790"/>
            <a:ext cx="5758592" cy="3423769"/>
          </a:xfrm>
        </p:spPr>
        <p:txBody>
          <a:bodyPr>
            <a:normAutofit/>
          </a:bodyPr>
          <a:lstStyle/>
          <a:p>
            <a:r>
              <a:rPr lang="en-IN" b="1" i="1" dirty="0"/>
              <a:t>
</a:t>
            </a:r>
            <a:r>
              <a:rPr lang="en-IN" b="1" i="1" dirty="0">
                <a:sym typeface="Wingdings" pitchFamily="2" charset="2"/>
              </a:rPr>
              <a:t></a:t>
            </a:r>
            <a:r>
              <a:rPr lang="en-IN" b="1" i="1" dirty="0"/>
              <a:t>Spring Boot
</a:t>
            </a:r>
            <a:r>
              <a:rPr lang="en-IN" b="1" i="1" dirty="0">
                <a:sym typeface="Wingdings" pitchFamily="2" charset="2"/>
              </a:rPr>
              <a:t>Ja</a:t>
            </a:r>
            <a:r>
              <a:rPr lang="en-IN" b="1" i="1" dirty="0"/>
              <a:t>va
</a:t>
            </a:r>
            <a:r>
              <a:rPr lang="en-IN" b="1" i="1" dirty="0">
                <a:sym typeface="Wingdings" pitchFamily="2" charset="2"/>
              </a:rPr>
              <a:t>M</a:t>
            </a:r>
            <a:r>
              <a:rPr lang="en-IN" b="1" i="1" dirty="0"/>
              <a:t>aven
</a:t>
            </a:r>
            <a:r>
              <a:rPr lang="en-IN" b="1" i="1" dirty="0">
                <a:sym typeface="Wingdings" pitchFamily="2" charset="2"/>
              </a:rPr>
              <a:t></a:t>
            </a:r>
            <a:r>
              <a:rPr lang="en-IN" b="1" i="1" dirty="0" err="1">
                <a:sym typeface="Wingdings" pitchFamily="2" charset="2"/>
              </a:rPr>
              <a:t>T</a:t>
            </a:r>
            <a:r>
              <a:rPr lang="en-IN" b="1" i="1" dirty="0" err="1"/>
              <a:t>hymeleaf</a:t>
            </a:r>
            <a:r>
              <a:rPr lang="en-IN" b="1" i="1" dirty="0"/>
              <a:t>
</a:t>
            </a:r>
            <a:r>
              <a:rPr lang="en-IN" b="1" i="1" dirty="0">
                <a:sym typeface="Wingdings" pitchFamily="2" charset="2"/>
              </a:rPr>
              <a:t></a:t>
            </a:r>
            <a:r>
              <a:rPr lang="en-IN" b="1" i="1" dirty="0" err="1">
                <a:sym typeface="Wingdings" pitchFamily="2" charset="2"/>
              </a:rPr>
              <a:t>M</a:t>
            </a:r>
            <a:r>
              <a:rPr lang="en-IN" b="1" i="1" dirty="0" err="1"/>
              <a:t>ySql</a:t>
            </a:r>
            <a:r>
              <a:rPr lang="en-IN" b="1" i="1" dirty="0"/>
              <a:t>
</a:t>
            </a:r>
            <a:r>
              <a:rPr lang="en-IN" b="1" i="1" dirty="0">
                <a:sym typeface="Wingdings" pitchFamily="2" charset="2"/>
              </a:rPr>
              <a:t></a:t>
            </a:r>
            <a:r>
              <a:rPr lang="en-IN" b="1" i="1" dirty="0"/>
              <a:t>Bootstrap</a:t>
            </a:r>
            <a:endParaRPr lang="en-US" b="1" i="1" dirty="0"/>
          </a:p>
        </p:txBody>
      </p:sp>
    </p:spTree>
    <p:extLst>
      <p:ext uri="{BB962C8B-B14F-4D97-AF65-F5344CB8AC3E}">
        <p14:creationId xmlns:p14="http://schemas.microsoft.com/office/powerpoint/2010/main" val="43337876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Frame</vt:lpstr>
      <vt:lpstr>Library Management System</vt:lpstr>
      <vt:lpstr>CONTENT</vt:lpstr>
      <vt:lpstr>Introduction To Library Management System</vt:lpstr>
      <vt:lpstr>Thymeleaf</vt:lpstr>
      <vt:lpstr>Spring boot</vt:lpstr>
      <vt:lpstr>Spring data JPA </vt:lpstr>
      <vt:lpstr>Java</vt:lpstr>
      <vt:lpstr>Maven</vt:lpstr>
      <vt:lpstr>Technologies Used</vt:lpstr>
      <vt:lpstr>Objectives</vt:lpstr>
      <vt:lpstr>Requirements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Unknown User</dc:creator>
  <cp:lastModifiedBy>918790050498</cp:lastModifiedBy>
  <cp:revision>10</cp:revision>
  <dcterms:created xsi:type="dcterms:W3CDTF">2023-01-01T13:17:18Z</dcterms:created>
  <dcterms:modified xsi:type="dcterms:W3CDTF">2023-01-02T02:59:09Z</dcterms:modified>
</cp:coreProperties>
</file>