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B6597-4981-473C-9AB2-A4BF4548EE53}" v="573" dt="2025-02-19T16:30:04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Autofit/>
          </a:bodyPr>
          <a:lstStyle/>
          <a:p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Pizza Sales Analysis Using SQL</a:t>
            </a: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Presented by: SRAVANI REDDY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pizza with olives and peppers on a wooden plate&#10;&#10;AI-generated content may be incorrect.">
            <a:extLst>
              <a:ext uri="{FF2B5EF4-FFF2-40B4-BE49-F238E27FC236}">
                <a16:creationId xmlns:a16="http://schemas.microsoft.com/office/drawing/2014/main" id="{76E61576-2290-45C6-5E02-2F9DD235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93" r="-106" b="19623"/>
          <a:stretch/>
        </p:blipFill>
        <p:spPr>
          <a:xfrm>
            <a:off x="20" y="10"/>
            <a:ext cx="12192624" cy="5826676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0990-0D49-985F-805E-C0C6499D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Times New Roman"/>
                <a:ea typeface="+mn-lt"/>
                <a:cs typeface="+mn-lt"/>
              </a:rPr>
              <a:t>Top 3 Pizzas by Revenue:</a:t>
            </a:r>
          </a:p>
          <a:p>
            <a:r>
              <a:rPr lang="en-US" sz="2200" b="1" i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200" i="1" dirty="0">
                <a:latin typeface="Times New Roman"/>
                <a:ea typeface="+mn-lt"/>
                <a:cs typeface="+mn-lt"/>
              </a:rPr>
              <a:t>: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Helps businesses focus on their highest-earning pizzas.</a:t>
            </a:r>
          </a:p>
          <a:p>
            <a:endParaRPr lang="en-US" sz="2200" dirty="0"/>
          </a:p>
        </p:txBody>
      </p:sp>
      <p:pic>
        <p:nvPicPr>
          <p:cNvPr id="4" name="Picture 3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5296F08B-2692-0EF2-D92B-0ABC2BDB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66" y="2951133"/>
            <a:ext cx="6600825" cy="3486150"/>
          </a:xfrm>
          <a:prstGeom prst="rect">
            <a:avLst/>
          </a:prstGeom>
        </p:spPr>
      </p:pic>
      <p:pic>
        <p:nvPicPr>
          <p:cNvPr id="5" name="Picture 4" descr="A screenshot of a menu&#10;&#10;AI-generated content may be incorrect.">
            <a:extLst>
              <a:ext uri="{FF2B5EF4-FFF2-40B4-BE49-F238E27FC236}">
                <a16:creationId xmlns:a16="http://schemas.microsoft.com/office/drawing/2014/main" id="{B639A23A-6DDE-C00E-77F7-CFFF47FC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110" y="3839060"/>
            <a:ext cx="3457575" cy="171127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EFD3A8-8E1E-7F14-0803-8C3E552D06CE}"/>
              </a:ext>
            </a:extLst>
          </p:cNvPr>
          <p:cNvSpPr txBox="1">
            <a:spLocks/>
          </p:cNvSpPr>
          <p:nvPr/>
        </p:nvSpPr>
        <p:spPr>
          <a:xfrm>
            <a:off x="843116" y="382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FF5A08"/>
                </a:solidFill>
                <a:ea typeface="+mj-lt"/>
                <a:cs typeface="+mj-lt"/>
              </a:rPr>
              <a:t>Revenue Insights</a:t>
            </a:r>
            <a:endParaRPr lang="en-US" b="1" dirty="0">
              <a:solidFill>
                <a:srgbClr val="FF5A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4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E597-E189-42A4-18F4-1186C426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5A08"/>
                </a:solidFill>
                <a:ea typeface="+mj-lt"/>
                <a:cs typeface="+mj-lt"/>
              </a:rPr>
              <a:t>Advanced Insights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BC6EB-62B6-E99B-CB92-644D9D49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Times New Roman"/>
                <a:ea typeface="+mn-lt"/>
                <a:cs typeface="+mn-lt"/>
              </a:rPr>
              <a:t>Cumulative Revenue Over Time:</a:t>
            </a:r>
          </a:p>
          <a:p>
            <a:r>
              <a:rPr lang="en-US" sz="2200" b="1" i="1" dirty="0">
                <a:latin typeface="Times New Roman"/>
                <a:ea typeface="+mn-lt"/>
                <a:cs typeface="+mn-lt"/>
              </a:rPr>
              <a:t>Insight: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Tracks business growth over time.</a:t>
            </a:r>
          </a:p>
          <a:p>
            <a:endParaRPr lang="en-US" sz="2200" dirty="0">
              <a:latin typeface="Times New Roman"/>
            </a:endParaRPr>
          </a:p>
        </p:txBody>
      </p:sp>
      <p:pic>
        <p:nvPicPr>
          <p:cNvPr id="4" name="Picture 3" descr="A computer code with text&#10;&#10;AI-generated content may be incorrect.">
            <a:extLst>
              <a:ext uri="{FF2B5EF4-FFF2-40B4-BE49-F238E27FC236}">
                <a16:creationId xmlns:a16="http://schemas.microsoft.com/office/drawing/2014/main" id="{86758D55-761E-1B89-2F85-B1439EC1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81" y="2904349"/>
            <a:ext cx="6503829" cy="304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57C67C-B144-0744-5805-F4B99149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07" y="1938620"/>
            <a:ext cx="2895600" cy="426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7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4FDF1-121A-02C3-5331-1634C90B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5A08"/>
                </a:solidFill>
              </a:rPr>
              <a:t>Advanced Insights</a:t>
            </a:r>
            <a:endParaRPr lang="en-US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9592-58AD-095D-EC00-9C7FFE0B0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Times New Roman"/>
                <a:ea typeface="+mn-lt"/>
                <a:cs typeface="+mn-lt"/>
              </a:rPr>
              <a:t>Top 3 Pizzas by Category:</a:t>
            </a:r>
          </a:p>
          <a:p>
            <a:r>
              <a:rPr lang="en-US" sz="2200" b="1" i="1" dirty="0">
                <a:latin typeface="Times New Roman"/>
                <a:ea typeface="+mn-lt"/>
                <a:cs typeface="+mn-lt"/>
              </a:rPr>
              <a:t>Insight: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200" dirty="0">
                <a:latin typeface="Times New Roman"/>
                <a:ea typeface="+mn-lt"/>
                <a:cs typeface="+mn-lt"/>
              </a:rPr>
              <a:t>Identifies the best-selling pizzas in each category.</a:t>
            </a:r>
            <a:endParaRPr lang="en-US">
              <a:latin typeface="Times New Roman"/>
            </a:endParaRPr>
          </a:p>
          <a:p>
            <a:endParaRPr lang="en-US" sz="2200" dirty="0"/>
          </a:p>
        </p:txBody>
      </p:sp>
      <p:pic>
        <p:nvPicPr>
          <p:cNvPr id="4" name="Picture 3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424F511D-3480-AF86-CC66-CCA4A488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69" y="2976723"/>
            <a:ext cx="6600825" cy="3410112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0B82CC0-CB87-FF64-B016-74A4C7DC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74" y="3103293"/>
            <a:ext cx="37242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9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A80DC-20D9-389C-7C3B-66C8B171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F5A08"/>
                </a:solidFill>
                <a:ea typeface="+mj-lt"/>
                <a:cs typeface="+mj-lt"/>
              </a:rPr>
              <a:t>Key Takeaways &amp; Business Impact</a:t>
            </a:r>
            <a:endParaRPr lang="en-US" sz="5400">
              <a:solidFill>
                <a:srgbClr val="FF5A08"/>
              </a:solidFill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23C1-A932-1A19-88C1-79A86AF76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7" y="1764058"/>
            <a:ext cx="6713552" cy="47705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Key Findings: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br>
              <a:rPr lang="en-US" sz="2000" b="1" dirty="0">
                <a:latin typeface="Times New Roman"/>
                <a:ea typeface="+mn-lt"/>
                <a:cs typeface="+mn-lt"/>
              </a:rPr>
            </a:br>
            <a:r>
              <a:rPr lang="en-US" sz="2000" b="1" dirty="0">
                <a:latin typeface="Times New Roman"/>
                <a:ea typeface="+mn-lt"/>
                <a:cs typeface="+mn-lt"/>
              </a:rPr>
              <a:t>✔️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The most ordered pizza type and size help optimize inventory.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✔️ Peak hours analysis assists in better workforce planning.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✔️ Revenue contribution by category guides pricing and promotional strategies.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✔️ Tracking cumulative revenue helps businesses measure growth.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Business Applications: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 </a:t>
            </a:r>
            <a:br>
              <a:rPr lang="en-US" sz="2000" b="1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Optimize menu offerings based on bestsellers.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🔹 Adjust pricing strategies for high-revenue pizzas.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🔹 Improve marketing campaigns based on customer preferences.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pizza with a slice missing&#10;&#10;AI-generated content may be incorrect.">
            <a:extLst>
              <a:ext uri="{FF2B5EF4-FFF2-40B4-BE49-F238E27FC236}">
                <a16:creationId xmlns:a16="http://schemas.microsoft.com/office/drawing/2014/main" id="{B73859DF-807F-0248-56D3-67ED9679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3" r="3" b="2805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5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72D4D-F305-3E27-74C9-84576FDA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F5A08"/>
                </a:solidFill>
                <a:ea typeface="+mj-lt"/>
                <a:cs typeface="+mj-lt"/>
              </a:rPr>
              <a:t>Conclusion &amp; Future Scope</a:t>
            </a:r>
            <a:endParaRPr lang="en-US" sz="5400">
              <a:solidFill>
                <a:srgbClr val="FF5A08"/>
              </a:solidFill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E8C7-9069-8557-5CDA-F41854AF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18800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Summary:</a:t>
            </a:r>
            <a:br>
              <a:rPr lang="en-US" sz="2400" b="1" dirty="0">
                <a:latin typeface="Times New Roman"/>
                <a:ea typeface="+mn-lt"/>
                <a:cs typeface="+mn-lt"/>
              </a:rPr>
            </a:br>
            <a:r>
              <a:rPr lang="en-US" sz="2400" dirty="0">
                <a:latin typeface="Times New Roman"/>
                <a:ea typeface="+mn-lt"/>
                <a:cs typeface="+mn-lt"/>
              </a:rPr>
              <a:t>This SQL-based pizza sales analysis provided deep insights into customer preferences, ordering patterns, and revenue distribution.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🔹 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Future Enhancements: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Integrating customer feedback analysis.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Exploring seasonal trends in pizza sales.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Predicting future sales using machine learning.</a:t>
            </a:r>
            <a:endParaRPr lang="en-US" sz="2400">
              <a:latin typeface="Times New Roman"/>
            </a:endParaRPr>
          </a:p>
          <a:p>
            <a:endParaRPr lang="en-US" sz="2200" dirty="0"/>
          </a:p>
        </p:txBody>
      </p:sp>
      <p:pic>
        <p:nvPicPr>
          <p:cNvPr id="4" name="Picture 3" descr="A pizza with toppings on a wooden board&#10;&#10;AI-generated content may be incorrect.">
            <a:extLst>
              <a:ext uri="{FF2B5EF4-FFF2-40B4-BE49-F238E27FC236}">
                <a16:creationId xmlns:a16="http://schemas.microsoft.com/office/drawing/2014/main" id="{B158B9C0-4E6A-D496-1D6F-1C29120C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52" r="3" b="1226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3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CC5389-CB4A-43B7-9A0E-5447CE0B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017160F5-4BB5-41FB-B2D8-0AE0A6D7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AB10530-0B6F-40EF-9B05-F388D1BCB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olor">
            <a:extLst>
              <a:ext uri="{FF2B5EF4-FFF2-40B4-BE49-F238E27FC236}">
                <a16:creationId xmlns:a16="http://schemas.microsoft.com/office/drawing/2014/main" id="{145B2F28-3A18-4BC2-8E92-9AF66F147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DD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hand holding a slice of pizza&#10;&#10;AI-generated content may be incorrect.">
            <a:extLst>
              <a:ext uri="{FF2B5EF4-FFF2-40B4-BE49-F238E27FC236}">
                <a16:creationId xmlns:a16="http://schemas.microsoft.com/office/drawing/2014/main" id="{A5DC1CDC-6A30-6D12-556D-FA9992C5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5" r="14616" b="1"/>
          <a:stretch/>
        </p:blipFill>
        <p:spPr>
          <a:xfrm>
            <a:off x="4747307" y="653615"/>
            <a:ext cx="6702822" cy="554000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A65A26F-1F64-451C-BFA2-F92410951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5C965A-C516-42B1-844F-9472408C9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C44BFB-148D-4919-BEE5-0138A35BC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704AD9-4DAA-4F0F-8B02-8B765658A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9F0EF2-FB12-49A3-B73C-E38141A5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9A9DBF1-1403-4BE8-B87E-0393E9CDE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79BDB7-FA20-4F60-97B1-CF369639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B7D32B5-D9D6-467E-8349-4A1A840F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13463F-F355-47AD-DF83-6709DEB9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719268"/>
            <a:ext cx="3573794" cy="2905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09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9541D-2BB5-3E2A-771B-7D47F266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F5A08"/>
                </a:solidFill>
                <a:ea typeface="+mj-lt"/>
                <a:cs typeface="+mj-lt"/>
              </a:rPr>
              <a:t>Introduction</a:t>
            </a:r>
            <a:endParaRPr lang="en-US" sz="5400" b="1" dirty="0">
              <a:solidFill>
                <a:srgbClr val="FF5A08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820A-7DAC-DC84-5B00-6DB307F6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/>
                <a:cs typeface="Times New Roman"/>
              </a:rPr>
              <a:t>Why This Project?</a:t>
            </a:r>
            <a:endParaRPr lang="en-US" sz="22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/>
                <a:cs typeface="Times New Roman"/>
              </a:rPr>
              <a:t>Pizza is one of the most loved fast foods worldwide. Understanding sales trends helps businesses improve inventory management, pricing strategies, and marketing campaigns.</a:t>
            </a:r>
            <a:endParaRPr lang="en-US" sz="2200">
              <a:latin typeface="Times New Roman"/>
              <a:cs typeface="Times New Roman"/>
            </a:endParaRPr>
          </a:p>
          <a:p>
            <a:pPr algn="just"/>
            <a:r>
              <a:rPr lang="en-US" sz="2200" dirty="0">
                <a:latin typeface="Times New Roman"/>
                <a:cs typeface="Times New Roman"/>
              </a:rPr>
              <a:t>This project focuses on analyzing pizza sales data using SQL to uncover key insights, such as:</a:t>
            </a:r>
            <a:endParaRPr lang="en-US" sz="2200">
              <a:latin typeface="Times New Roman"/>
              <a:cs typeface="Times New Roman"/>
            </a:endParaRPr>
          </a:p>
          <a:p>
            <a:pPr algn="just"/>
            <a:r>
              <a:rPr lang="en-US" sz="2200" dirty="0">
                <a:latin typeface="Times New Roman"/>
                <a:cs typeface="Times New Roman"/>
              </a:rPr>
              <a:t>Best-selling pizzas</a:t>
            </a:r>
            <a:endParaRPr lang="en-US" sz="2200">
              <a:latin typeface="Times New Roman"/>
              <a:cs typeface="Times New Roman"/>
            </a:endParaRPr>
          </a:p>
          <a:p>
            <a:pPr algn="just"/>
            <a:r>
              <a:rPr lang="en-US" sz="2200" dirty="0">
                <a:latin typeface="Times New Roman"/>
                <a:cs typeface="Times New Roman"/>
              </a:rPr>
              <a:t>Peak ordering times</a:t>
            </a:r>
            <a:endParaRPr lang="en-US" sz="2200">
              <a:latin typeface="Times New Roman"/>
              <a:cs typeface="Times New Roman"/>
            </a:endParaRPr>
          </a:p>
          <a:p>
            <a:pPr algn="just"/>
            <a:r>
              <a:rPr lang="en-US" sz="2200" dirty="0">
                <a:latin typeface="Times New Roman"/>
                <a:cs typeface="Times New Roman"/>
              </a:rPr>
              <a:t>Revenue distribution</a:t>
            </a:r>
            <a:endParaRPr lang="en-US" sz="2200">
              <a:latin typeface="Times New Roman"/>
              <a:cs typeface="Times New Roman"/>
            </a:endParaRPr>
          </a:p>
          <a:p>
            <a:pPr algn="just"/>
            <a:r>
              <a:rPr lang="en-US" sz="2200" dirty="0">
                <a:latin typeface="Times New Roman"/>
              </a:rPr>
              <a:t>Customer preferences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200"/>
          </a:p>
        </p:txBody>
      </p:sp>
      <p:pic>
        <p:nvPicPr>
          <p:cNvPr id="4" name="Picture 3" descr="A pizza with olives and peppers on a wooden plate&#10;&#10;AI-generated content may be incorrect.">
            <a:extLst>
              <a:ext uri="{FF2B5EF4-FFF2-40B4-BE49-F238E27FC236}">
                <a16:creationId xmlns:a16="http://schemas.microsoft.com/office/drawing/2014/main" id="{A790846D-9A35-54BA-A821-D036B896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8" r="2721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D75C5-C61C-A81A-73A6-125B9929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endParaRPr lang="en-US" sz="5400" b="1" dirty="0">
              <a:solidFill>
                <a:srgbClr val="FF5A08"/>
              </a:solidFill>
            </a:endParaRPr>
          </a:p>
          <a:p>
            <a:r>
              <a:rPr lang="en-US" sz="5400" b="1" dirty="0">
                <a:solidFill>
                  <a:srgbClr val="FF5A08"/>
                </a:solidFill>
              </a:rPr>
              <a:t>Dataset Overview</a:t>
            </a:r>
            <a:br>
              <a:rPr lang="en-US" sz="3000" dirty="0"/>
            </a:br>
            <a:endParaRPr lang="en-US" sz="30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35A8-1FEC-F296-825E-DDBEAEF5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The dataset contains four main tables:</a:t>
            </a:r>
          </a:p>
          <a:p>
            <a:r>
              <a:rPr lang="en-US" sz="2600" b="1" dirty="0">
                <a:latin typeface="Times New Roman"/>
                <a:cs typeface="Times New Roman"/>
              </a:rPr>
              <a:t>orders</a:t>
            </a:r>
            <a:r>
              <a:rPr lang="en-US" sz="2600" dirty="0">
                <a:latin typeface="Times New Roman"/>
                <a:cs typeface="Times New Roman"/>
              </a:rPr>
              <a:t> – Stores order details such as order ID, date, and time.</a:t>
            </a:r>
          </a:p>
          <a:p>
            <a:r>
              <a:rPr lang="en-US" sz="2600" b="1" dirty="0" err="1">
                <a:latin typeface="Times New Roman"/>
                <a:cs typeface="Times New Roman"/>
              </a:rPr>
              <a:t>order_details</a:t>
            </a:r>
            <a:r>
              <a:rPr lang="en-US" sz="2600" dirty="0">
                <a:latin typeface="Times New Roman"/>
                <a:cs typeface="Times New Roman"/>
              </a:rPr>
              <a:t> – Contains information about each order, including pizza type and quantity.</a:t>
            </a:r>
          </a:p>
          <a:p>
            <a:r>
              <a:rPr lang="en-US" sz="2600" b="1" dirty="0">
                <a:latin typeface="Times New Roman"/>
                <a:cs typeface="Times New Roman"/>
              </a:rPr>
              <a:t>pizzas</a:t>
            </a:r>
            <a:r>
              <a:rPr lang="en-US" sz="2600" dirty="0">
                <a:latin typeface="Times New Roman"/>
                <a:cs typeface="Times New Roman"/>
              </a:rPr>
              <a:t> – Includes pizza pricing and size details.</a:t>
            </a:r>
          </a:p>
          <a:p>
            <a:r>
              <a:rPr lang="en-US" sz="2600" b="1" dirty="0" err="1">
                <a:latin typeface="Times New Roman"/>
              </a:rPr>
              <a:t>pizza_types</a:t>
            </a:r>
            <a:r>
              <a:rPr lang="en-US" sz="2600" dirty="0">
                <a:latin typeface="Times New Roman"/>
              </a:rPr>
              <a:t> – Describes the pizza names and categories.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sz="2200"/>
          </a:p>
        </p:txBody>
      </p:sp>
      <p:pic>
        <p:nvPicPr>
          <p:cNvPr id="5" name="Picture 4" descr="A pizza with vegetables and cheese&#10;&#10;AI-generated content may be incorrect.">
            <a:extLst>
              <a:ext uri="{FF2B5EF4-FFF2-40B4-BE49-F238E27FC236}">
                <a16:creationId xmlns:a16="http://schemas.microsoft.com/office/drawing/2014/main" id="{C2AD4E7C-09F4-4872-319D-DF8CB4D1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48" b="719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39AC-89ED-EB4E-3F5A-F781CB13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5A08"/>
                </a:solidFill>
                <a:ea typeface="+mj-lt"/>
                <a:cs typeface="+mj-lt"/>
              </a:rPr>
              <a:t>Basic Analysis</a:t>
            </a:r>
            <a:endParaRPr lang="en-US" sz="5400" dirty="0">
              <a:solidFill>
                <a:srgbClr val="FF5A08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768A-CCF5-1D07-9880-9A3773E11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We started with some fundamental queries to understand the sales data: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Total Orders: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SELECT COUNT(</a:t>
            </a:r>
            <a:r>
              <a:rPr lang="en-US" sz="2000" dirty="0" err="1">
                <a:latin typeface="Times New Roman"/>
                <a:cs typeface="Times New Roman"/>
              </a:rPr>
              <a:t>order_id</a:t>
            </a:r>
            <a:r>
              <a:rPr lang="en-US" sz="2000" dirty="0">
                <a:latin typeface="Times New Roman"/>
                <a:cs typeface="Times New Roman"/>
              </a:rPr>
              <a:t>) AS </a:t>
            </a:r>
            <a:r>
              <a:rPr lang="en-US" sz="2000" dirty="0" err="1">
                <a:latin typeface="Times New Roman"/>
                <a:cs typeface="Times New Roman"/>
              </a:rPr>
              <a:t>total_orders</a:t>
            </a:r>
            <a:r>
              <a:rPr lang="en-US" sz="2000" dirty="0">
                <a:latin typeface="Times New Roman"/>
                <a:cs typeface="Times New Roman"/>
              </a:rPr>
              <a:t> FROM orders;</a:t>
            </a:r>
          </a:p>
          <a:p>
            <a:pPr lvl="1"/>
            <a:r>
              <a:rPr lang="en-US" sz="2000" b="1" i="1" dirty="0">
                <a:latin typeface="Times New Roman"/>
                <a:ea typeface="+mn-lt"/>
                <a:cs typeface="+mn-lt"/>
              </a:rPr>
              <a:t>Insight: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The total number of orders placed gives an overview of business performance.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>
              <a:latin typeface="Aptos" panose="020B0004020202020204"/>
              <a:ea typeface="+mn-lt"/>
              <a:cs typeface="+mn-lt"/>
            </a:endParaRPr>
          </a:p>
          <a:p>
            <a:endParaRPr lang="en-US" sz="2000">
              <a:latin typeface="Aptos" panose="020B0004020202020204"/>
              <a:ea typeface="+mn-lt"/>
              <a:cs typeface="+mn-lt"/>
            </a:endParaRPr>
          </a:p>
          <a:p>
            <a:endParaRPr lang="en-US" sz="2000" dirty="0">
              <a:latin typeface="Aptos" panose="020B0004020202020204"/>
              <a:ea typeface="+mn-lt"/>
              <a:cs typeface="+mn-lt"/>
            </a:endParaRPr>
          </a:p>
          <a:p>
            <a:endParaRPr lang="en-US" sz="2000">
              <a:latin typeface="Aptos" panose="020B0004020202020204"/>
              <a:ea typeface="+mn-lt"/>
              <a:cs typeface="+mn-lt"/>
            </a:endParaRPr>
          </a:p>
          <a:p>
            <a:r>
              <a:rPr lang="en-US" sz="2000" b="1" i="1" dirty="0">
                <a:latin typeface="Times New Roman"/>
                <a:ea typeface="+mn-lt"/>
                <a:cs typeface="+mn-lt"/>
              </a:rPr>
              <a:t>Insight: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This query calculates total sales revenue, helping to understand overall business earnings.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6" name="Picture 5" descr="A close up of numbers&#10;&#10;AI-generated content may be incorrect.">
            <a:extLst>
              <a:ext uri="{FF2B5EF4-FFF2-40B4-BE49-F238E27FC236}">
                <a16:creationId xmlns:a16="http://schemas.microsoft.com/office/drawing/2014/main" id="{4084EB0B-FA83-F8EB-7FD2-F70F7FF7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823" y="3136388"/>
            <a:ext cx="2552861" cy="2225460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A5C4DC0-C6DF-CD43-1DF0-2312E5337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004" y="3138487"/>
            <a:ext cx="6809890" cy="22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0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9B86B-706B-9484-A9DF-45D596CE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5A08"/>
                </a:solidFill>
                <a:ea typeface="+mj-lt"/>
                <a:cs typeface="+mj-lt"/>
              </a:rPr>
              <a:t>Best-Selling &amp; Highest-Priced Pizzas</a:t>
            </a:r>
            <a:endParaRPr lang="en-US" sz="5000" b="1" dirty="0">
              <a:solidFill>
                <a:srgbClr val="FF5A08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97DA-6987-345E-B5AD-13C15B557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Times New Roman"/>
                <a:ea typeface="+mn-lt"/>
                <a:cs typeface="+mn-lt"/>
              </a:rPr>
              <a:t>Most Expensive Pizza:</a:t>
            </a:r>
          </a:p>
          <a:p>
            <a:r>
              <a:rPr lang="en-US" sz="2200" b="1" i="1" dirty="0">
                <a:latin typeface="Times New Roman"/>
                <a:ea typeface="+mn-lt"/>
                <a:cs typeface="Times New Roman"/>
              </a:rPr>
              <a:t>Insight</a:t>
            </a:r>
            <a:r>
              <a:rPr lang="en-US" sz="2200" i="1" dirty="0">
                <a:latin typeface="Times New Roman"/>
                <a:ea typeface="+mn-lt"/>
                <a:cs typeface="Times New Roman"/>
              </a:rPr>
              <a:t>: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 Identifies the most premium pizza on the menu.</a:t>
            </a:r>
            <a:endParaRPr lang="en-US" sz="2200"/>
          </a:p>
          <a:p>
            <a:endParaRPr lang="en-US" sz="2200" b="1" dirty="0">
              <a:latin typeface="Times New Roman"/>
              <a:ea typeface="+mn-lt"/>
              <a:cs typeface="Times New Roman"/>
            </a:endParaRPr>
          </a:p>
          <a:p>
            <a:endParaRPr lang="en-US" sz="2200" b="1" dirty="0">
              <a:latin typeface="Times New Roman"/>
              <a:ea typeface="+mn-lt"/>
              <a:cs typeface="Times New Roman"/>
            </a:endParaRPr>
          </a:p>
          <a:p>
            <a:endParaRPr lang="en-US" sz="2200" b="1" dirty="0">
              <a:latin typeface="Times New Roman"/>
              <a:ea typeface="+mn-lt"/>
              <a:cs typeface="Times New Roman"/>
            </a:endParaRPr>
          </a:p>
          <a:p>
            <a:endParaRPr lang="en-US" sz="2200" b="1" dirty="0">
              <a:latin typeface="Times New Roman"/>
              <a:ea typeface="+mn-lt"/>
              <a:cs typeface="Times New Roman"/>
            </a:endParaRPr>
          </a:p>
          <a:p>
            <a:endParaRPr lang="en-US" sz="2200" b="1" dirty="0">
              <a:latin typeface="Times New Roman"/>
              <a:ea typeface="+mn-lt"/>
              <a:cs typeface="Times New Roman"/>
            </a:endParaRPr>
          </a:p>
          <a:p>
            <a:endParaRPr lang="en-US" sz="2200" b="1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2200" b="1" dirty="0">
              <a:latin typeface="Times New Roman"/>
              <a:cs typeface="Times New Roman"/>
            </a:endParaRPr>
          </a:p>
        </p:txBody>
      </p:sp>
      <p:pic>
        <p:nvPicPr>
          <p:cNvPr id="6" name="Picture 5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949BA6B6-458A-EED6-4561-EAFB8F18B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30" y="2957512"/>
            <a:ext cx="6457950" cy="246697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E3AAB6-8DB0-27DE-F817-2AE9F6B8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75" y="3167628"/>
            <a:ext cx="3423349" cy="20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AC008-EE73-0EEB-3092-A278501E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5A08"/>
                </a:solidFill>
              </a:rPr>
              <a:t>Best-Selling &amp; Highest-Priced Pizzas</a:t>
            </a:r>
            <a:endParaRPr lang="en-US" sz="5000" dirty="0"/>
          </a:p>
          <a:p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6179-2C2F-8820-89CF-52E60F96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Times New Roman"/>
                <a:ea typeface="+mn-lt"/>
                <a:cs typeface="+mn-lt"/>
              </a:rPr>
              <a:t>Top 5 Most Ordered Pizzas:</a:t>
            </a:r>
            <a:endParaRPr lang="en-US" sz="22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200" b="1" i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200" i="1" dirty="0">
                <a:latin typeface="Times New Roman"/>
                <a:ea typeface="+mn-lt"/>
                <a:cs typeface="+mn-lt"/>
              </a:rPr>
              <a:t>: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Helps understand customer preferences and popular pizzas.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menu of a restaurant&#10;&#10;AI-generated content may be incorrect.">
            <a:extLst>
              <a:ext uri="{FF2B5EF4-FFF2-40B4-BE49-F238E27FC236}">
                <a16:creationId xmlns:a16="http://schemas.microsoft.com/office/drawing/2014/main" id="{BAFB1105-83E2-3361-2F9F-11EF0995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362" y="2987137"/>
            <a:ext cx="3634191" cy="3092234"/>
          </a:xfrm>
          <a:prstGeom prst="rect">
            <a:avLst/>
          </a:prstGeom>
        </p:spPr>
      </p:pic>
      <p:pic>
        <p:nvPicPr>
          <p:cNvPr id="6" name="Picture 5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E03928A5-02E0-24B1-2EF8-3820E1787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60" y="2887125"/>
            <a:ext cx="67532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2AD9E-3D36-2020-252A-EBC6EC59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5A08"/>
                </a:solidFill>
                <a:ea typeface="+mj-lt"/>
                <a:cs typeface="+mj-lt"/>
              </a:rPr>
              <a:t>Customer Ordering Patterns</a:t>
            </a:r>
            <a:endParaRPr lang="en-US" sz="5400" b="1" dirty="0">
              <a:solidFill>
                <a:srgbClr val="FF5A08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ABDC-C9CC-6792-1630-865CF794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Times New Roman"/>
                <a:ea typeface="+mn-lt"/>
                <a:cs typeface="+mn-lt"/>
              </a:rPr>
              <a:t>Most Common Pizza Size Ordered: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b="1" i="1" dirty="0">
                <a:latin typeface="Times New Roman"/>
                <a:ea typeface="+mn-lt"/>
                <a:cs typeface="+mn-lt"/>
              </a:rPr>
              <a:t>Insight</a:t>
            </a:r>
            <a:r>
              <a:rPr lang="en-US" sz="2200" i="1" dirty="0">
                <a:latin typeface="Times New Roman"/>
                <a:ea typeface="+mn-lt"/>
                <a:cs typeface="+mn-lt"/>
              </a:rPr>
              <a:t>: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Knowing the most preferred pizza size helps with inventory management.</a:t>
            </a: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endParaRPr lang="en-US" sz="2200" dirty="0">
              <a:latin typeface="Times New Roman"/>
            </a:endParaRPr>
          </a:p>
          <a:p>
            <a:endParaRPr lang="en-US" sz="2200" dirty="0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DED19-42F9-662A-3718-6A5A3AA81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60" y="2957473"/>
            <a:ext cx="6388420" cy="28003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6F4A8B-9236-F8D4-8876-E9BD950A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69" y="2973738"/>
            <a:ext cx="3167466" cy="27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3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4DDB6-EBBF-EE54-4701-37397A64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5A08"/>
                </a:solidFill>
              </a:rPr>
              <a:t>Customer Ordering Patterns</a:t>
            </a:r>
            <a:endParaRPr lang="en-US" sz="5400" dirty="0">
              <a:solidFill>
                <a:srgbClr val="FF5A08"/>
              </a:solidFill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F6AD8-D30F-1769-0C6E-EFD02CFF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latin typeface="Times New Roman"/>
                <a:ea typeface="+mn-lt"/>
                <a:cs typeface="+mn-lt"/>
              </a:rPr>
              <a:t>Peak Ordering Hours:</a:t>
            </a:r>
            <a:endParaRPr lang="en-US" sz="2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200" i="1" dirty="0">
                <a:latin typeface="Times New Roman"/>
                <a:ea typeface="+mn-lt"/>
                <a:cs typeface="+mn-lt"/>
              </a:rPr>
              <a:t>Insight: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Identifies rush hours to optimize staff allocation and delivery speed.</a:t>
            </a:r>
            <a:endParaRPr lang="en-US">
              <a:latin typeface="Times New Roman"/>
            </a:endParaRPr>
          </a:p>
          <a:p>
            <a:pPr marL="0" indent="0">
              <a:buNone/>
            </a:pPr>
            <a:endParaRPr lang="en-US" sz="2200" dirty="0">
              <a:latin typeface="Times New Roman"/>
            </a:endParaRPr>
          </a:p>
          <a:p>
            <a:pPr marL="0" indent="0">
              <a:buNone/>
            </a:pPr>
            <a:endParaRPr lang="en-US" sz="2200" dirty="0">
              <a:latin typeface="Times New Roman"/>
            </a:endParaRPr>
          </a:p>
          <a:p>
            <a:endParaRPr lang="en-US" sz="2200" dirty="0"/>
          </a:p>
        </p:txBody>
      </p:sp>
      <p:pic>
        <p:nvPicPr>
          <p:cNvPr id="7" name="Picture 6" descr="A close-up of a number&#10;&#10;AI-generated content may be incorrect.">
            <a:extLst>
              <a:ext uri="{FF2B5EF4-FFF2-40B4-BE49-F238E27FC236}">
                <a16:creationId xmlns:a16="http://schemas.microsoft.com/office/drawing/2014/main" id="{214816EC-794F-740F-DD9C-E6DF936B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8" y="3123070"/>
            <a:ext cx="6763880" cy="257497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29AB09-151B-A43F-F264-624F12BEE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775" y="2891887"/>
            <a:ext cx="3015873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68AF8-75B3-2056-F87B-1A726C06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5A08"/>
                </a:solidFill>
                <a:ea typeface="+mj-lt"/>
                <a:cs typeface="+mj-lt"/>
              </a:rPr>
              <a:t>Revenue Insights</a:t>
            </a:r>
            <a:endParaRPr lang="en-US" b="1" dirty="0">
              <a:solidFill>
                <a:srgbClr val="FF5A08"/>
              </a:solidFill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0004-1829-39EE-4B42-FA8775A4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i="1" dirty="0">
                <a:latin typeface="Times New Roman"/>
                <a:ea typeface="+mn-lt"/>
                <a:cs typeface="+mn-lt"/>
              </a:rPr>
              <a:t>Insight: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Determines which pizza category contributes the most to revenue.</a:t>
            </a:r>
          </a:p>
          <a:p>
            <a:endParaRPr lang="en-US" sz="2200" dirty="0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D3E438F-BB76-245C-E8D9-8D6978FE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72" y="2630436"/>
            <a:ext cx="8763921" cy="35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2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Pizza Sales Analysis Using SQL</vt:lpstr>
      <vt:lpstr>Introduction</vt:lpstr>
      <vt:lpstr> Dataset Overview </vt:lpstr>
      <vt:lpstr>Basic Analysis</vt:lpstr>
      <vt:lpstr>Best-Selling &amp; Highest-Priced Pizzas</vt:lpstr>
      <vt:lpstr>Best-Selling &amp; Highest-Priced Pizzas </vt:lpstr>
      <vt:lpstr>Customer Ordering Patterns</vt:lpstr>
      <vt:lpstr>Customer Ordering Patterns</vt:lpstr>
      <vt:lpstr>Revenue Insights</vt:lpstr>
      <vt:lpstr>PowerPoint Presentation</vt:lpstr>
      <vt:lpstr>Advanced Insights</vt:lpstr>
      <vt:lpstr>Advanced Insights</vt:lpstr>
      <vt:lpstr>Key Takeaways &amp; Business Impact</vt:lpstr>
      <vt:lpstr>Conclusion &amp; Future Scope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296</cp:revision>
  <dcterms:created xsi:type="dcterms:W3CDTF">2025-02-19T14:51:42Z</dcterms:created>
  <dcterms:modified xsi:type="dcterms:W3CDTF">2025-02-19T16:31:24Z</dcterms:modified>
</cp:coreProperties>
</file>