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77" r:id="rId5"/>
    <p:sldId id="257" r:id="rId6"/>
    <p:sldId id="263" r:id="rId7"/>
    <p:sldId id="259" r:id="rId8"/>
    <p:sldId id="278" r:id="rId9"/>
    <p:sldId id="264" r:id="rId10"/>
    <p:sldId id="282" r:id="rId11"/>
    <p:sldId id="260" r:id="rId12"/>
    <p:sldId id="283" r:id="rId13"/>
    <p:sldId id="284" r:id="rId14"/>
    <p:sldId id="265" r:id="rId15"/>
    <p:sldId id="279" r:id="rId16"/>
    <p:sldId id="281" r:id="rId17"/>
    <p:sldId id="268"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5220" autoAdjust="0"/>
  </p:normalViewPr>
  <p:slideViewPr>
    <p:cSldViewPr snapToGrid="0">
      <p:cViewPr varScale="1">
        <p:scale>
          <a:sx n="66" d="100"/>
          <a:sy n="66" d="100"/>
        </p:scale>
        <p:origin x="592" y="44"/>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12/6/2022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noProof="0" dirty="0">
                <a:latin typeface="Angsana New" panose="020B0502040204020203" pitchFamily="18" charset="-34"/>
                <a:cs typeface="Angsana New" panose="020B0502040204020203" pitchFamily="18" charset="-34"/>
              </a:rPr>
              <a:t>Plant disease detection</a:t>
            </a:r>
            <a:endParaRPr lang="en-US" dirty="0">
              <a:latin typeface="Angsana New" panose="020B0502040204020203" pitchFamily="18" charset="-34"/>
              <a:cs typeface="Angsana New" panose="020B0502040204020203" pitchFamily="18" charset="-34"/>
            </a:endParaRP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latin typeface="Times New Roman" panose="02020603050405020304" pitchFamily="18" charset="0"/>
                <a:cs typeface="Times New Roman" panose="02020603050405020304" pitchFamily="18" charset="0"/>
              </a:rPr>
              <a:t>Machine learning CS5710</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153633" y="2325925"/>
            <a:ext cx="9989288" cy="154122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5467150"/>
          </a:xfrm>
        </p:spPr>
        <p:txBody>
          <a:bodyPr/>
          <a:lstStyle/>
          <a:p>
            <a:endParaRPr lang="en-IN" sz="1400" dirty="0">
              <a:effectLst/>
              <a:latin typeface="Times New Roman" panose="02020603050405020304" pitchFamily="18" charset="0"/>
              <a:ea typeface="Times New Roman" panose="02020603050405020304" pitchFamily="18" charset="0"/>
            </a:endParaRPr>
          </a:p>
          <a:p>
            <a:pPr algn="just"/>
            <a:r>
              <a:rPr lang="en-IN" b="1" dirty="0">
                <a:latin typeface="Times New Roman" panose="02020603050405020304" pitchFamily="18" charset="0"/>
              </a:rPr>
              <a:t>Bayesian SVM: </a:t>
            </a:r>
            <a:r>
              <a:rPr lang="en-IN" sz="1400" dirty="0">
                <a:latin typeface="Times New Roman" panose="02020603050405020304" pitchFamily="18" charset="0"/>
              </a:rPr>
              <a:t>This "Support Vector Machine" algorithm is a supervised machine learning algorithm that can be used to address classification and regression issues. </a:t>
            </a:r>
            <a:r>
              <a:rPr lang="en-US" sz="1400" dirty="0">
                <a:latin typeface="Times New Roman" panose="02020603050405020304" pitchFamily="18" charset="0"/>
              </a:rPr>
              <a:t>Because it is a Bayesian model, the regression parameters also get a prior distribution that is multivariate normal. This model uses the widely accepted assumption that the residuals are normal. </a:t>
            </a:r>
            <a:endParaRPr lang="en-IN" sz="1400" dirty="0">
              <a:latin typeface="Times New Roman" panose="02020603050405020304" pitchFamily="18" charset="0"/>
            </a:endParaRPr>
          </a:p>
          <a:p>
            <a:r>
              <a:rPr lang="en-US" dirty="0"/>
              <a:t>​</a:t>
            </a:r>
          </a:p>
          <a:p>
            <a:r>
              <a:rPr lang="en-US" b="1" dirty="0">
                <a:latin typeface="Times New Roman" panose="02020603050405020304" pitchFamily="18" charset="0"/>
                <a:cs typeface="Times New Roman" panose="02020603050405020304" pitchFamily="18" charset="0"/>
              </a:rPr>
              <a:t>KNN :</a:t>
            </a:r>
          </a:p>
          <a:p>
            <a:pPr algn="just"/>
            <a:r>
              <a:rPr lang="en-IN" sz="1400" dirty="0">
                <a:effectLst/>
                <a:latin typeface="Times New Roman" panose="02020603050405020304" pitchFamily="18" charset="0"/>
                <a:ea typeface="Times New Roman" panose="02020603050405020304" pitchFamily="18" charset="0"/>
              </a:rPr>
              <a:t>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kNN</a:t>
            </a:r>
            <a:r>
              <a:rPr lang="en-IN" sz="1400" dirty="0">
                <a:effectLst/>
                <a:latin typeface="Times New Roman" panose="02020603050405020304" pitchFamily="18" charset="0"/>
                <a:ea typeface="Times New Roman" panose="02020603050405020304" pitchFamily="18" charset="0"/>
              </a:rPr>
              <a:t>) approach uses a database in which the data points are divided into numerous unique classes to predict the categorization of a new sample point. By choosing the k data points that are closest to the new observation and choosing the class with the highest frequency among them, the approach identifies which points from the training set are sufficiently similar to be taken into account when choosing the class to forecast for a new observation. Consequently, it is called the k 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algorithm.</a:t>
            </a:r>
          </a:p>
          <a:p>
            <a:endParaRPr lang="en-US" b="1" dirty="0">
              <a:latin typeface="Times New Roman" panose="02020603050405020304" pitchFamily="18" charset="0"/>
              <a:cs typeface="Times New Roman" panose="02020603050405020304" pitchFamily="18" charset="0"/>
            </a:endParaRP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10</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62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Bayesian SVM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216894" y="4271759"/>
            <a:ext cx="4659598" cy="1017102"/>
          </a:xfrm>
        </p:spPr>
        <p:txBody>
          <a:bodyPr/>
          <a:lstStyle/>
          <a:p>
            <a:pPr algn="ctr"/>
            <a:r>
              <a:rPr lang="en-US" sz="1600" b="1" dirty="0">
                <a:effectLst/>
                <a:latin typeface="Times New Roman" panose="02020603050405020304" pitchFamily="18" charset="0"/>
                <a:ea typeface="Times New Roman" panose="02020603050405020304" pitchFamily="18" charset="0"/>
              </a:rPr>
              <a:t>Accuracy score:0.7325</a:t>
            </a:r>
          </a:p>
          <a:p>
            <a:r>
              <a:rPr lang="en-US" sz="1600" b="1" dirty="0">
                <a:effectLst/>
                <a:latin typeface="Times New Roman" panose="02020603050405020304" pitchFamily="18" charset="0"/>
                <a:ea typeface="Times New Roman" panose="02020603050405020304" pitchFamily="18" charset="0"/>
              </a:rPr>
              <a:t>Output: Classification report for Bayesian SVM</a:t>
            </a:r>
            <a:endParaRPr lang="en-US" dirty="0"/>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11</a:t>
            </a:fld>
            <a:endParaRPr lang="en-US" dirty="0"/>
          </a:p>
        </p:txBody>
      </p:sp>
      <p:pic>
        <p:nvPicPr>
          <p:cNvPr id="10" name="Picture 9">
            <a:extLst>
              <a:ext uri="{FF2B5EF4-FFF2-40B4-BE49-F238E27FC236}">
                <a16:creationId xmlns:a16="http://schemas.microsoft.com/office/drawing/2014/main" id="{C7E86132-4371-45AE-97F0-02F2B2CF398D}"/>
              </a:ext>
            </a:extLst>
          </p:cNvPr>
          <p:cNvPicPr>
            <a:picLocks noChangeAspect="1"/>
          </p:cNvPicPr>
          <p:nvPr/>
        </p:nvPicPr>
        <p:blipFill>
          <a:blip r:embed="rId2"/>
          <a:stretch>
            <a:fillRect/>
          </a:stretch>
        </p:blipFill>
        <p:spPr>
          <a:xfrm>
            <a:off x="6849828" y="1280161"/>
            <a:ext cx="4341284" cy="2935704"/>
          </a:xfrm>
          <a:prstGeom prst="rect">
            <a:avLst/>
          </a:prstGeom>
        </p:spPr>
      </p:pic>
    </p:spTree>
    <p:extLst>
      <p:ext uri="{BB962C8B-B14F-4D97-AF65-F5344CB8AC3E}">
        <p14:creationId xmlns:p14="http://schemas.microsoft.com/office/powerpoint/2010/main" val="231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KNN is 73%.</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7172587" y="4050378"/>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score:0.73</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12</a:t>
            </a:fld>
            <a:endParaRPr lang="en-US" dirty="0"/>
          </a:p>
        </p:txBody>
      </p:sp>
      <p:pic>
        <p:nvPicPr>
          <p:cNvPr id="11" name="Picture 10">
            <a:extLst>
              <a:ext uri="{FF2B5EF4-FFF2-40B4-BE49-F238E27FC236}">
                <a16:creationId xmlns:a16="http://schemas.microsoft.com/office/drawing/2014/main" id="{62974E86-F601-44BF-A9BD-6312601B7587}"/>
              </a:ext>
            </a:extLst>
          </p:cNvPr>
          <p:cNvPicPr>
            <a:picLocks noChangeAspect="1"/>
          </p:cNvPicPr>
          <p:nvPr/>
        </p:nvPicPr>
        <p:blipFill>
          <a:blip r:embed="rId2"/>
          <a:stretch>
            <a:fillRect/>
          </a:stretch>
        </p:blipFill>
        <p:spPr>
          <a:xfrm>
            <a:off x="6749075" y="1365456"/>
            <a:ext cx="4659597" cy="2530314"/>
          </a:xfrm>
          <a:prstGeom prst="rect">
            <a:avLst/>
          </a:prstGeom>
        </p:spPr>
      </p:pic>
    </p:spTree>
    <p:extLst>
      <p:ext uri="{BB962C8B-B14F-4D97-AF65-F5344CB8AC3E}">
        <p14:creationId xmlns:p14="http://schemas.microsoft.com/office/powerpoint/2010/main" val="1198791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BCCD6C8-F91D-4A81-8513-B31078BBC009}"/>
              </a:ext>
            </a:extLst>
          </p:cNvPr>
          <p:cNvSpPr>
            <a:spLocks noGrp="1"/>
          </p:cNvSpPr>
          <p:nvPr>
            <p:ph type="title"/>
          </p:nvPr>
        </p:nvSpPr>
        <p:spPr>
          <a:xfrm>
            <a:off x="808382" y="422661"/>
            <a:ext cx="5200532" cy="720399"/>
          </a:xfrm>
        </p:spPr>
        <p:txBody>
          <a:bodyPr/>
          <a:lstStyle/>
          <a:p>
            <a:r>
              <a:rPr lang="en-US" dirty="0"/>
              <a:t>Results</a:t>
            </a:r>
          </a:p>
        </p:txBody>
      </p:sp>
      <p:sp>
        <p:nvSpPr>
          <p:cNvPr id="62" name="Text Placeholder 61">
            <a:extLst>
              <a:ext uri="{FF2B5EF4-FFF2-40B4-BE49-F238E27FC236}">
                <a16:creationId xmlns:a16="http://schemas.microsoft.com/office/drawing/2014/main" id="{F0E231FA-A4C7-4627-A14C-74DA402FD943}"/>
              </a:ext>
            </a:extLst>
          </p:cNvPr>
          <p:cNvSpPr>
            <a:spLocks noGrp="1"/>
          </p:cNvSpPr>
          <p:nvPr>
            <p:ph type="body" sz="quarter" idx="12"/>
          </p:nvPr>
        </p:nvSpPr>
        <p:spPr>
          <a:xfrm>
            <a:off x="1000888" y="1505320"/>
            <a:ext cx="4226322" cy="1017102"/>
          </a:xfrm>
        </p:spPr>
        <p:txBody>
          <a:bodyPr/>
          <a:lstStyle/>
          <a:p>
            <a:r>
              <a:rPr lang="en-ZA" dirty="0">
                <a:latin typeface="Times New Roman" panose="02020603050405020304" pitchFamily="18" charset="0"/>
                <a:cs typeface="Times New Roman" panose="02020603050405020304" pitchFamily="18" charset="0"/>
              </a:rPr>
              <a:t>The accuracy of the Fuzzy KNN is 72.2%.</a:t>
            </a:r>
            <a:endParaRPr lang="en-US" dirty="0">
              <a:latin typeface="Times New Roman" panose="02020603050405020304" pitchFamily="18" charset="0"/>
              <a:cs typeface="Times New Roman" panose="02020603050405020304" pitchFamily="18" charset="0"/>
            </a:endParaRPr>
          </a:p>
          <a:p>
            <a:endParaRPr lang="en-US" dirty="0"/>
          </a:p>
        </p:txBody>
      </p:sp>
      <p:sp>
        <p:nvSpPr>
          <p:cNvPr id="99" name="Text Placeholder 98">
            <a:extLst>
              <a:ext uri="{FF2B5EF4-FFF2-40B4-BE49-F238E27FC236}">
                <a16:creationId xmlns:a16="http://schemas.microsoft.com/office/drawing/2014/main" id="{5355A1F3-1DF5-4754-82C7-DBE14DBFAC9A}"/>
              </a:ext>
            </a:extLst>
          </p:cNvPr>
          <p:cNvSpPr>
            <a:spLocks noGrp="1"/>
          </p:cNvSpPr>
          <p:nvPr>
            <p:ph type="body" sz="quarter" idx="17"/>
          </p:nvPr>
        </p:nvSpPr>
        <p:spPr>
          <a:xfrm>
            <a:off x="6931955" y="4003084"/>
            <a:ext cx="4659598" cy="1017102"/>
          </a:xfrm>
        </p:spPr>
        <p:txBody>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Accuracy score:0.7225</a:t>
            </a:r>
          </a:p>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Output: Classification report for Fuzzy KNN</a:t>
            </a:r>
            <a:endParaRPr lang="en-US" dirty="0">
              <a:latin typeface="Times New Roman" panose="02020603050405020304" pitchFamily="18" charset="0"/>
              <a:cs typeface="Times New Roman" panose="02020603050405020304" pitchFamily="18" charset="0"/>
            </a:endParaRPr>
          </a:p>
          <a:p>
            <a:endParaRPr lang="en-US" dirty="0"/>
          </a:p>
        </p:txBody>
      </p:sp>
      <p:sp>
        <p:nvSpPr>
          <p:cNvPr id="20" name="Date Placeholder 19">
            <a:extLst>
              <a:ext uri="{FF2B5EF4-FFF2-40B4-BE49-F238E27FC236}">
                <a16:creationId xmlns:a16="http://schemas.microsoft.com/office/drawing/2014/main" id="{6118120B-49F2-457A-8FD7-4A9BA3AC6A66}"/>
              </a:ext>
            </a:extLst>
          </p:cNvPr>
          <p:cNvSpPr>
            <a:spLocks noGrp="1"/>
          </p:cNvSpPr>
          <p:nvPr>
            <p:ph type="dt" sz="half" idx="2"/>
          </p:nvPr>
        </p:nvSpPr>
        <p:spPr>
          <a:xfrm>
            <a:off x="0" y="6248018"/>
            <a:ext cx="2435528" cy="614850"/>
          </a:xfrm>
        </p:spPr>
        <p:txBody>
          <a:bodyPr/>
          <a:lstStyle/>
          <a:p>
            <a:r>
              <a:rPr lang="en-US" dirty="0"/>
              <a:t>2022</a:t>
            </a:r>
          </a:p>
        </p:txBody>
      </p:sp>
      <p:sp>
        <p:nvSpPr>
          <p:cNvPr id="21" name="Footer Placeholder 20">
            <a:extLst>
              <a:ext uri="{FF2B5EF4-FFF2-40B4-BE49-F238E27FC236}">
                <a16:creationId xmlns:a16="http://schemas.microsoft.com/office/drawing/2014/main" id="{08ADC8B7-1650-4062-AE08-FC1C3B6ADD76}"/>
              </a:ext>
            </a:extLst>
          </p:cNvPr>
          <p:cNvSpPr>
            <a:spLocks noGrp="1"/>
          </p:cNvSpPr>
          <p:nvPr>
            <p:ph type="ftr" sz="quarter" idx="11"/>
          </p:nvPr>
        </p:nvSpPr>
        <p:spPr>
          <a:xfrm>
            <a:off x="2439762" y="6248018"/>
            <a:ext cx="7267426" cy="620868"/>
          </a:xfrm>
        </p:spPr>
        <p:txBody>
          <a:bodyPr/>
          <a:lstStyle/>
          <a:p>
            <a:r>
              <a:rPr lang="en-US" dirty="0"/>
              <a:t>Plant disease detection</a:t>
            </a:r>
          </a:p>
          <a:p>
            <a:endParaRPr lang="en-US" dirty="0"/>
          </a:p>
        </p:txBody>
      </p:sp>
      <p:sp>
        <p:nvSpPr>
          <p:cNvPr id="22" name="Slide Number Placeholder 21">
            <a:extLst>
              <a:ext uri="{FF2B5EF4-FFF2-40B4-BE49-F238E27FC236}">
                <a16:creationId xmlns:a16="http://schemas.microsoft.com/office/drawing/2014/main" id="{071C9AA2-1CCA-4329-B67C-08356C3C3CBC}"/>
              </a:ext>
            </a:extLst>
          </p:cNvPr>
          <p:cNvSpPr>
            <a:spLocks noGrp="1"/>
          </p:cNvSpPr>
          <p:nvPr>
            <p:ph type="sldNum" sz="quarter" idx="4"/>
          </p:nvPr>
        </p:nvSpPr>
        <p:spPr>
          <a:xfrm>
            <a:off x="9707188" y="6248018"/>
            <a:ext cx="2495699" cy="620866"/>
          </a:xfrm>
        </p:spPr>
        <p:txBody>
          <a:bodyPr/>
          <a:lstStyle/>
          <a:p>
            <a:fld id="{EA87306C-81BA-4795-A5CA-9392456A8C1E}" type="slidenum">
              <a:rPr lang="en-US" smtClean="0"/>
              <a:pPr/>
              <a:t>13</a:t>
            </a:fld>
            <a:endParaRPr lang="en-US" dirty="0"/>
          </a:p>
        </p:txBody>
      </p:sp>
      <p:pic>
        <p:nvPicPr>
          <p:cNvPr id="9" name="Picture 8">
            <a:extLst>
              <a:ext uri="{FF2B5EF4-FFF2-40B4-BE49-F238E27FC236}">
                <a16:creationId xmlns:a16="http://schemas.microsoft.com/office/drawing/2014/main" id="{B6C50796-C4F8-4CB2-AB25-74BAFCBAA2DA}"/>
              </a:ext>
            </a:extLst>
          </p:cNvPr>
          <p:cNvPicPr>
            <a:picLocks noChangeAspect="1"/>
          </p:cNvPicPr>
          <p:nvPr/>
        </p:nvPicPr>
        <p:blipFill>
          <a:blip r:embed="rId2"/>
          <a:stretch>
            <a:fillRect/>
          </a:stretch>
        </p:blipFill>
        <p:spPr>
          <a:xfrm>
            <a:off x="6830314" y="1280446"/>
            <a:ext cx="4557539" cy="2511908"/>
          </a:xfrm>
          <a:prstGeom prst="rect">
            <a:avLst/>
          </a:prstGeom>
        </p:spPr>
      </p:pic>
    </p:spTree>
    <p:extLst>
      <p:ext uri="{BB962C8B-B14F-4D97-AF65-F5344CB8AC3E}">
        <p14:creationId xmlns:p14="http://schemas.microsoft.com/office/powerpoint/2010/main" val="2315089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783F2686-1393-4DFB-98E8-91B2C1C8BA4C}"/>
              </a:ext>
            </a:extLst>
          </p:cNvPr>
          <p:cNvSpPr>
            <a:spLocks noGrp="1"/>
          </p:cNvSpPr>
          <p:nvPr>
            <p:ph type="title"/>
          </p:nvPr>
        </p:nvSpPr>
        <p:spPr>
          <a:xfrm>
            <a:off x="4038600" y="599301"/>
            <a:ext cx="4114800" cy="607969"/>
          </a:xfrm>
        </p:spPr>
        <p:txBody>
          <a:bodyPr/>
          <a:lstStyle/>
          <a:p>
            <a:r>
              <a:rPr lang="en-US" dirty="0">
                <a:latin typeface="Times New Roman" panose="02020603050405020304" pitchFamily="18" charset="0"/>
                <a:cs typeface="Times New Roman" panose="02020603050405020304" pitchFamily="18" charset="0"/>
              </a:rPr>
              <a:t>Result comparison</a:t>
            </a:r>
          </a:p>
        </p:txBody>
      </p:sp>
      <p:sp>
        <p:nvSpPr>
          <p:cNvPr id="199" name="Text Placeholder 198">
            <a:extLst>
              <a:ext uri="{FF2B5EF4-FFF2-40B4-BE49-F238E27FC236}">
                <a16:creationId xmlns:a16="http://schemas.microsoft.com/office/drawing/2014/main" id="{AE2BEFCD-CE33-41A5-B305-37261A133B7F}"/>
              </a:ext>
            </a:extLst>
          </p:cNvPr>
          <p:cNvSpPr>
            <a:spLocks noGrp="1"/>
          </p:cNvSpPr>
          <p:nvPr>
            <p:ph type="body" sz="quarter" idx="33"/>
          </p:nvPr>
        </p:nvSpPr>
        <p:spPr>
          <a:xfrm>
            <a:off x="3927655" y="1381888"/>
            <a:ext cx="4966088" cy="568896"/>
          </a:xfrm>
        </p:spPr>
        <p:txBody>
          <a:bodyPr/>
          <a:lstStyle/>
          <a:p>
            <a:r>
              <a:rPr lang="en-ZA" sz="1800" dirty="0">
                <a:latin typeface="Times New Roman" panose="02020603050405020304" pitchFamily="18" charset="0"/>
                <a:cs typeface="Times New Roman" panose="02020603050405020304" pitchFamily="18" charset="0"/>
              </a:rPr>
              <a:t>Comparing the accuracy of the models of the corn data set</a:t>
            </a:r>
            <a:endParaRPr lang="en-US" sz="1800" dirty="0">
              <a:latin typeface="Times New Roman" panose="02020603050405020304" pitchFamily="18" charset="0"/>
              <a:cs typeface="Times New Roman" panose="02020603050405020304" pitchFamily="18" charset="0"/>
            </a:endParaRPr>
          </a:p>
        </p:txBody>
      </p:sp>
      <p:sp>
        <p:nvSpPr>
          <p:cNvPr id="234" name="Text Placeholder 233">
            <a:extLst>
              <a:ext uri="{FF2B5EF4-FFF2-40B4-BE49-F238E27FC236}">
                <a16:creationId xmlns:a16="http://schemas.microsoft.com/office/drawing/2014/main" id="{37AADAF6-D8CA-408B-9297-EDE3ED23EAC4}"/>
              </a:ext>
            </a:extLst>
          </p:cNvPr>
          <p:cNvSpPr>
            <a:spLocks noGrp="1"/>
          </p:cNvSpPr>
          <p:nvPr>
            <p:ph type="body" sz="quarter" idx="34"/>
          </p:nvPr>
        </p:nvSpPr>
        <p:spPr>
          <a:xfrm>
            <a:off x="120835" y="5476112"/>
            <a:ext cx="4750631" cy="448769"/>
          </a:xfrm>
        </p:spPr>
        <p:txBody>
          <a:bodyPr/>
          <a:lstStyle/>
          <a:p>
            <a:pPr marL="90170" marR="55245" algn="just">
              <a:spcAft>
                <a:spcPts val="0"/>
              </a:spcAft>
              <a:tabLst>
                <a:tab pos="90170" algn="l"/>
              </a:tabLst>
            </a:pPr>
            <a:r>
              <a:rPr lang="en-US" sz="1800" b="1" dirty="0">
                <a:effectLst/>
                <a:latin typeface="Times New Roman" panose="02020603050405020304" pitchFamily="18" charset="0"/>
                <a:ea typeface="Times New Roman" panose="02020603050405020304" pitchFamily="18" charset="0"/>
              </a:rPr>
              <a:t>Pie chart comparison</a:t>
            </a:r>
            <a:endParaRPr lang="en-IN" sz="1800" dirty="0">
              <a:effectLst/>
              <a:latin typeface="Times New Roman" panose="02020603050405020304" pitchFamily="18" charset="0"/>
              <a:ea typeface="Times New Roman" panose="02020603050405020304" pitchFamily="18" charset="0"/>
            </a:endParaRPr>
          </a:p>
          <a:p>
            <a:pPr marL="90170" marR="55245" algn="ctr">
              <a:spcAft>
                <a:spcPts val="0"/>
              </a:spcAft>
              <a:tabLst>
                <a:tab pos="90170" algn="l"/>
              </a:tabLst>
            </a:pPr>
            <a:r>
              <a:rPr lang="en-US" sz="1800" dirty="0">
                <a:solidFill>
                  <a:srgbClr val="365F91"/>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2" name="Date Placeholder 1">
            <a:extLst>
              <a:ext uri="{FF2B5EF4-FFF2-40B4-BE49-F238E27FC236}">
                <a16:creationId xmlns:a16="http://schemas.microsoft.com/office/drawing/2014/main" id="{FDFD7703-126A-48E3-A3B0-C2CD623BDE50}"/>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FE5A6E0A-0360-464C-B6EB-6A88D503FA0A}"/>
              </a:ext>
            </a:extLst>
          </p:cNvPr>
          <p:cNvSpPr>
            <a:spLocks noGrp="1"/>
          </p:cNvSpPr>
          <p:nvPr>
            <p:ph type="ftr" sz="quarter" idx="11"/>
          </p:nvPr>
        </p:nvSpPr>
        <p:spPr>
          <a:xfrm>
            <a:off x="4038600" y="6356350"/>
            <a:ext cx="4114800" cy="365125"/>
          </a:xfrm>
        </p:spPr>
        <p:txBody>
          <a:bodyPr/>
          <a:lstStyle/>
          <a:p>
            <a:r>
              <a:rPr lang="en-US" dirty="0"/>
              <a:t>Plant disease detection</a:t>
            </a:r>
          </a:p>
          <a:p>
            <a:endParaRPr lang="en-US" dirty="0"/>
          </a:p>
        </p:txBody>
      </p:sp>
      <p:sp>
        <p:nvSpPr>
          <p:cNvPr id="4" name="Slide Number Placeholder 3">
            <a:extLst>
              <a:ext uri="{FF2B5EF4-FFF2-40B4-BE49-F238E27FC236}">
                <a16:creationId xmlns:a16="http://schemas.microsoft.com/office/drawing/2014/main" id="{651D04C2-233E-415F-8309-2906D8AB28FB}"/>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14</a:t>
            </a:fld>
            <a:endParaRPr lang="en-US" dirty="0"/>
          </a:p>
        </p:txBody>
      </p:sp>
      <p:pic>
        <p:nvPicPr>
          <p:cNvPr id="17" name="Picture 16">
            <a:extLst>
              <a:ext uri="{FF2B5EF4-FFF2-40B4-BE49-F238E27FC236}">
                <a16:creationId xmlns:a16="http://schemas.microsoft.com/office/drawing/2014/main" id="{EA738AD1-C3F7-4513-9F1B-6869BF0EE9C3}"/>
              </a:ext>
            </a:extLst>
          </p:cNvPr>
          <p:cNvPicPr>
            <a:picLocks noChangeAspect="1"/>
          </p:cNvPicPr>
          <p:nvPr/>
        </p:nvPicPr>
        <p:blipFill>
          <a:blip r:embed="rId2"/>
          <a:stretch>
            <a:fillRect/>
          </a:stretch>
        </p:blipFill>
        <p:spPr>
          <a:xfrm>
            <a:off x="289560" y="2310063"/>
            <a:ext cx="4000501" cy="2906167"/>
          </a:xfrm>
          <a:prstGeom prst="rect">
            <a:avLst/>
          </a:prstGeom>
        </p:spPr>
      </p:pic>
      <p:sp>
        <p:nvSpPr>
          <p:cNvPr id="19" name="TextBox 18">
            <a:extLst>
              <a:ext uri="{FF2B5EF4-FFF2-40B4-BE49-F238E27FC236}">
                <a16:creationId xmlns:a16="http://schemas.microsoft.com/office/drawing/2014/main" id="{5F0669B6-E114-4C4C-BEB9-0AC2B0849080}"/>
              </a:ext>
            </a:extLst>
          </p:cNvPr>
          <p:cNvSpPr txBox="1"/>
          <p:nvPr/>
        </p:nvSpPr>
        <p:spPr>
          <a:xfrm>
            <a:off x="4853139" y="2932195"/>
            <a:ext cx="6097604" cy="1200329"/>
          </a:xfrm>
          <a:prstGeom prst="rect">
            <a:avLst/>
          </a:prstGeom>
          <a:noFill/>
        </p:spPr>
        <p:txBody>
          <a:bodyPr wrap="square">
            <a:spAutoFit/>
          </a:bodyPr>
          <a:lstStyle/>
          <a:p>
            <a:pPr marL="90170" marR="55245" algn="just">
              <a:spcAft>
                <a:spcPts val="0"/>
              </a:spcAft>
              <a:tabLst>
                <a:tab pos="90170" algn="l"/>
              </a:tabLst>
            </a:pP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r>
              <a:rPr lang="en-US" dirty="0">
                <a:latin typeface="Times New Roman" panose="02020603050405020304" pitchFamily="18" charset="0"/>
                <a:ea typeface="Times New Roman" panose="02020603050405020304" pitchFamily="18" charset="0"/>
              </a:rPr>
              <a:t>On average, the accuracy for all three algorithms performed is 73%.</a:t>
            </a:r>
            <a:endParaRPr lang="en-US" sz="1800" dirty="0">
              <a:effectLst/>
              <a:latin typeface="Times New Roman" panose="02020603050405020304" pitchFamily="18" charset="0"/>
              <a:ea typeface="Times New Roman" panose="02020603050405020304" pitchFamily="18" charset="0"/>
            </a:endParaRPr>
          </a:p>
          <a:p>
            <a:pPr marL="90170" marR="55245" algn="just">
              <a:spcAft>
                <a:spcPts val="0"/>
              </a:spcAft>
              <a:tabLst>
                <a:tab pos="90170" algn="l"/>
              </a:tabLst>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687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CD4EC34-A56A-4AFF-967C-7826E8491850}"/>
              </a:ext>
            </a:extLst>
          </p:cNvPr>
          <p:cNvSpPr>
            <a:spLocks noGrp="1"/>
          </p:cNvSpPr>
          <p:nvPr>
            <p:ph type="title"/>
          </p:nvPr>
        </p:nvSpPr>
        <p:spPr>
          <a:xfrm>
            <a:off x="587141" y="136525"/>
            <a:ext cx="2234130" cy="1845127"/>
          </a:xfrm>
        </p:spPr>
        <p:txBody>
          <a:bodyPr/>
          <a:lstStyle/>
          <a:p>
            <a:r>
              <a:rPr lang="en-US" dirty="0"/>
              <a:t>references</a:t>
            </a:r>
          </a:p>
        </p:txBody>
      </p:sp>
      <p:pic>
        <p:nvPicPr>
          <p:cNvPr id="12" name="Picture Placeholder 11" descr="A high angle view of a plantation">
            <a:extLst>
              <a:ext uri="{FF2B5EF4-FFF2-40B4-BE49-F238E27FC236}">
                <a16:creationId xmlns:a16="http://schemas.microsoft.com/office/drawing/2014/main" id="{86DB35FE-DA40-47CA-AC01-10AFBE90D47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395096"/>
            <a:ext cx="12192000" cy="5012871"/>
          </a:xfrm>
        </p:spPr>
      </p:pic>
      <p:sp>
        <p:nvSpPr>
          <p:cNvPr id="2" name="Date Placeholder 1">
            <a:extLst>
              <a:ext uri="{FF2B5EF4-FFF2-40B4-BE49-F238E27FC236}">
                <a16:creationId xmlns:a16="http://schemas.microsoft.com/office/drawing/2014/main" id="{72D2BFB9-EF4C-43BD-82AF-44BB97E87417}"/>
              </a:ext>
            </a:extLst>
          </p:cNvPr>
          <p:cNvSpPr>
            <a:spLocks noGrp="1"/>
          </p:cNvSpPr>
          <p:nvPr>
            <p:ph type="dt" sz="half" idx="10"/>
          </p:nvPr>
        </p:nvSpPr>
        <p:spPr>
          <a:xfrm>
            <a:off x="838200" y="6356350"/>
            <a:ext cx="2743200" cy="365125"/>
          </a:xfrm>
        </p:spPr>
        <p:txBody>
          <a:bodyPr/>
          <a:lstStyle/>
          <a:p>
            <a:r>
              <a:rPr lang="en-US" dirty="0"/>
              <a:t>2022</a:t>
            </a:r>
          </a:p>
        </p:txBody>
      </p:sp>
      <p:sp>
        <p:nvSpPr>
          <p:cNvPr id="21" name="Text Placeholder 20">
            <a:extLst>
              <a:ext uri="{FF2B5EF4-FFF2-40B4-BE49-F238E27FC236}">
                <a16:creationId xmlns:a16="http://schemas.microsoft.com/office/drawing/2014/main" id="{1ACAAE1E-C644-4F5F-B013-E7D2D2C82E71}"/>
              </a:ext>
            </a:extLst>
          </p:cNvPr>
          <p:cNvSpPr>
            <a:spLocks noGrp="1"/>
          </p:cNvSpPr>
          <p:nvPr>
            <p:ph type="body" sz="quarter" idx="16"/>
          </p:nvPr>
        </p:nvSpPr>
        <p:spPr>
          <a:xfrm>
            <a:off x="497647" y="1993765"/>
            <a:ext cx="6564087" cy="3614737"/>
          </a:xfrm>
          <a:solidFill>
            <a:schemeClr val="bg1">
              <a:alpha val="92000"/>
            </a:schemeClr>
          </a:solidFill>
        </p:spPr>
        <p:txBody>
          <a:bodyPr/>
          <a:lstStyle/>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Too, E.C.;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Yujian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Njuki</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S.;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Yingchun</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L. A comparative study of fine-tuning deep learning models for plant disease identification. </a:t>
            </a:r>
            <a:r>
              <a:rPr lang="en-US" sz="1400" b="1" i="1" dirty="0" err="1">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Comput</a:t>
            </a: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Electron. Agric. 2019, 161, 272–279. </a:t>
            </a:r>
            <a:r>
              <a:rPr lang="en-US" sz="1400" b="1"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Chen, J.; Liu, Q.; Gao, L. Visual Tea Leaf Disease Recognition Using a Convolutional Neural Network Model. Symmetry 2019, 11, 343. </a:t>
            </a:r>
          </a:p>
          <a:p>
            <a:pPr marL="342900" indent="-342900" algn="just" fontAlgn="base">
              <a:lnSpc>
                <a:spcPct val="115000"/>
              </a:lnSpc>
              <a:spcAft>
                <a:spcPts val="250"/>
              </a:spcAft>
              <a:buSzPts val="800"/>
              <a:buFont typeface="Arial" panose="020B0604020202020204" pitchFamily="34" charset="0"/>
              <a:buChar char="•"/>
            </a:pP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Oppenheim, D.; Shani, G.;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Erlich</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O.; </a:t>
            </a:r>
            <a:r>
              <a:rPr lang="en-US" sz="1400" b="1" i="1" dirty="0" err="1">
                <a:solidFill>
                  <a:srgbClr val="222222"/>
                </a:solidFill>
                <a:highlight>
                  <a:srgbClr val="FFFFFF"/>
                </a:highlight>
                <a:latin typeface="Times New Roman" panose="02020603050405020304" pitchFamily="18" charset="0"/>
                <a:cs typeface="Times New Roman" panose="02020603050405020304" pitchFamily="18" charset="0"/>
              </a:rPr>
              <a:t>Tsror</a:t>
            </a:r>
            <a:r>
              <a:rPr lang="en-US" sz="1400" b="1" i="1" dirty="0">
                <a:solidFill>
                  <a:srgbClr val="222222"/>
                </a:solidFill>
                <a:highlight>
                  <a:srgbClr val="FFFFFF"/>
                </a:highlight>
                <a:latin typeface="Times New Roman" panose="02020603050405020304" pitchFamily="18" charset="0"/>
                <a:cs typeface="Times New Roman" panose="02020603050405020304" pitchFamily="18" charset="0"/>
              </a:rPr>
              <a:t>, L. Using Deep Learning for Image-Based Potato Tuber Disease Detection. Phytopathology 2019, 109, 1083–1087</a:t>
            </a:r>
            <a:r>
              <a:rPr lang="en-US" sz="18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250"/>
              </a:spcAft>
              <a:buSzPts val="800"/>
              <a:buFont typeface="Arial" panose="020B0604020202020204" pitchFamily="34" charset="0"/>
              <a:buChar char="•"/>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0D5A82B-E666-4FD6-A993-84ED558D3B3A}"/>
              </a:ext>
            </a:extLst>
          </p:cNvPr>
          <p:cNvSpPr>
            <a:spLocks noGrp="1"/>
          </p:cNvSpPr>
          <p:nvPr>
            <p:ph type="sldNum" sz="quarter" idx="12"/>
          </p:nvPr>
        </p:nvSpPr>
        <p:spPr>
          <a:xfrm>
            <a:off x="8610600" y="6356350"/>
            <a:ext cx="2743200" cy="365125"/>
          </a:xfrm>
        </p:spPr>
        <p:txBody>
          <a:bodyPr/>
          <a:lstStyle/>
          <a:p>
            <a:fld id="{EA87306C-81BA-4795-A5CA-9392456A8C1E}" type="slidenum">
              <a:rPr lang="en-US" smtClean="0"/>
              <a:pPr/>
              <a:t>15</a:t>
            </a:fld>
            <a:endParaRPr lang="en-US" dirty="0"/>
          </a:p>
        </p:txBody>
      </p:sp>
    </p:spTree>
    <p:extLst>
      <p:ext uri="{BB962C8B-B14F-4D97-AF65-F5344CB8AC3E}">
        <p14:creationId xmlns:p14="http://schemas.microsoft.com/office/powerpoint/2010/main" val="20461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sp>
        <p:nvSpPr>
          <p:cNvPr id="2" name="Date Placeholder 1">
            <a:extLst>
              <a:ext uri="{FF2B5EF4-FFF2-40B4-BE49-F238E27FC236}">
                <a16:creationId xmlns:a16="http://schemas.microsoft.com/office/drawing/2014/main" id="{2790CE37-04F9-4227-B00E-A878A9056DA7}"/>
              </a:ext>
            </a:extLst>
          </p:cNvPr>
          <p:cNvSpPr>
            <a:spLocks noGrp="1"/>
          </p:cNvSpPr>
          <p:nvPr>
            <p:ph type="dt" sz="half" idx="10"/>
          </p:nvPr>
        </p:nvSpPr>
        <p:spPr>
          <a:xfrm>
            <a:off x="838200" y="6356350"/>
            <a:ext cx="2743200" cy="365125"/>
          </a:xfrm>
        </p:spPr>
        <p:txBody>
          <a:bodyPr/>
          <a:lstStyle/>
          <a:p>
            <a:r>
              <a:rPr lang="en-US" dirty="0"/>
              <a:t>2022</a:t>
            </a:r>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3" name="Footer Placeholder 2">
            <a:extLst>
              <a:ext uri="{FF2B5EF4-FFF2-40B4-BE49-F238E27FC236}">
                <a16:creationId xmlns:a16="http://schemas.microsoft.com/office/drawing/2014/main" id="{45AB52D9-2BE1-41EE-B28C-4DEDAEFD750F}"/>
              </a:ext>
            </a:extLst>
          </p:cNvPr>
          <p:cNvSpPr>
            <a:spLocks noGrp="1"/>
          </p:cNvSpPr>
          <p:nvPr>
            <p:ph type="ftr" sz="quarter" idx="3"/>
          </p:nvPr>
        </p:nvSpPr>
        <p:spPr>
          <a:xfrm>
            <a:off x="6473608" y="6356350"/>
            <a:ext cx="2743200" cy="365125"/>
          </a:xfrm>
        </p:spPr>
        <p:txBody>
          <a:bodyPr/>
          <a:lstStyle/>
          <a:p>
            <a:r>
              <a:rPr lang="en-US" dirty="0"/>
              <a:t>Plant disease detection</a:t>
            </a:r>
          </a:p>
        </p:txBody>
      </p:sp>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16</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A25FA4-A288-4460-BF12-637E077953CB}"/>
              </a:ext>
            </a:extLst>
          </p:cNvPr>
          <p:cNvSpPr>
            <a:spLocks noGrp="1"/>
          </p:cNvSpPr>
          <p:nvPr>
            <p:ph type="title"/>
          </p:nvPr>
        </p:nvSpPr>
        <p:spPr>
          <a:xfrm>
            <a:off x="559310" y="808353"/>
            <a:ext cx="4246605" cy="640698"/>
          </a:xfrm>
        </p:spPr>
        <p:txBody>
          <a:bodyPr/>
          <a:lstStyle/>
          <a:p>
            <a:r>
              <a:rPr lang="en-US" dirty="0">
                <a:latin typeface="Times New Roman" panose="02020603050405020304" pitchFamily="18" charset="0"/>
                <a:cs typeface="Times New Roman" panose="02020603050405020304" pitchFamily="18" charset="0"/>
              </a:rPr>
              <a:t>Group members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5257800" y="824819"/>
            <a:ext cx="5879796" cy="3545959"/>
          </a:xfrm>
        </p:spPr>
        <p:txBody>
          <a:bodyPr/>
          <a:lstStyle/>
          <a:p>
            <a:r>
              <a:rPr lang="en-US" sz="1400" dirty="0">
                <a:latin typeface="Times New Roman" panose="02020603050405020304" pitchFamily="18" charset="0"/>
                <a:cs typeface="Times New Roman" panose="02020603050405020304" pitchFamily="18" charset="0"/>
              </a:rPr>
              <a:t>Shraddha </a:t>
            </a:r>
            <a:r>
              <a:rPr lang="en-US" sz="1400" dirty="0" err="1">
                <a:latin typeface="Times New Roman" panose="02020603050405020304" pitchFamily="18" charset="0"/>
                <a:cs typeface="Times New Roman" panose="02020603050405020304" pitchFamily="18" charset="0"/>
              </a:rPr>
              <a:t>sree</a:t>
            </a:r>
            <a:r>
              <a:rPr lang="en-US" sz="1400" dirty="0">
                <a:latin typeface="Times New Roman" panose="02020603050405020304" pitchFamily="18" charset="0"/>
                <a:cs typeface="Times New Roman" panose="02020603050405020304" pitchFamily="18" charset="0"/>
              </a:rPr>
              <a:t> Nangunoori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700739985</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Tejaswini Vempati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700739779</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Mounika Rayapudi</a:t>
            </a:r>
          </a:p>
          <a:p>
            <a:r>
              <a:rPr lang="en-US" sz="1400" dirty="0">
                <a:latin typeface="Times New Roman" panose="02020603050405020304" pitchFamily="18" charset="0"/>
                <a:cs typeface="Times New Roman" panose="02020603050405020304" pitchFamily="18" charset="0"/>
              </a:rPr>
              <a:t>(</a:t>
            </a:r>
            <a:r>
              <a:rPr lang="en-IN" sz="1400" dirty="0">
                <a:effectLst/>
                <a:latin typeface="Times New Roman" panose="02020603050405020304" pitchFamily="18" charset="0"/>
                <a:ea typeface="Calibri" panose="020F0502020204030204" pitchFamily="34" charset="0"/>
              </a:rPr>
              <a:t>700740823</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Sravani Seelam</a:t>
            </a:r>
          </a:p>
          <a:p>
            <a:r>
              <a:rPr lang="en-US" sz="1400" dirty="0">
                <a:latin typeface="Times New Roman" panose="02020603050405020304" pitchFamily="18" charset="0"/>
                <a:cs typeface="Times New Roman" panose="02020603050405020304" pitchFamily="18" charset="0"/>
              </a:rPr>
              <a:t>(700739823)</a:t>
            </a:r>
          </a:p>
          <a:p>
            <a:endParaRPr lang="en-US" dirty="0"/>
          </a:p>
        </p:txBody>
      </p:sp>
      <p:pic>
        <p:nvPicPr>
          <p:cNvPr id="15" name="Picture Placeholder 14" descr="Close up of a plants">
            <a:extLst>
              <a:ext uri="{FF2B5EF4-FFF2-40B4-BE49-F238E27FC236}">
                <a16:creationId xmlns:a16="http://schemas.microsoft.com/office/drawing/2014/main" id="{8A312F11-75CA-44C5-8937-46152AD5520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559311" y="3746545"/>
            <a:ext cx="11035494" cy="2974929"/>
          </a:xfrm>
        </p:spPr>
      </p:pic>
      <p:sp>
        <p:nvSpPr>
          <p:cNvPr id="57" name="Date Placeholder 56">
            <a:extLst>
              <a:ext uri="{FF2B5EF4-FFF2-40B4-BE49-F238E27FC236}">
                <a16:creationId xmlns:a16="http://schemas.microsoft.com/office/drawing/2014/main" id="{653BB8CA-23AF-4226-9FB3-FA1964EBA661}"/>
              </a:ext>
            </a:extLst>
          </p:cNvPr>
          <p:cNvSpPr>
            <a:spLocks noGrp="1"/>
          </p:cNvSpPr>
          <p:nvPr>
            <p:ph type="dt" sz="half" idx="2"/>
          </p:nvPr>
        </p:nvSpPr>
        <p:spPr>
          <a:xfrm>
            <a:off x="838200" y="6356350"/>
            <a:ext cx="2743200" cy="365125"/>
          </a:xfrm>
        </p:spPr>
        <p:txBody>
          <a:bodyPr/>
          <a:lstStyle/>
          <a:p>
            <a:r>
              <a:rPr lang="en-US" dirty="0"/>
              <a:t>2022</a:t>
            </a:r>
          </a:p>
        </p:txBody>
      </p:sp>
      <p:sp>
        <p:nvSpPr>
          <p:cNvPr id="58" name="Footer Placeholder 57">
            <a:extLst>
              <a:ext uri="{FF2B5EF4-FFF2-40B4-BE49-F238E27FC236}">
                <a16:creationId xmlns:a16="http://schemas.microsoft.com/office/drawing/2014/main" id="{4DDD181B-D1CF-4E5A-B354-DE584F3F2B23}"/>
              </a:ext>
            </a:extLst>
          </p:cNvPr>
          <p:cNvSpPr>
            <a:spLocks noGrp="1"/>
          </p:cNvSpPr>
          <p:nvPr>
            <p:ph type="ftr" sz="quarter" idx="3"/>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59" name="Slide Number Placeholder 58">
            <a:extLst>
              <a:ext uri="{FF2B5EF4-FFF2-40B4-BE49-F238E27FC236}">
                <a16:creationId xmlns:a16="http://schemas.microsoft.com/office/drawing/2014/main" id="{185AB600-E5B8-4AFD-A7DA-37E5D3AFF5F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28153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159488" y="300554"/>
            <a:ext cx="2918638" cy="2362901"/>
          </a:xfrm>
        </p:spPr>
        <p:txBody>
          <a:bodyPr/>
          <a:lstStyle/>
          <a:p>
            <a:r>
              <a:rPr lang="en-US" sz="1600" dirty="0">
                <a:latin typeface="Times New Roman" panose="02020603050405020304" pitchFamily="18" charset="0"/>
                <a:cs typeface="Times New Roman" panose="02020603050405020304" pitchFamily="18" charset="0"/>
              </a:rPr>
              <a:t>Role/Responsibilities and Contribution in project</a:t>
            </a:r>
          </a:p>
        </p:txBody>
      </p:sp>
      <p:sp>
        <p:nvSpPr>
          <p:cNvPr id="22" name="Text Placeholder 21">
            <a:extLst>
              <a:ext uri="{FF2B5EF4-FFF2-40B4-BE49-F238E27FC236}">
                <a16:creationId xmlns:a16="http://schemas.microsoft.com/office/drawing/2014/main" id="{322BD54C-AB8D-4B3B-836D-ABFFFE5D70BE}"/>
              </a:ext>
            </a:extLst>
          </p:cNvPr>
          <p:cNvSpPr>
            <a:spLocks noGrp="1"/>
          </p:cNvSpPr>
          <p:nvPr>
            <p:ph type="body" sz="quarter" idx="16"/>
          </p:nvPr>
        </p:nvSpPr>
        <p:spPr>
          <a:xfrm>
            <a:off x="3988662" y="377576"/>
            <a:ext cx="3474952" cy="365125"/>
          </a:xfrm>
        </p:spPr>
        <p:txBody>
          <a:bodyPr/>
          <a:lstStyle/>
          <a:p>
            <a:r>
              <a:rPr lang="en-US" sz="1600" cap="none" dirty="0">
                <a:latin typeface="Times New Roman" panose="02020603050405020304" pitchFamily="18" charset="0"/>
                <a:cs typeface="Times New Roman" panose="02020603050405020304" pitchFamily="18" charset="0"/>
              </a:rPr>
              <a:t>Shraddha sree Nangunoori</a:t>
            </a:r>
          </a:p>
        </p:txBody>
      </p:sp>
      <p:sp>
        <p:nvSpPr>
          <p:cNvPr id="18" name="Text Placeholder 17">
            <a:extLst>
              <a:ext uri="{FF2B5EF4-FFF2-40B4-BE49-F238E27FC236}">
                <a16:creationId xmlns:a16="http://schemas.microsoft.com/office/drawing/2014/main" id="{62192F0C-65C9-4E6D-9314-81FB7E4DB469}"/>
              </a:ext>
            </a:extLst>
          </p:cNvPr>
          <p:cNvSpPr>
            <a:spLocks noGrp="1"/>
          </p:cNvSpPr>
          <p:nvPr>
            <p:ph type="body" sz="quarter" idx="12"/>
          </p:nvPr>
        </p:nvSpPr>
        <p:spPr>
          <a:xfrm>
            <a:off x="4093535" y="1021704"/>
            <a:ext cx="3349172" cy="1038482"/>
          </a:xfrm>
        </p:spPr>
        <p:txBody>
          <a:bodyPr/>
          <a:lstStyle/>
          <a:p>
            <a:r>
              <a:rPr lang="en-US" sz="1400" dirty="0">
                <a:latin typeface="Times New Roman" panose="02020603050405020304" pitchFamily="18" charset="0"/>
                <a:cs typeface="Times New Roman" panose="02020603050405020304" pitchFamily="18" charset="0"/>
              </a:rPr>
              <a:t>Responsible for Data visualization, implementing the KNN and Bayesian SVM algorithm</a:t>
            </a:r>
          </a:p>
          <a:p>
            <a:endParaRPr lang="en-US" dirty="0"/>
          </a:p>
        </p:txBody>
      </p:sp>
      <p:sp>
        <p:nvSpPr>
          <p:cNvPr id="23" name="Text Placeholder 22">
            <a:extLst>
              <a:ext uri="{FF2B5EF4-FFF2-40B4-BE49-F238E27FC236}">
                <a16:creationId xmlns:a16="http://schemas.microsoft.com/office/drawing/2014/main" id="{B36D4B3E-84DA-44C7-A6BE-5A3E2200511C}"/>
              </a:ext>
            </a:extLst>
          </p:cNvPr>
          <p:cNvSpPr>
            <a:spLocks noGrp="1"/>
          </p:cNvSpPr>
          <p:nvPr>
            <p:ph type="body" sz="quarter" idx="17"/>
          </p:nvPr>
        </p:nvSpPr>
        <p:spPr>
          <a:xfrm>
            <a:off x="3988662" y="5037115"/>
            <a:ext cx="3433138" cy="426393"/>
          </a:xfrm>
        </p:spPr>
        <p:txBody>
          <a:bodyPr/>
          <a:lstStyle/>
          <a:p>
            <a:r>
              <a:rPr lang="en-US" sz="1600" cap="none" dirty="0">
                <a:latin typeface="Times New Roman" panose="02020603050405020304" pitchFamily="18" charset="0"/>
                <a:cs typeface="Times New Roman" panose="02020603050405020304" pitchFamily="18" charset="0"/>
              </a:rPr>
              <a:t>Sravani Seelam</a:t>
            </a:r>
          </a:p>
        </p:txBody>
      </p:sp>
      <p:sp>
        <p:nvSpPr>
          <p:cNvPr id="25" name="Text Placeholder 24">
            <a:extLst>
              <a:ext uri="{FF2B5EF4-FFF2-40B4-BE49-F238E27FC236}">
                <a16:creationId xmlns:a16="http://schemas.microsoft.com/office/drawing/2014/main" id="{FB26710D-F165-490A-A2CE-0A7D9FD8F9BA}"/>
              </a:ext>
            </a:extLst>
          </p:cNvPr>
          <p:cNvSpPr>
            <a:spLocks noGrp="1"/>
          </p:cNvSpPr>
          <p:nvPr>
            <p:ph type="body" sz="quarter" idx="19"/>
          </p:nvPr>
        </p:nvSpPr>
        <p:spPr>
          <a:xfrm>
            <a:off x="4008634" y="1976517"/>
            <a:ext cx="3493070" cy="460325"/>
          </a:xfrm>
        </p:spPr>
        <p:txBody>
          <a:bodyPr/>
          <a:lstStyle/>
          <a:p>
            <a:r>
              <a:rPr lang="en-US" sz="1600" cap="none" dirty="0">
                <a:latin typeface="Times New Roman" panose="02020603050405020304" pitchFamily="18" charset="0"/>
                <a:cs typeface="Times New Roman" panose="02020603050405020304" pitchFamily="18" charset="0"/>
              </a:rPr>
              <a:t>Tejaswini Vempati</a:t>
            </a:r>
          </a:p>
        </p:txBody>
      </p:sp>
      <p:sp>
        <p:nvSpPr>
          <p:cNvPr id="21" name="Text Placeholder 20">
            <a:extLst>
              <a:ext uri="{FF2B5EF4-FFF2-40B4-BE49-F238E27FC236}">
                <a16:creationId xmlns:a16="http://schemas.microsoft.com/office/drawing/2014/main" id="{D5F29795-F227-44BE-8FFE-BEDE82043BB8}"/>
              </a:ext>
            </a:extLst>
          </p:cNvPr>
          <p:cNvSpPr>
            <a:spLocks noGrp="1"/>
          </p:cNvSpPr>
          <p:nvPr>
            <p:ph type="body" sz="quarter" idx="23"/>
          </p:nvPr>
        </p:nvSpPr>
        <p:spPr>
          <a:xfrm>
            <a:off x="3988662" y="2603519"/>
            <a:ext cx="3433138" cy="961350"/>
          </a:xfrm>
        </p:spPr>
        <p:txBody>
          <a:bodyPr/>
          <a:lstStyle/>
          <a:p>
            <a:r>
              <a:rPr lang="en-US" sz="1400" dirty="0">
                <a:latin typeface="Times New Roman" panose="02020603050405020304" pitchFamily="18" charset="0"/>
                <a:cs typeface="Times New Roman" panose="02020603050405020304" pitchFamily="18" charset="0"/>
              </a:rPr>
              <a:t>Responsible for Data visualization , implementing the KNN and Bayesian SVM algorithm</a:t>
            </a:r>
          </a:p>
        </p:txBody>
      </p:sp>
      <p:sp>
        <p:nvSpPr>
          <p:cNvPr id="20" name="Text Placeholder 19">
            <a:extLst>
              <a:ext uri="{FF2B5EF4-FFF2-40B4-BE49-F238E27FC236}">
                <a16:creationId xmlns:a16="http://schemas.microsoft.com/office/drawing/2014/main" id="{B0C9F763-9E0D-4C82-9B80-0BC0FEBCD7FA}"/>
              </a:ext>
            </a:extLst>
          </p:cNvPr>
          <p:cNvSpPr>
            <a:spLocks noGrp="1"/>
          </p:cNvSpPr>
          <p:nvPr>
            <p:ph type="body" sz="quarter" idx="22"/>
          </p:nvPr>
        </p:nvSpPr>
        <p:spPr>
          <a:xfrm>
            <a:off x="3988662" y="4082398"/>
            <a:ext cx="3433138" cy="961350"/>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t>
            </a:r>
            <a:r>
              <a:rPr lang="en-IN" sz="1600" dirty="0">
                <a:effectLst/>
                <a:latin typeface="Times New Roman" panose="02020603050405020304" pitchFamily="18" charset="0"/>
                <a:ea typeface="Times New Roman" panose="02020603050405020304" pitchFamily="18" charset="0"/>
              </a:rPr>
              <a:t>algorithm.</a:t>
            </a:r>
            <a:endParaRPr lang="en-US" dirty="0"/>
          </a:p>
          <a:p>
            <a:endParaRPr lang="en-US" dirty="0"/>
          </a:p>
        </p:txBody>
      </p:sp>
      <p:sp>
        <p:nvSpPr>
          <p:cNvPr id="24" name="Text Placeholder 23">
            <a:extLst>
              <a:ext uri="{FF2B5EF4-FFF2-40B4-BE49-F238E27FC236}">
                <a16:creationId xmlns:a16="http://schemas.microsoft.com/office/drawing/2014/main" id="{4AB50F20-85E8-46ED-94DD-28F720071BF3}"/>
              </a:ext>
            </a:extLst>
          </p:cNvPr>
          <p:cNvSpPr>
            <a:spLocks noGrp="1"/>
          </p:cNvSpPr>
          <p:nvPr>
            <p:ph type="body" sz="quarter" idx="18"/>
          </p:nvPr>
        </p:nvSpPr>
        <p:spPr>
          <a:xfrm>
            <a:off x="3988662" y="3552521"/>
            <a:ext cx="3433138" cy="428891"/>
          </a:xfrm>
        </p:spPr>
        <p:txBody>
          <a:bodyPr/>
          <a:lstStyle/>
          <a:p>
            <a:r>
              <a:rPr lang="en-US" sz="1600" cap="none" dirty="0">
                <a:latin typeface="Times New Roman" panose="02020603050405020304" pitchFamily="18" charset="0"/>
                <a:cs typeface="Times New Roman" panose="02020603050405020304" pitchFamily="18" charset="0"/>
              </a:rPr>
              <a:t>Mounika Rayapudi</a:t>
            </a:r>
          </a:p>
        </p:txBody>
      </p:sp>
      <p:sp>
        <p:nvSpPr>
          <p:cNvPr id="44" name="Text Placeholder 43">
            <a:extLst>
              <a:ext uri="{FF2B5EF4-FFF2-40B4-BE49-F238E27FC236}">
                <a16:creationId xmlns:a16="http://schemas.microsoft.com/office/drawing/2014/main" id="{540F4685-F7C7-4370-AF35-F80D53D13A43}"/>
              </a:ext>
            </a:extLst>
          </p:cNvPr>
          <p:cNvSpPr>
            <a:spLocks noGrp="1"/>
          </p:cNvSpPr>
          <p:nvPr>
            <p:ph type="body" sz="quarter" idx="24"/>
          </p:nvPr>
        </p:nvSpPr>
        <p:spPr>
          <a:xfrm>
            <a:off x="3988662" y="5522072"/>
            <a:ext cx="3483076" cy="775714"/>
          </a:xfrm>
        </p:spPr>
        <p:txBody>
          <a:bodyPr/>
          <a:lstStyle/>
          <a:p>
            <a:r>
              <a:rPr lang="en-IN" sz="1400" dirty="0">
                <a:effectLst/>
                <a:latin typeface="Times New Roman" panose="02020603050405020304" pitchFamily="18" charset="0"/>
                <a:ea typeface="Times New Roman" panose="02020603050405020304" pitchFamily="18" charset="0"/>
              </a:rPr>
              <a:t>Responsible </a:t>
            </a:r>
            <a:r>
              <a:rPr lang="en-IN" sz="1400" dirty="0">
                <a:latin typeface="Times New Roman" panose="02020603050405020304" pitchFamily="18" charset="0"/>
                <a:ea typeface="Times New Roman" panose="02020603050405020304" pitchFamily="18" charset="0"/>
              </a:rPr>
              <a:t>for </a:t>
            </a:r>
            <a:r>
              <a:rPr lang="en-IN" sz="1400" dirty="0">
                <a:effectLst/>
                <a:latin typeface="Times New Roman" panose="02020603050405020304" pitchFamily="18" charset="0"/>
                <a:ea typeface="Times New Roman" panose="02020603050405020304" pitchFamily="18" charset="0"/>
              </a:rPr>
              <a:t>Data gathering &amp; Data pre-processing and Implementing Fuzzy KNN algorithm</a:t>
            </a:r>
            <a:r>
              <a:rPr lang="en-IN" sz="1800" dirty="0">
                <a:effectLst/>
                <a:latin typeface="Times New Roman" panose="02020603050405020304" pitchFamily="18" charset="0"/>
                <a:ea typeface="Times New Roman" panose="02020603050405020304" pitchFamily="18" charset="0"/>
              </a:rPr>
              <a:t>.</a:t>
            </a:r>
            <a:endParaRPr lang="en-US" dirty="0"/>
          </a:p>
          <a:p>
            <a:endParaRPr lang="en-US" dirty="0"/>
          </a:p>
        </p:txBody>
      </p:sp>
      <p:sp>
        <p:nvSpPr>
          <p:cNvPr id="323" name="Date Placeholder 322">
            <a:extLst>
              <a:ext uri="{FF2B5EF4-FFF2-40B4-BE49-F238E27FC236}">
                <a16:creationId xmlns:a16="http://schemas.microsoft.com/office/drawing/2014/main" id="{E3799503-8083-4A2B-B1A6-DA877569C577}"/>
              </a:ext>
            </a:extLst>
          </p:cNvPr>
          <p:cNvSpPr>
            <a:spLocks noGrp="1"/>
          </p:cNvSpPr>
          <p:nvPr>
            <p:ph type="dt" sz="half" idx="2"/>
          </p:nvPr>
        </p:nvSpPr>
        <p:spPr>
          <a:xfrm>
            <a:off x="838200" y="6356350"/>
            <a:ext cx="2743200" cy="365125"/>
          </a:xfrm>
        </p:spPr>
        <p:txBody>
          <a:bodyPr/>
          <a:lstStyle/>
          <a:p>
            <a:r>
              <a:rPr lang="en-US" dirty="0"/>
              <a:t>2022</a:t>
            </a:r>
          </a:p>
        </p:txBody>
      </p:sp>
      <p:sp>
        <p:nvSpPr>
          <p:cNvPr id="325" name="Slide Number Placeholder 324">
            <a:extLst>
              <a:ext uri="{FF2B5EF4-FFF2-40B4-BE49-F238E27FC236}">
                <a16:creationId xmlns:a16="http://schemas.microsoft.com/office/drawing/2014/main" id="{C9F5126E-D75A-4501-9BA9-5485EAB795BA}"/>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3</a:t>
            </a:fld>
            <a:endParaRPr lang="en-US" dirty="0"/>
          </a:p>
        </p:txBody>
      </p:sp>
    </p:spTree>
    <p:extLst>
      <p:ext uri="{BB962C8B-B14F-4D97-AF65-F5344CB8AC3E}">
        <p14:creationId xmlns:p14="http://schemas.microsoft.com/office/powerpoint/2010/main" val="21740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111282" y="542706"/>
            <a:ext cx="2738429" cy="640698"/>
          </a:xfrm>
        </p:spPr>
        <p:txBody>
          <a:bodyPr/>
          <a:lstStyle/>
          <a:p>
            <a:r>
              <a:rPr lang="en-US" sz="1800" dirty="0">
                <a:latin typeface="Times New Roman" panose="02020603050405020304" pitchFamily="18" charset="0"/>
                <a:cs typeface="Times New Roman" panose="02020603050405020304" pitchFamily="18" charset="0"/>
              </a:rPr>
              <a:t>Motivation</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current method used to detect plant diseases is through the naked eye, which is </a:t>
            </a:r>
            <a:r>
              <a:rPr lang="en-IN" dirty="0">
                <a:effectLst/>
                <a:latin typeface="Times New Roman" panose="02020603050405020304" pitchFamily="18" charset="0"/>
                <a:ea typeface="Calibri" panose="020F0502020204030204" pitchFamily="34" charset="0"/>
                <a:cs typeface="Times New Roman" panose="02020603050405020304" pitchFamily="18" charset="0"/>
              </a:rPr>
              <a:t>time-consuming, challenging, and inaccurate</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3" name="Text Placeholder 32">
            <a:extLst>
              <a:ext uri="{FF2B5EF4-FFF2-40B4-BE49-F238E27FC236}">
                <a16:creationId xmlns:a16="http://schemas.microsoft.com/office/drawing/2014/main" id="{1ACF41D3-2AFC-49DB-9DF0-E2ECA29FB165}"/>
              </a:ext>
            </a:extLst>
          </p:cNvPr>
          <p:cNvSpPr>
            <a:spLocks noGrp="1"/>
          </p:cNvSpPr>
          <p:nvPr>
            <p:ph type="body" sz="quarter" idx="13"/>
          </p:nvPr>
        </p:nvSpPr>
        <p:spPr>
          <a:xfrm>
            <a:off x="4694492" y="4304371"/>
            <a:ext cx="5572007" cy="1306527"/>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in the proposed project we have </a:t>
            </a:r>
            <a:r>
              <a:rPr lang="en-IN" dirty="0">
                <a:latin typeface="Times New Roman" panose="02020603050405020304" pitchFamily="18" charset="0"/>
                <a:ea typeface="Calibri" panose="020F0502020204030204" pitchFamily="34" charset="0"/>
                <a:cs typeface="Times New Roman" panose="02020603050405020304" pitchFamily="18" charset="0"/>
              </a:rPr>
              <a:t>used a few of the machine learning algorithms to categorize and identify the plant disease.</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3643E873-8912-4B68-8719-1C569341D6FD}"/>
              </a:ext>
            </a:extLst>
          </p:cNvPr>
          <p:cNvSpPr>
            <a:spLocks noGrp="1"/>
          </p:cNvSpPr>
          <p:nvPr>
            <p:ph type="body" sz="quarter" idx="14"/>
          </p:nvPr>
        </p:nvSpPr>
        <p:spPr>
          <a:xfrm>
            <a:off x="4739803" y="2457316"/>
            <a:ext cx="5242397" cy="1943367"/>
          </a:xfrm>
        </p:spPr>
        <p:txBody>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The proposed strategies are put into practice where gadgets are employed for the automatic identification of diseases that make the procedure cheaper and easier. This increases the accuracy rate and makes it more helpful</a:t>
            </a:r>
            <a:endParaRPr lang="en-US" dirty="0"/>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109430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20131-2E66-4147-85FF-C0F1FCA97231}"/>
              </a:ext>
            </a:extLst>
          </p:cNvPr>
          <p:cNvSpPr>
            <a:spLocks noGrp="1"/>
          </p:cNvSpPr>
          <p:nvPr>
            <p:ph type="title"/>
          </p:nvPr>
        </p:nvSpPr>
        <p:spPr>
          <a:xfrm>
            <a:off x="6007522" y="255163"/>
            <a:ext cx="2738429" cy="640698"/>
          </a:xfrm>
        </p:spPr>
        <p:txBody>
          <a:bodyPr/>
          <a:lstStyle/>
          <a:p>
            <a:r>
              <a:rPr lang="en-US" sz="1800" dirty="0">
                <a:latin typeface="Times New Roman" panose="02020603050405020304" pitchFamily="18" charset="0"/>
                <a:cs typeface="Times New Roman" panose="02020603050405020304" pitchFamily="18" charset="0"/>
              </a:rPr>
              <a:t>objective</a:t>
            </a:r>
          </a:p>
        </p:txBody>
      </p:sp>
      <p:pic>
        <p:nvPicPr>
          <p:cNvPr id="27" name="Picture Placeholder 26" descr="Arial view of an avenue of tree and pastures on either side">
            <a:extLst>
              <a:ext uri="{FF2B5EF4-FFF2-40B4-BE49-F238E27FC236}">
                <a16:creationId xmlns:a16="http://schemas.microsoft.com/office/drawing/2014/main" id="{290FBD7A-BEB6-4C4C-B057-7A00B6FBB7D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19" name="Text Placeholder 18">
            <a:extLst>
              <a:ext uri="{FF2B5EF4-FFF2-40B4-BE49-F238E27FC236}">
                <a16:creationId xmlns:a16="http://schemas.microsoft.com/office/drawing/2014/main" id="{59BCB765-3776-41F5-B6B8-6208678A046A}"/>
              </a:ext>
            </a:extLst>
          </p:cNvPr>
          <p:cNvSpPr>
            <a:spLocks noGrp="1"/>
          </p:cNvSpPr>
          <p:nvPr>
            <p:ph type="body" sz="quarter" idx="12"/>
          </p:nvPr>
        </p:nvSpPr>
        <p:spPr>
          <a:xfrm>
            <a:off x="4754218" y="1237796"/>
            <a:ext cx="5052544" cy="1306527"/>
          </a:xfrm>
        </p:spPr>
        <p:txBody>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Our main goal is to identify and categorize plant diseases by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leaf image data provided using the KNN, Fuzzy-KNN, and Bayesian SVM classification methods.</a:t>
            </a:r>
          </a:p>
          <a:p>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Our model should be able to identify the differences between healthy and diseased plants with the highest possible accuracy.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56" name="Date Placeholder 255">
            <a:extLst>
              <a:ext uri="{FF2B5EF4-FFF2-40B4-BE49-F238E27FC236}">
                <a16:creationId xmlns:a16="http://schemas.microsoft.com/office/drawing/2014/main" id="{A111CCC7-FCBE-479D-A98A-3FF0FC4C6D9D}"/>
              </a:ext>
            </a:extLst>
          </p:cNvPr>
          <p:cNvSpPr>
            <a:spLocks noGrp="1"/>
          </p:cNvSpPr>
          <p:nvPr>
            <p:ph type="dt" sz="half" idx="2"/>
          </p:nvPr>
        </p:nvSpPr>
        <p:spPr>
          <a:xfrm>
            <a:off x="838200" y="6356350"/>
            <a:ext cx="2743200" cy="365125"/>
          </a:xfrm>
        </p:spPr>
        <p:txBody>
          <a:bodyPr/>
          <a:lstStyle/>
          <a:p>
            <a:r>
              <a:rPr lang="en-US" dirty="0"/>
              <a:t>2022</a:t>
            </a:r>
          </a:p>
        </p:txBody>
      </p:sp>
      <p:sp>
        <p:nvSpPr>
          <p:cNvPr id="257" name="Footer Placeholder 256">
            <a:extLst>
              <a:ext uri="{FF2B5EF4-FFF2-40B4-BE49-F238E27FC236}">
                <a16:creationId xmlns:a16="http://schemas.microsoft.com/office/drawing/2014/main" id="{8DBC7823-0B82-44CB-B937-1DAF28C165B4}"/>
              </a:ext>
            </a:extLst>
          </p:cNvPr>
          <p:cNvSpPr>
            <a:spLocks noGrp="1"/>
          </p:cNvSpPr>
          <p:nvPr>
            <p:ph type="ftr" sz="quarter" idx="3"/>
          </p:nvPr>
        </p:nvSpPr>
        <p:spPr>
          <a:xfrm>
            <a:off x="7749362" y="6313177"/>
            <a:ext cx="4114800" cy="365125"/>
          </a:xfrm>
        </p:spPr>
        <p:txBody>
          <a:bodyPr/>
          <a:lstStyle/>
          <a:p>
            <a:r>
              <a:rPr lang="en-US" dirty="0">
                <a:latin typeface="Times New Roman" panose="02020603050405020304" pitchFamily="18" charset="0"/>
                <a:cs typeface="Times New Roman" panose="02020603050405020304" pitchFamily="18" charset="0"/>
              </a:rPr>
              <a:t>Plant disease detection</a:t>
            </a:r>
          </a:p>
        </p:txBody>
      </p:sp>
      <p:sp>
        <p:nvSpPr>
          <p:cNvPr id="258" name="Slide Number Placeholder 257">
            <a:extLst>
              <a:ext uri="{FF2B5EF4-FFF2-40B4-BE49-F238E27FC236}">
                <a16:creationId xmlns:a16="http://schemas.microsoft.com/office/drawing/2014/main" id="{A9734560-9D8A-4BBC-A7FA-131A75654DAB}"/>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330259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Related work</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677922"/>
            <a:ext cx="10394482" cy="3280116"/>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pre-processing or purification of data is a crucial stage in the job of a machine learning engineer, and the great majority of them invested a lot of time and effort before creating a model from scratch. Data pre-processing methods include removing unwanted or noisy data, treating missing values, and detecting outliers. Identification of plant pathogens is an important subject that has been explored throughout the years and is driven by the need to create nutritious food. Expense, consumer, sensitivity, and accuracy are some desired factors to consider, nevertheless. Several works have suggested several non - destructive methods to get around those facts over the past ten years. Methods for multispectral local sensing were employed to assess how stressed plants were by their surroundings.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Some of the most well-known manual feature extraction techniques, which are typically paired with classifiers include Support Vector Machines (SVM).</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Due to machine learning's (ML) exceptional performance as a feature extractor in picture identification tasks, the concept has been applied to a variety of fields, including robotics, agriculture, and automation.</a:t>
            </a:r>
            <a:endParaRPr lang="en-IN" dirty="0">
              <a:effectLst/>
              <a:latin typeface="Times New Roman" panose="02020603050405020304" pitchFamily="18" charset="0"/>
              <a:ea typeface="Times New Roman" panose="02020603050405020304" pitchFamily="18" charset="0"/>
            </a:endParaRPr>
          </a:p>
          <a:p>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88355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F580F041-DC12-4416-8D50-10D5CB88036E}"/>
              </a:ext>
            </a:extLst>
          </p:cNvPr>
          <p:cNvSpPr>
            <a:spLocks noGrp="1"/>
          </p:cNvSpPr>
          <p:nvPr>
            <p:ph type="title"/>
          </p:nvPr>
        </p:nvSpPr>
        <p:spPr>
          <a:xfrm>
            <a:off x="838200" y="597992"/>
            <a:ext cx="10515600" cy="994835"/>
          </a:xfrm>
        </p:spPr>
        <p:txBody>
          <a:bodyPr/>
          <a:lstStyle/>
          <a:p>
            <a:r>
              <a:rPr lang="en-US" sz="2000" dirty="0">
                <a:latin typeface="Times New Roman" panose="02020603050405020304" pitchFamily="18" charset="0"/>
                <a:cs typeface="Times New Roman" panose="02020603050405020304" pitchFamily="18" charset="0"/>
              </a:rPr>
              <a:t>Problem statement</a:t>
            </a:r>
          </a:p>
        </p:txBody>
      </p:sp>
      <p:sp>
        <p:nvSpPr>
          <p:cNvPr id="61" name="Text Placeholder 60">
            <a:extLst>
              <a:ext uri="{FF2B5EF4-FFF2-40B4-BE49-F238E27FC236}">
                <a16:creationId xmlns:a16="http://schemas.microsoft.com/office/drawing/2014/main" id="{AAB80485-19C5-4162-A7D1-C16C0A37DB0A}"/>
              </a:ext>
            </a:extLst>
          </p:cNvPr>
          <p:cNvSpPr>
            <a:spLocks noGrp="1"/>
          </p:cNvSpPr>
          <p:nvPr>
            <p:ph type="body" sz="quarter" idx="12"/>
          </p:nvPr>
        </p:nvSpPr>
        <p:spPr>
          <a:xfrm>
            <a:off x="838200" y="2754924"/>
            <a:ext cx="10375232" cy="3058735"/>
          </a:xfrm>
        </p:spPr>
        <p:txBody>
          <a:bodyPr/>
          <a:lstStyle/>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current method that farmers employ to find plant diseases allows them to be seen with the unaided eye and by applying their knowledge of plant ailments. The process of doing so on a large number of plants is time-consuming, challenging, and inaccurate. The expense of consulting specialists is high.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Many initiatives have really been created to stop crop loss from diseases. Over the past ten years, integrated pest control has increasingly been used to supplement traditional ways of pesticide administration. Whatever the method, the first phase of ineffective illness management is accurate disease identification when it first manifests. </a:t>
            </a:r>
          </a:p>
          <a:p>
            <a:pPr marL="285750" indent="-285750" algn="jus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addition, Farmers with less expertise may use drugs throughout the identification process without thinking about the repercussions of their conduct and render incorrect conclusions</a:t>
            </a: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26" name="Date Placeholder 25">
            <a:extLst>
              <a:ext uri="{FF2B5EF4-FFF2-40B4-BE49-F238E27FC236}">
                <a16:creationId xmlns:a16="http://schemas.microsoft.com/office/drawing/2014/main" id="{F72F8167-A007-470B-91F8-9FD147915936}"/>
              </a:ext>
            </a:extLst>
          </p:cNvPr>
          <p:cNvSpPr>
            <a:spLocks noGrp="1"/>
          </p:cNvSpPr>
          <p:nvPr>
            <p:ph type="dt" sz="half" idx="2"/>
          </p:nvPr>
        </p:nvSpPr>
        <p:spPr>
          <a:xfrm>
            <a:off x="838200" y="6356350"/>
            <a:ext cx="2743200" cy="365125"/>
          </a:xfrm>
        </p:spPr>
        <p:txBody>
          <a:bodyPr/>
          <a:lstStyle/>
          <a:p>
            <a:r>
              <a:rPr lang="en-US" dirty="0"/>
              <a:t>2022</a:t>
            </a:r>
          </a:p>
        </p:txBody>
      </p:sp>
      <p:sp>
        <p:nvSpPr>
          <p:cNvPr id="27" name="Footer Placeholder 26">
            <a:extLst>
              <a:ext uri="{FF2B5EF4-FFF2-40B4-BE49-F238E27FC236}">
                <a16:creationId xmlns:a16="http://schemas.microsoft.com/office/drawing/2014/main" id="{C3D8D50B-B373-41DD-AF52-1CAB93D959AA}"/>
              </a:ext>
            </a:extLst>
          </p:cNvPr>
          <p:cNvSpPr>
            <a:spLocks noGrp="1"/>
          </p:cNvSpPr>
          <p:nvPr>
            <p:ph type="ftr" sz="quarter" idx="3"/>
          </p:nvPr>
        </p:nvSpPr>
        <p:spPr>
          <a:xfrm>
            <a:off x="4038600" y="6356350"/>
            <a:ext cx="41148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657CD656-D89A-42CD-A918-0CA133A22C45}"/>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54198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5380522"/>
          </a:xfrm>
        </p:spPr>
        <p:txBody>
          <a:bodyPr/>
          <a:lstStyle/>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dataset was split into three categories, with training datasets and testing datasets being separated by 80% and 20%, respectively, to prevent overfitting. Purification of data is a crucial stage in the job of a machine learning engineer.</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To get more accurate findings, some background noise should be eliminated before feature extraction. After the image has been transformed from RGB to grayscale, it is smoothed using a Gaussian filter.</a:t>
            </a:r>
            <a:endParaRPr lang="en-US" sz="14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Specifically, in this project, we are selecting features based on the correlation between various variables and the target variable.</a:t>
            </a:r>
          </a:p>
          <a:p>
            <a:pPr marL="285750" indent="-285750" algn="jus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The goal of this study is to categorize plant illnesses using KNN, Fuzzy-KNN, and Bayesian SVM Machine Learning classification methods to analyze leaf image data.</a:t>
            </a:r>
            <a:endParaRPr lang="en-IN" sz="1400" dirty="0">
              <a:effectLst/>
              <a:latin typeface="Times New Roman" panose="02020603050405020304" pitchFamily="18" charset="0"/>
              <a:ea typeface="Times New Roman" panose="02020603050405020304" pitchFamily="18" charset="0"/>
            </a:endParaRPr>
          </a:p>
          <a:p>
            <a:pPr marL="90170" marR="55245" algn="just">
              <a:spcAft>
                <a:spcPts val="0"/>
              </a:spcAft>
            </a:pP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execution plan is as follows.</a:t>
            </a:r>
            <a:endParaRPr lang="en-IN" sz="1400" dirty="0">
              <a:effectLst/>
              <a:latin typeface="Times New Roman" panose="02020603050405020304" pitchFamily="18" charset="0"/>
              <a:ea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Gathering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Data cleansing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Building the model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Implementation </a:t>
            </a:r>
            <a:endParaRPr lang="en-IN" sz="1400" spc="100" dirty="0">
              <a:latin typeface="Times New Roman" panose="02020603050405020304" pitchFamily="18" charset="0"/>
            </a:endParaRPr>
          </a:p>
          <a:p>
            <a:pPr marL="1485900" marR="55245" lvl="2" indent="-342900" algn="just">
              <a:buFont typeface="Wingdings" panose="05000000000000000000" pitchFamily="2" charset="2"/>
              <a:buChar char=""/>
            </a:pPr>
            <a:r>
              <a:rPr lang="en-US" sz="1400" spc="100" dirty="0">
                <a:latin typeface="Times New Roman" panose="02020603050405020304" pitchFamily="18" charset="0"/>
              </a:rPr>
              <a:t>Comparing the models </a:t>
            </a:r>
            <a:endParaRPr lang="en-IN" sz="1400" spc="100" dirty="0">
              <a:latin typeface="Times New Roman" panose="02020603050405020304" pitchFamily="18" charset="0"/>
            </a:endParaRPr>
          </a:p>
          <a:p>
            <a:pPr marR="55245"/>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400" dirty="0"/>
              <a:t>​</a:t>
            </a:r>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8</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
            <a:extLst>
              <a:ext uri="{FF2B5EF4-FFF2-40B4-BE49-F238E27FC236}">
                <a16:creationId xmlns:a16="http://schemas.microsoft.com/office/drawing/2014/main" id="{24CC252B-216C-45BD-96F5-B745C947F2DA}"/>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Plant disease detection</a:t>
            </a:r>
          </a:p>
          <a:p>
            <a:endParaRPr lang="en-US" dirty="0"/>
          </a:p>
        </p:txBody>
      </p:sp>
    </p:spTree>
    <p:extLst>
      <p:ext uri="{BB962C8B-B14F-4D97-AF65-F5344CB8AC3E}">
        <p14:creationId xmlns:p14="http://schemas.microsoft.com/office/powerpoint/2010/main" val="86075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76086" y="651283"/>
            <a:ext cx="4262336" cy="640698"/>
          </a:xfrm>
        </p:spPr>
        <p:txBody>
          <a:bodyPr/>
          <a:lstStyle/>
          <a:p>
            <a:r>
              <a:rPr lang="en-US" sz="2000" dirty="0">
                <a:solidFill>
                  <a:schemeClr val="bg2">
                    <a:lumMod val="10000"/>
                  </a:schemeClr>
                </a:solidFill>
                <a:latin typeface="Times New Roman" panose="02020603050405020304" pitchFamily="18" charset="0"/>
                <a:cs typeface="Times New Roman" panose="02020603050405020304" pitchFamily="18" charset="0"/>
              </a:rPr>
              <a:t>Proposed solution</a:t>
            </a:r>
          </a:p>
        </p:txBody>
      </p:sp>
      <p:sp>
        <p:nvSpPr>
          <p:cNvPr id="79" name="Text Placeholder 78">
            <a:extLst>
              <a:ext uri="{FF2B5EF4-FFF2-40B4-BE49-F238E27FC236}">
                <a16:creationId xmlns:a16="http://schemas.microsoft.com/office/drawing/2014/main" id="{82E2372A-C3D6-4099-889B-9004AC815EC5}"/>
              </a:ext>
            </a:extLst>
          </p:cNvPr>
          <p:cNvSpPr>
            <a:spLocks noGrp="1"/>
          </p:cNvSpPr>
          <p:nvPr>
            <p:ph type="body" sz="quarter" idx="12"/>
          </p:nvPr>
        </p:nvSpPr>
        <p:spPr>
          <a:xfrm>
            <a:off x="5361272" y="558265"/>
            <a:ext cx="5881917" cy="4812631"/>
          </a:xfrm>
        </p:spPr>
        <p:txBody>
          <a:bodyPr/>
          <a:lstStyle/>
          <a:p>
            <a:r>
              <a:rPr lang="en-US" sz="1400" dirty="0">
                <a:effectLst/>
                <a:latin typeface="Times New Roman" panose="02020603050405020304" pitchFamily="18" charset="0"/>
                <a:ea typeface="Times New Roman" panose="02020603050405020304" pitchFamily="18" charset="0"/>
              </a:rPr>
              <a:t>In order to distinguish between healthy and diseased leaves from the generated data sets, we proposed the below algorithms for classification.</a:t>
            </a:r>
          </a:p>
          <a:p>
            <a:pPr algn="just"/>
            <a:r>
              <a:rPr lang="en-US" b="1" dirty="0">
                <a:latin typeface="Times New Roman" panose="02020603050405020304" pitchFamily="18" charset="0"/>
                <a:ea typeface="Times New Roman" panose="02020603050405020304" pitchFamily="18" charset="0"/>
              </a:rPr>
              <a:t>Fuzzy KNN: </a:t>
            </a:r>
            <a:r>
              <a:rPr lang="en-IN" sz="1400" dirty="0">
                <a:effectLst/>
                <a:latin typeface="Times New Roman" panose="02020603050405020304" pitchFamily="18" charset="0"/>
                <a:ea typeface="Times New Roman" panose="02020603050405020304" pitchFamily="18" charset="0"/>
              </a:rPr>
              <a:t>Based on how closely the previously encountered examples resemble the training data, it classifies them. But when it comes to categorization, it gives every </a:t>
            </a:r>
            <a:r>
              <a:rPr lang="en-IN" sz="1400" dirty="0" err="1">
                <a:effectLst/>
                <a:latin typeface="Times New Roman" panose="02020603050405020304" pitchFamily="18" charset="0"/>
                <a:ea typeface="Times New Roman" panose="02020603050405020304" pitchFamily="18" charset="0"/>
              </a:rPr>
              <a:t>labeled</a:t>
            </a:r>
            <a:r>
              <a:rPr lang="en-IN" sz="1400" dirty="0">
                <a:effectLst/>
                <a:latin typeface="Times New Roman" panose="02020603050405020304" pitchFamily="18" charset="0"/>
                <a:ea typeface="Times New Roman" panose="02020603050405020304" pitchFamily="18" charset="0"/>
              </a:rPr>
              <a:t> sample the same weight. It is possible to increase precision in many ways, with the Fuzzy k-Nearest </a:t>
            </a:r>
            <a:r>
              <a:rPr lang="en-IN" sz="1400" dirty="0" err="1">
                <a:effectLst/>
                <a:latin typeface="Times New Roman" panose="02020603050405020304" pitchFamily="18" charset="0"/>
                <a:ea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classifier being one of the most effective. You may determine the fuzzy degree of membership of each instance to the problem's classes using </a:t>
            </a:r>
            <a:r>
              <a:rPr lang="en-IN" sz="1400" dirty="0" err="1">
                <a:effectLst/>
                <a:latin typeface="Times New Roman" panose="02020603050405020304" pitchFamily="18" charset="0"/>
                <a:ea typeface="Times New Roman" panose="02020603050405020304" pitchFamily="18" charset="0"/>
              </a:rPr>
              <a:t>FuzzykNN</a:t>
            </a:r>
            <a:r>
              <a:rPr lang="en-IN" sz="1400" dirty="0">
                <a:effectLst/>
                <a:latin typeface="Times New Roman" panose="02020603050405020304" pitchFamily="18" charset="0"/>
                <a:ea typeface="Times New Roman" panose="02020603050405020304" pitchFamily="18" charset="0"/>
              </a:rPr>
              <a:t>. </a:t>
            </a:r>
          </a:p>
          <a:p>
            <a:endParaRPr lang="en-US" dirty="0"/>
          </a:p>
        </p:txBody>
      </p:sp>
      <p:sp>
        <p:nvSpPr>
          <p:cNvPr id="26" name="Date Placeholder 25">
            <a:extLst>
              <a:ext uri="{FF2B5EF4-FFF2-40B4-BE49-F238E27FC236}">
                <a16:creationId xmlns:a16="http://schemas.microsoft.com/office/drawing/2014/main" id="{56EA46CF-9FAA-46C0-BD37-C79A26B75D16}"/>
              </a:ext>
            </a:extLst>
          </p:cNvPr>
          <p:cNvSpPr>
            <a:spLocks noGrp="1"/>
          </p:cNvSpPr>
          <p:nvPr>
            <p:ph type="dt" sz="half" idx="2"/>
          </p:nvPr>
        </p:nvSpPr>
        <p:spPr>
          <a:xfrm>
            <a:off x="838200" y="6356350"/>
            <a:ext cx="1590675" cy="365125"/>
          </a:xfrm>
        </p:spPr>
        <p:txBody>
          <a:bodyPr/>
          <a:lstStyle/>
          <a:p>
            <a:r>
              <a:rPr lang="en-US" dirty="0"/>
              <a:t>2022</a:t>
            </a:r>
          </a:p>
        </p:txBody>
      </p:sp>
      <p:sp>
        <p:nvSpPr>
          <p:cNvPr id="27" name="Footer Placeholder 26">
            <a:extLst>
              <a:ext uri="{FF2B5EF4-FFF2-40B4-BE49-F238E27FC236}">
                <a16:creationId xmlns:a16="http://schemas.microsoft.com/office/drawing/2014/main" id="{CA8CE3DC-A478-4227-82A4-F4E05F737AA4}"/>
              </a:ext>
            </a:extLst>
          </p:cNvPr>
          <p:cNvSpPr>
            <a:spLocks noGrp="1"/>
          </p:cNvSpPr>
          <p:nvPr>
            <p:ph type="ftr" sz="quarter" idx="3"/>
          </p:nvPr>
        </p:nvSpPr>
        <p:spPr>
          <a:xfrm>
            <a:off x="6473608" y="6356350"/>
            <a:ext cx="2743200" cy="365125"/>
          </a:xfrm>
        </p:spPr>
        <p:txBody>
          <a:bodyPr/>
          <a:lstStyle/>
          <a:p>
            <a:r>
              <a:rPr lang="en-US" dirty="0"/>
              <a:t>Plant disease detection</a:t>
            </a:r>
          </a:p>
          <a:p>
            <a:endParaRPr lang="en-US" dirty="0"/>
          </a:p>
        </p:txBody>
      </p:sp>
      <p:sp>
        <p:nvSpPr>
          <p:cNvPr id="28" name="Slide Number Placeholder 27">
            <a:extLst>
              <a:ext uri="{FF2B5EF4-FFF2-40B4-BE49-F238E27FC236}">
                <a16:creationId xmlns:a16="http://schemas.microsoft.com/office/drawing/2014/main" id="{1FFD6689-1CFE-4E13-B717-1E5B52BDCFCD}"/>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9</a:t>
            </a:fld>
            <a:endParaRPr lang="en-US" dirty="0"/>
          </a:p>
        </p:txBody>
      </p:sp>
      <p:sp>
        <p:nvSpPr>
          <p:cNvPr id="29" name="Rectangle 14">
            <a:extLst>
              <a:ext uri="{FF2B5EF4-FFF2-40B4-BE49-F238E27FC236}">
                <a16:creationId xmlns:a16="http://schemas.microsoft.com/office/drawing/2014/main" id="{C7070E84-7C6C-417F-AB09-EC34EAFFD611}"/>
              </a:ext>
              <a:ext uri="{C183D7F6-B498-43B3-948B-1728B52AA6E4}">
                <adec:decorative xmlns:adec="http://schemas.microsoft.com/office/drawing/2017/decorative" val="1"/>
              </a:ext>
            </a:extLst>
          </p:cNvPr>
          <p:cNvSpPr/>
          <p:nvPr/>
        </p:nvSpPr>
        <p:spPr>
          <a:xfrm>
            <a:off x="2207254" y="-136525"/>
            <a:ext cx="2289399" cy="6858000"/>
          </a:xfrm>
          <a:custGeom>
            <a:avLst/>
            <a:gdLst>
              <a:gd name="connsiteX0" fmla="*/ 0 w 8808322"/>
              <a:gd name="connsiteY0" fmla="*/ 0 h 6858000"/>
              <a:gd name="connsiteX1" fmla="*/ 8808322 w 8808322"/>
              <a:gd name="connsiteY1" fmla="*/ 0 h 6858000"/>
              <a:gd name="connsiteX2" fmla="*/ 8808322 w 8808322"/>
              <a:gd name="connsiteY2" fmla="*/ 6858000 h 6858000"/>
              <a:gd name="connsiteX3" fmla="*/ 0 w 8808322"/>
              <a:gd name="connsiteY3" fmla="*/ 6858000 h 6858000"/>
              <a:gd name="connsiteX4" fmla="*/ 0 w 8808322"/>
              <a:gd name="connsiteY4" fmla="*/ 0 h 6858000"/>
              <a:gd name="connsiteX0" fmla="*/ 398 w 8808720"/>
              <a:gd name="connsiteY0" fmla="*/ 0 h 6858000"/>
              <a:gd name="connsiteX1" fmla="*/ 8808720 w 8808720"/>
              <a:gd name="connsiteY1" fmla="*/ 0 h 6858000"/>
              <a:gd name="connsiteX2" fmla="*/ 8808720 w 8808720"/>
              <a:gd name="connsiteY2" fmla="*/ 6858000 h 6858000"/>
              <a:gd name="connsiteX3" fmla="*/ 398 w 8808720"/>
              <a:gd name="connsiteY3" fmla="*/ 6858000 h 6858000"/>
              <a:gd name="connsiteX4" fmla="*/ 0 w 8808720"/>
              <a:gd name="connsiteY4" fmla="*/ 1417320 h 6858000"/>
              <a:gd name="connsiteX5" fmla="*/ 398 w 8808720"/>
              <a:gd name="connsiteY5"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413722 w 9222044"/>
              <a:gd name="connsiteY0" fmla="*/ 0 h 6858000"/>
              <a:gd name="connsiteX1" fmla="*/ 9222044 w 9222044"/>
              <a:gd name="connsiteY1" fmla="*/ 0 h 6858000"/>
              <a:gd name="connsiteX2" fmla="*/ 9222044 w 9222044"/>
              <a:gd name="connsiteY2" fmla="*/ 6858000 h 6858000"/>
              <a:gd name="connsiteX3" fmla="*/ 413722 w 9222044"/>
              <a:gd name="connsiteY3" fmla="*/ 6858000 h 6858000"/>
              <a:gd name="connsiteX4" fmla="*/ 413324 w 9222044"/>
              <a:gd name="connsiteY4" fmla="*/ 1417320 h 6858000"/>
              <a:gd name="connsiteX5" fmla="*/ 1861124 w 9222044"/>
              <a:gd name="connsiteY5" fmla="*/ 1417320 h 6858000"/>
              <a:gd name="connsiteX6" fmla="*/ 413722 w 9222044"/>
              <a:gd name="connsiteY6"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383332 w 9191654"/>
              <a:gd name="connsiteY0" fmla="*/ 0 h 6858000"/>
              <a:gd name="connsiteX1" fmla="*/ 9191654 w 9191654"/>
              <a:gd name="connsiteY1" fmla="*/ 0 h 6858000"/>
              <a:gd name="connsiteX2" fmla="*/ 9191654 w 9191654"/>
              <a:gd name="connsiteY2" fmla="*/ 6858000 h 6858000"/>
              <a:gd name="connsiteX3" fmla="*/ 383332 w 9191654"/>
              <a:gd name="connsiteY3" fmla="*/ 6858000 h 6858000"/>
              <a:gd name="connsiteX4" fmla="*/ 382934 w 9191654"/>
              <a:gd name="connsiteY4" fmla="*/ 1417320 h 6858000"/>
              <a:gd name="connsiteX5" fmla="*/ 1830734 w 9191654"/>
              <a:gd name="connsiteY5" fmla="*/ 1417320 h 6858000"/>
              <a:gd name="connsiteX6" fmla="*/ 1823114 w 9191654"/>
              <a:gd name="connsiteY6" fmla="*/ 822960 h 6858000"/>
              <a:gd name="connsiteX7" fmla="*/ 383332 w 9191654"/>
              <a:gd name="connsiteY7"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685684 w 9494006"/>
              <a:gd name="connsiteY0" fmla="*/ 0 h 6858000"/>
              <a:gd name="connsiteX1" fmla="*/ 9494006 w 9494006"/>
              <a:gd name="connsiteY1" fmla="*/ 0 h 6858000"/>
              <a:gd name="connsiteX2" fmla="*/ 9494006 w 9494006"/>
              <a:gd name="connsiteY2" fmla="*/ 6858000 h 6858000"/>
              <a:gd name="connsiteX3" fmla="*/ 685684 w 9494006"/>
              <a:gd name="connsiteY3" fmla="*/ 6858000 h 6858000"/>
              <a:gd name="connsiteX4" fmla="*/ 685286 w 9494006"/>
              <a:gd name="connsiteY4" fmla="*/ 1417320 h 6858000"/>
              <a:gd name="connsiteX5" fmla="*/ 2133086 w 9494006"/>
              <a:gd name="connsiteY5" fmla="*/ 1417320 h 6858000"/>
              <a:gd name="connsiteX6" fmla="*/ 2125466 w 9494006"/>
              <a:gd name="connsiteY6" fmla="*/ 822960 h 6858000"/>
              <a:gd name="connsiteX7" fmla="*/ 692906 w 9494006"/>
              <a:gd name="connsiteY7" fmla="*/ 822960 h 6858000"/>
              <a:gd name="connsiteX8" fmla="*/ 685684 w 9494006"/>
              <a:gd name="connsiteY8" fmla="*/ 0 h 6858000"/>
              <a:gd name="connsiteX0" fmla="*/ 101918 w 8910240"/>
              <a:gd name="connsiteY0" fmla="*/ 0 h 6858000"/>
              <a:gd name="connsiteX1" fmla="*/ 8910240 w 8910240"/>
              <a:gd name="connsiteY1" fmla="*/ 0 h 6858000"/>
              <a:gd name="connsiteX2" fmla="*/ 8910240 w 8910240"/>
              <a:gd name="connsiteY2" fmla="*/ 6858000 h 6858000"/>
              <a:gd name="connsiteX3" fmla="*/ 101918 w 8910240"/>
              <a:gd name="connsiteY3" fmla="*/ 6858000 h 6858000"/>
              <a:gd name="connsiteX4" fmla="*/ 101520 w 8910240"/>
              <a:gd name="connsiteY4" fmla="*/ 1417320 h 6858000"/>
              <a:gd name="connsiteX5" fmla="*/ 1549320 w 8910240"/>
              <a:gd name="connsiteY5" fmla="*/ 1417320 h 6858000"/>
              <a:gd name="connsiteX6" fmla="*/ 1541700 w 8910240"/>
              <a:gd name="connsiteY6" fmla="*/ 822960 h 6858000"/>
              <a:gd name="connsiteX7" fmla="*/ 109140 w 8910240"/>
              <a:gd name="connsiteY7" fmla="*/ 822960 h 6858000"/>
              <a:gd name="connsiteX8" fmla="*/ 101918 w 8910240"/>
              <a:gd name="connsiteY8" fmla="*/ 0 h 6858000"/>
              <a:gd name="connsiteX0" fmla="*/ 607 w 8808929"/>
              <a:gd name="connsiteY0" fmla="*/ 0 h 6858000"/>
              <a:gd name="connsiteX1" fmla="*/ 8808929 w 8808929"/>
              <a:gd name="connsiteY1" fmla="*/ 0 h 6858000"/>
              <a:gd name="connsiteX2" fmla="*/ 8808929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8808929"/>
              <a:gd name="connsiteY0" fmla="*/ 0 h 6858000"/>
              <a:gd name="connsiteX1" fmla="*/ 8808929 w 8808929"/>
              <a:gd name="connsiteY1" fmla="*/ 0 h 6858000"/>
              <a:gd name="connsiteX2" fmla="*/ 3366072 w 8808929"/>
              <a:gd name="connsiteY2" fmla="*/ 6858000 h 6858000"/>
              <a:gd name="connsiteX3" fmla="*/ 607 w 8808929"/>
              <a:gd name="connsiteY3" fmla="*/ 6858000 h 6858000"/>
              <a:gd name="connsiteX4" fmla="*/ 209 w 8808929"/>
              <a:gd name="connsiteY4" fmla="*/ 1417320 h 6858000"/>
              <a:gd name="connsiteX5" fmla="*/ 1448009 w 8808929"/>
              <a:gd name="connsiteY5" fmla="*/ 1417320 h 6858000"/>
              <a:gd name="connsiteX6" fmla="*/ 1440389 w 8808929"/>
              <a:gd name="connsiteY6" fmla="*/ 822960 h 6858000"/>
              <a:gd name="connsiteX7" fmla="*/ 7829 w 8808929"/>
              <a:gd name="connsiteY7" fmla="*/ 822960 h 6858000"/>
              <a:gd name="connsiteX8" fmla="*/ 607 w 8808929"/>
              <a:gd name="connsiteY8" fmla="*/ 0 h 6858000"/>
              <a:gd name="connsiteX0" fmla="*/ 607 w 3376958"/>
              <a:gd name="connsiteY0" fmla="*/ 0 h 6858000"/>
              <a:gd name="connsiteX1" fmla="*/ 3376958 w 3376958"/>
              <a:gd name="connsiteY1" fmla="*/ 0 h 6858000"/>
              <a:gd name="connsiteX2" fmla="*/ 3366072 w 3376958"/>
              <a:gd name="connsiteY2" fmla="*/ 6858000 h 6858000"/>
              <a:gd name="connsiteX3" fmla="*/ 607 w 3376958"/>
              <a:gd name="connsiteY3" fmla="*/ 6858000 h 6858000"/>
              <a:gd name="connsiteX4" fmla="*/ 209 w 3376958"/>
              <a:gd name="connsiteY4" fmla="*/ 1417320 h 6858000"/>
              <a:gd name="connsiteX5" fmla="*/ 1448009 w 3376958"/>
              <a:gd name="connsiteY5" fmla="*/ 1417320 h 6858000"/>
              <a:gd name="connsiteX6" fmla="*/ 1440389 w 3376958"/>
              <a:gd name="connsiteY6" fmla="*/ 822960 h 6858000"/>
              <a:gd name="connsiteX7" fmla="*/ 7829 w 3376958"/>
              <a:gd name="connsiteY7" fmla="*/ 822960 h 6858000"/>
              <a:gd name="connsiteX8" fmla="*/ 607 w 3376958"/>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6958" h="6858000">
                <a:moveTo>
                  <a:pt x="607" y="0"/>
                </a:moveTo>
                <a:lnTo>
                  <a:pt x="3376958" y="0"/>
                </a:lnTo>
                <a:cubicBezTo>
                  <a:pt x="3373329" y="2286000"/>
                  <a:pt x="3369701" y="4572000"/>
                  <a:pt x="3366072" y="6858000"/>
                </a:cubicBezTo>
                <a:lnTo>
                  <a:pt x="607" y="6858000"/>
                </a:lnTo>
                <a:cubicBezTo>
                  <a:pt x="474" y="5044440"/>
                  <a:pt x="342" y="3230880"/>
                  <a:pt x="209" y="1417320"/>
                </a:cubicBezTo>
                <a:cubicBezTo>
                  <a:pt x="-1127" y="1400810"/>
                  <a:pt x="1470803" y="1409700"/>
                  <a:pt x="1448009" y="1417320"/>
                </a:cubicBezTo>
                <a:cubicBezTo>
                  <a:pt x="1444199" y="1253490"/>
                  <a:pt x="1453023" y="1028700"/>
                  <a:pt x="1440389" y="822960"/>
                </a:cubicBezTo>
                <a:lnTo>
                  <a:pt x="7829" y="822960"/>
                </a:lnTo>
                <a:cubicBezTo>
                  <a:pt x="4085" y="533400"/>
                  <a:pt x="-1933" y="316230"/>
                  <a:pt x="607" y="0"/>
                </a:cubicBezTo>
                <a:close/>
              </a:path>
            </a:pathLst>
          </a:cu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951907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{CD527A2E-5850-46A1-A1E4-EF43B54F1BEB}tf16411175_win32</Template>
  <TotalTime>255</TotalTime>
  <Words>1252</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Angsana New</vt:lpstr>
      <vt:lpstr>Arial</vt:lpstr>
      <vt:lpstr>Calibri</vt:lpstr>
      <vt:lpstr>Tenorite </vt:lpstr>
      <vt:lpstr>Tenorite Bold</vt:lpstr>
      <vt:lpstr>Times New Roman</vt:lpstr>
      <vt:lpstr>Wingdings</vt:lpstr>
      <vt:lpstr>Office Theme</vt:lpstr>
      <vt:lpstr>Plant disease detection</vt:lpstr>
      <vt:lpstr>Group members</vt:lpstr>
      <vt:lpstr>Role/Responsibilities and Contribution in project</vt:lpstr>
      <vt:lpstr>Motivation</vt:lpstr>
      <vt:lpstr>objective</vt:lpstr>
      <vt:lpstr>Related work</vt:lpstr>
      <vt:lpstr>Problem statement</vt:lpstr>
      <vt:lpstr>Proposed solution</vt:lpstr>
      <vt:lpstr>Proposed solution</vt:lpstr>
      <vt:lpstr>Proposed solution</vt:lpstr>
      <vt:lpstr>Results</vt:lpstr>
      <vt:lpstr>Results</vt:lpstr>
      <vt:lpstr>Results</vt:lpstr>
      <vt:lpstr>Result comparison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Manoj Kumar Bonu</dc:creator>
  <cp:lastModifiedBy>Shraddhasree Nangunoori</cp:lastModifiedBy>
  <cp:revision>26</cp:revision>
  <dcterms:created xsi:type="dcterms:W3CDTF">2022-12-06T04:14:35Z</dcterms:created>
  <dcterms:modified xsi:type="dcterms:W3CDTF">2022-12-07T04:41:18Z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